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58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E5B3E2-0395-5954-B5AC-B9C1E89D6E24}" v="1" dt="2020-10-18T08:07:06.2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E2DF1-AFD6-4943-93B2-1A9C7374D1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118F03-7AA1-4CAB-B2D0-5F6BF1296B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C5663-8C26-4B42-9FB3-16C56AC26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90043-290E-4F3B-8DE2-3E0853D2C89B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4577D3-0F85-4D97-AB5A-D113D4F98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86D11D-26B8-477D-A61D-359161715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42055-6A96-4E4C-8CC4-125C1F64AB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936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49C65-6152-45C6-BFC3-F8A0A7EE2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8EBC15-C46B-428A-B036-D575798557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369791-B655-4B77-B1F2-4F87271D7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90043-290E-4F3B-8DE2-3E0853D2C89B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D7A3E-158D-4B8F-915B-7EFFF42AB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9991B5-8422-465F-A822-D7806E41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42055-6A96-4E4C-8CC4-125C1F64AB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DECB5-9201-4750-83B4-AC231A8CC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C682E0-6655-400B-8120-80F2C3F7B9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BF4A1A-3580-434B-861E-71CBB3AB7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90043-290E-4F3B-8DE2-3E0853D2C89B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A5F8AD-3DF2-4C3B-8309-E5888547C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A12166-75D1-43A0-B872-7291B9B23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42055-6A96-4E4C-8CC4-125C1F64AB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188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D3EB3-5BCC-43D0-8DE6-26EC10E4AE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48394E-5FFA-4B4E-B8CD-CD70DF509C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7AEE6D-609E-4C70-8D91-289F950AE6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64C74B-107A-45FB-9BBE-77802498B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90043-290E-4F3B-8DE2-3E0853D2C89B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13F73E-A1F3-43B1-9AA2-90E4C8ADF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932C24-93B1-4321-A247-7F35D8E5D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42055-6A96-4E4C-8CC4-125C1F64AB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167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EF426-E80B-4253-B90B-78048FAC9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1E329E-A0C2-4E12-94E3-BB6C8855F9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82DDD1-95AC-4179-BDE1-5828B3A3A4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FC766C-9975-4172-87B7-3957F2D7EC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DEE302-0FEB-4DB5-AC34-E4E7BF752C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EF53F2-9724-435E-B1BE-A09B8650F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90043-290E-4F3B-8DE2-3E0853D2C89B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6EFD26-E440-451C-8081-2D265AC61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A876C7-AA06-41CE-AA9C-D2E068B73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42055-6A96-4E4C-8CC4-125C1F64AB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533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F8AB4-0127-44CE-AAF7-4C009C052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F11BCD-7870-4D75-A66F-FDEAF445A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90043-290E-4F3B-8DE2-3E0853D2C89B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62C3A3-707B-4421-91CD-E58402184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D41B7D-5724-40F1-9CDD-F68FF941C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42055-6A96-4E4C-8CC4-125C1F64AB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47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0C6FDE-BAE7-44FA-9D5E-344CBDF3D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90043-290E-4F3B-8DE2-3E0853D2C89B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C13824-3363-4FC1-B6AE-69A2CD114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E7B280-2BCC-4489-81A3-033B7BCC3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42055-6A96-4E4C-8CC4-125C1F64AB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657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57B80-AC56-438A-872D-ADF22B93C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B7946-0F77-4680-BB30-B333050934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72967F-64E9-4B63-B8D8-A0A86D279E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016B11-3076-45A1-8B29-57A7011EB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90043-290E-4F3B-8DE2-3E0853D2C89B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070C8F-80B0-4B47-9FB1-8588FA534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2A4377-631D-4063-9797-5DDE576E9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42055-6A96-4E4C-8CC4-125C1F64AB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737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953811-AA39-4311-836E-BF4C95623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D8AC1D-993A-4708-8312-1BF7A4A662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2A105D-1A6E-42E7-9115-78CA41DE55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1158C5-1199-4043-9A53-590D40D82E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90043-290E-4F3B-8DE2-3E0853D2C89B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AA83EC-2426-4C33-9622-178F3823D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D8D19C-8AFA-4500-9736-B84769D96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42055-6A96-4E4C-8CC4-125C1F64AB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345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8CCAB-2336-4B34-A20F-AA1B1A2EA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028B39-2680-408F-8A0E-058B440A8E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95D5BC-34E0-4102-BFC5-8A2F6F2C4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90043-290E-4F3B-8DE2-3E0853D2C89B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865E4-8769-44A5-AD86-FC9F8987D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0F91C3-005E-469F-A945-F573C5171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42055-6A96-4E4C-8CC4-125C1F64AB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97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6EDA07-FA9B-41AC-BB1C-ED70DE7FEA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92AF91-84F6-4957-B5D9-9FE0165240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367B63-96AD-4263-B7D2-9CAACA500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90043-290E-4F3B-8DE2-3E0853D2C89B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D9C91-2957-4612-A4A2-2DA8B7555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0DDC9-5281-451D-9A0E-A1849C6EC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42055-6A96-4E4C-8CC4-125C1F64AB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787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D947CE-7391-404E-B1DA-D68BA2CA9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121A7E-6EC4-4224-8456-AAF7CB9FB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A1D675-66A2-4B96-8744-E0A6FC342D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90043-290E-4F3B-8DE2-3E0853D2C89B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5C7036-7133-423D-B905-BF377E1EEA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2CDC79-BD90-4351-8069-0E8A3DD19E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42055-6A96-4E4C-8CC4-125C1F64AB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408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7E1v24Dllk" TargetMode="External"/><Relationship Id="rId2" Type="http://schemas.openxmlformats.org/officeDocument/2006/relationships/hyperlink" Target="https://www.youtube.com/watch?v=7vnzKPq390Q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FAA86E-FA49-40B3-BC6A-2BA3B71BD9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06637"/>
          </a:xfrm>
        </p:spPr>
        <p:txBody>
          <a:bodyPr>
            <a:normAutofit/>
          </a:bodyPr>
          <a:lstStyle/>
          <a:p>
            <a:r>
              <a:rPr lang="en-GB" sz="4800" b="1" dirty="0"/>
              <a:t>Evidence for climate change </a:t>
            </a:r>
            <a:br>
              <a:rPr lang="en-GB" sz="4800" b="1" dirty="0"/>
            </a:br>
            <a:r>
              <a:rPr lang="en-GB" sz="4800" b="1" dirty="0"/>
              <a:t>A data handling exercise for Year 9</a:t>
            </a:r>
            <a:br>
              <a:rPr lang="en-GB" sz="4800" dirty="0"/>
            </a:br>
            <a:r>
              <a:rPr lang="en-GB" sz="1100" dirty="0"/>
              <a:t>© Class Leading Ltd. 2013. Permission granted for non-commercial educational use,</a:t>
            </a:r>
            <a:br>
              <a:rPr lang="en-GB" sz="1100" dirty="0"/>
            </a:br>
            <a:r>
              <a:rPr lang="en-GB" sz="1100" dirty="0"/>
              <a:t>provided that due acknowledgement is given and that this copyright notice is included.</a:t>
            </a:r>
            <a:br>
              <a:rPr lang="en-GB" sz="1100" dirty="0"/>
            </a:b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1096683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B0910-D280-4FE5-9B81-07A74A6F2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Plot the table of data given below, with Artic ice sheet area on the y-axis and year on the x-axis.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974B89D-2674-4EE4-865A-C364C536DDE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764430361"/>
              </p:ext>
            </p:extLst>
          </p:nvPr>
        </p:nvGraphicFramePr>
        <p:xfrm>
          <a:off x="1355035" y="3203851"/>
          <a:ext cx="4012096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6948">
                  <a:extLst>
                    <a:ext uri="{9D8B030D-6E8A-4147-A177-3AD203B41FA5}">
                      <a16:colId xmlns:a16="http://schemas.microsoft.com/office/drawing/2014/main" val="138070357"/>
                    </a:ext>
                  </a:extLst>
                </a:gridCol>
                <a:gridCol w="2425148">
                  <a:extLst>
                    <a:ext uri="{9D8B030D-6E8A-4147-A177-3AD203B41FA5}">
                      <a16:colId xmlns:a16="http://schemas.microsoft.com/office/drawing/2014/main" val="3998825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Year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Artic ice sheet area/</a:t>
                      </a: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Millions km</a:t>
                      </a:r>
                      <a:r>
                        <a:rPr lang="en-GB" baseline="300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73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1990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6.1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64999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1992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7.5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46491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1994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7.1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48652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1996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7.9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5212958"/>
                  </a:ext>
                </a:extLst>
              </a:tr>
            </a:tbl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A19299-2051-49E0-8019-74261B54B9C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dirty="0"/>
              <a:t>Tasks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1) Now draw a straight line of best fit on the graph (use a ruler).</a:t>
            </a:r>
          </a:p>
          <a:p>
            <a:r>
              <a:rPr lang="en-GB" dirty="0"/>
              <a:t>Don’t join the dots.</a:t>
            </a:r>
          </a:p>
          <a:p>
            <a:pPr marL="0" indent="0">
              <a:buNone/>
            </a:pPr>
            <a:r>
              <a:rPr lang="en-GB" dirty="0"/>
              <a:t>2) Identify an outlier (anomaly) in the data. Put a circle around this and label it.</a:t>
            </a:r>
          </a:p>
          <a:p>
            <a:pPr marL="0" indent="0">
              <a:buNone/>
            </a:pPr>
            <a:r>
              <a:rPr lang="en-GB" dirty="0"/>
              <a:t>3) Complete the sentence using one of the words </a:t>
            </a:r>
            <a:r>
              <a:rPr lang="en-GB" b="1" dirty="0"/>
              <a:t>increased</a:t>
            </a:r>
            <a:r>
              <a:rPr lang="en-GB" dirty="0"/>
              <a:t> or </a:t>
            </a:r>
            <a:r>
              <a:rPr lang="en-GB" b="1" dirty="0"/>
              <a:t>decreased</a:t>
            </a:r>
            <a:r>
              <a:rPr lang="en-GB" dirty="0"/>
              <a:t>. </a:t>
            </a:r>
          </a:p>
          <a:p>
            <a:pPr marL="0" indent="0">
              <a:buNone/>
            </a:pPr>
            <a:r>
              <a:rPr lang="en-GB" dirty="0"/>
              <a:t>As time goes by, the amount of Arctic ice has _______________.</a:t>
            </a:r>
          </a:p>
          <a:p>
            <a:endParaRPr lang="en-GB" dirty="0"/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ADB2D816-2006-4641-8656-02BE08408DD2}"/>
              </a:ext>
            </a:extLst>
          </p:cNvPr>
          <p:cNvSpPr txBox="1">
            <a:spLocks/>
          </p:cNvSpPr>
          <p:nvPr/>
        </p:nvSpPr>
        <p:spPr>
          <a:xfrm>
            <a:off x="770283" y="1825625"/>
            <a:ext cx="5181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The graph shows the amount of ice around the North Pole (the Arctic) between 1990 and 1996.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1022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B0910-D280-4FE5-9B81-07A74A6F2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28788"/>
          </a:xfrm>
        </p:spPr>
        <p:txBody>
          <a:bodyPr>
            <a:normAutofit fontScale="90000"/>
          </a:bodyPr>
          <a:lstStyle/>
          <a:p>
            <a:r>
              <a:rPr lang="en-GB" dirty="0"/>
              <a:t>Now plot a second graph using the data below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974B89D-2674-4EE4-865A-C364C536DDE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21618804"/>
              </p:ext>
            </p:extLst>
          </p:nvPr>
        </p:nvGraphicFramePr>
        <p:xfrm>
          <a:off x="901148" y="993914"/>
          <a:ext cx="4625008" cy="5593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226">
                  <a:extLst>
                    <a:ext uri="{9D8B030D-6E8A-4147-A177-3AD203B41FA5}">
                      <a16:colId xmlns:a16="http://schemas.microsoft.com/office/drawing/2014/main" val="138070357"/>
                    </a:ext>
                  </a:extLst>
                </a:gridCol>
                <a:gridCol w="2913782">
                  <a:extLst>
                    <a:ext uri="{9D8B030D-6E8A-4147-A177-3AD203B41FA5}">
                      <a16:colId xmlns:a16="http://schemas.microsoft.com/office/drawing/2014/main" val="399882543"/>
                    </a:ext>
                  </a:extLst>
                </a:gridCol>
              </a:tblGrid>
              <a:tr h="576785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Year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Artic ice sheet area/</a:t>
                      </a: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Millions km</a:t>
                      </a:r>
                      <a:r>
                        <a:rPr lang="en-GB" baseline="300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73264"/>
                  </a:ext>
                </a:extLst>
              </a:tr>
              <a:tr h="343324"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1980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7.8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4226520"/>
                  </a:ext>
                </a:extLst>
              </a:tr>
              <a:tr h="343324"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1982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7.5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5317227"/>
                  </a:ext>
                </a:extLst>
              </a:tr>
              <a:tr h="343324"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1984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7.1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4612082"/>
                  </a:ext>
                </a:extLst>
              </a:tr>
              <a:tr h="343324"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1986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7.5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9959594"/>
                  </a:ext>
                </a:extLst>
              </a:tr>
              <a:tr h="343324"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1988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7.5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3313759"/>
                  </a:ext>
                </a:extLst>
              </a:tr>
              <a:tr h="343324"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1990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6.1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4956297"/>
                  </a:ext>
                </a:extLst>
              </a:tr>
              <a:tr h="343324"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1992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7.5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3799474"/>
                  </a:ext>
                </a:extLst>
              </a:tr>
              <a:tr h="343324"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1994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7.1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0298682"/>
                  </a:ext>
                </a:extLst>
              </a:tr>
              <a:tr h="343324"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1996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7.9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2831791"/>
                  </a:ext>
                </a:extLst>
              </a:tr>
              <a:tr h="343324"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1998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6.6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9359265"/>
                  </a:ext>
                </a:extLst>
              </a:tr>
              <a:tr h="343324"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2000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6.2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5370610"/>
                  </a:ext>
                </a:extLst>
              </a:tr>
              <a:tr h="343324"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2002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6.0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2547516"/>
                  </a:ext>
                </a:extLst>
              </a:tr>
              <a:tr h="343324"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2004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</a:rPr>
                        <a:t>6.1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1399204"/>
                  </a:ext>
                </a:extLst>
              </a:tr>
            </a:tbl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A19299-2051-49E0-8019-74261B54B9C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This graph shows the amount of ice around the North Pole (the Arctic) between 1980 and 2004. </a:t>
            </a:r>
          </a:p>
          <a:p>
            <a:r>
              <a:rPr lang="en-GB" b="1" dirty="0"/>
              <a:t>Tasks </a:t>
            </a:r>
            <a:endParaRPr lang="en-GB" dirty="0"/>
          </a:p>
          <a:p>
            <a:r>
              <a:rPr lang="en-GB" dirty="0"/>
              <a:t>1) Draw a line of best fit on the graph - one straight line (use a ruler).</a:t>
            </a:r>
          </a:p>
          <a:p>
            <a:r>
              <a:rPr lang="en-GB" dirty="0"/>
              <a:t>2) Identify any outliers (anomalies) in the data. Put circles around these and label them.</a:t>
            </a:r>
          </a:p>
          <a:p>
            <a:r>
              <a:rPr lang="en-GB" dirty="0"/>
              <a:t>3) Complete the sentence below using one of the words </a:t>
            </a:r>
            <a:r>
              <a:rPr lang="en-GB" b="1" dirty="0"/>
              <a:t>increased</a:t>
            </a:r>
            <a:r>
              <a:rPr lang="en-GB" dirty="0"/>
              <a:t> or </a:t>
            </a:r>
            <a:r>
              <a:rPr lang="en-GB" b="1" dirty="0"/>
              <a:t>decreased</a:t>
            </a:r>
            <a:r>
              <a:rPr lang="en-GB" dirty="0"/>
              <a:t>. </a:t>
            </a:r>
          </a:p>
          <a:p>
            <a:r>
              <a:rPr lang="en-GB" dirty="0"/>
              <a:t>As time goes by, the amount of Arctic ice has _________________.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3541186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41469-2CB3-46A7-87F4-8E28C3D0B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28788"/>
          </a:xfrm>
        </p:spPr>
        <p:txBody>
          <a:bodyPr>
            <a:normAutofit fontScale="90000"/>
          </a:bodyPr>
          <a:lstStyle/>
          <a:p>
            <a:r>
              <a:rPr lang="en-GB" dirty="0"/>
              <a:t>Now compare both graphs: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BA2FDA-93D4-4313-83D5-7D3E880101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13183"/>
            <a:ext cx="5181600" cy="5063780"/>
          </a:xfrm>
        </p:spPr>
        <p:txBody>
          <a:bodyPr>
            <a:normAutofit/>
          </a:bodyPr>
          <a:lstStyle/>
          <a:p>
            <a:r>
              <a:rPr lang="en-GB" b="1" dirty="0"/>
              <a:t>Questions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r>
              <a:rPr lang="en-GB" dirty="0"/>
              <a:t>4) What do you notice about the two graphs?</a:t>
            </a:r>
            <a:endParaRPr lang="en-GB" dirty="0">
              <a:solidFill>
                <a:srgbClr val="FF0000"/>
              </a:solidFill>
            </a:endParaRPr>
          </a:p>
          <a:p>
            <a:endParaRPr lang="en-GB" dirty="0"/>
          </a:p>
          <a:p>
            <a:r>
              <a:rPr lang="en-GB" dirty="0"/>
              <a:t>5) Did you identify the same </a:t>
            </a:r>
            <a:r>
              <a:rPr lang="en-GB" b="1" dirty="0"/>
              <a:t>outliers </a:t>
            </a:r>
            <a:r>
              <a:rPr lang="en-GB" dirty="0"/>
              <a:t>(anomalies) in each graph? Why do you think this is the case?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4447B9-C440-4CB4-A78C-8731A80456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65281"/>
            <a:ext cx="5181600" cy="4011682"/>
          </a:xfrm>
        </p:spPr>
        <p:txBody>
          <a:bodyPr>
            <a:normAutofit/>
          </a:bodyPr>
          <a:lstStyle/>
          <a:p>
            <a:r>
              <a:rPr lang="en-GB" dirty="0"/>
              <a:t>6) Why is it important to identify the correct outliers in data like this? Give an example from this data to show this.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7) Which conclusion do you think is the correct one? Why do you think this?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5922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A3D07-E3DB-4155-835B-3E77F2EFD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Comparing both graphs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84128-EBFD-4545-99E4-67E97E9A1B3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8) Why do you think two different sets of data were given to different people?</a:t>
            </a:r>
          </a:p>
          <a:p>
            <a:endParaRPr lang="en-GB" dirty="0"/>
          </a:p>
          <a:p>
            <a:r>
              <a:rPr lang="en-GB" dirty="0"/>
              <a:t>9)What point do you think this is aiming to show?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10) What does this tell you about making </a:t>
            </a:r>
            <a:r>
              <a:rPr lang="en-GB" b="1" dirty="0"/>
              <a:t>conclusions</a:t>
            </a:r>
            <a:r>
              <a:rPr lang="en-GB" dirty="0"/>
              <a:t> about global warming? 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25084D-0FF3-43B3-BC11-8F714B40CE1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11) What evidence would you need to be sure that pattern or trend you have identified is </a:t>
            </a:r>
            <a:r>
              <a:rPr lang="en-GB" b="1" dirty="0"/>
              <a:t>reliable</a:t>
            </a:r>
            <a:r>
              <a:rPr lang="en-GB" dirty="0"/>
              <a:t>? 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r>
              <a:rPr lang="en-GB" dirty="0"/>
              <a:t>12) Why is it important that climate scientists have conclusions that are reliable?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644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41469-2CB3-46A7-87F4-8E28C3D0B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28788"/>
          </a:xfrm>
        </p:spPr>
        <p:txBody>
          <a:bodyPr>
            <a:normAutofit fontScale="90000"/>
          </a:bodyPr>
          <a:lstStyle/>
          <a:p>
            <a:r>
              <a:rPr lang="en-GB" dirty="0"/>
              <a:t>Now compare both graphs (Answers)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BA2FDA-93D4-4313-83D5-7D3E880101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13183"/>
            <a:ext cx="5181600" cy="5063780"/>
          </a:xfrm>
        </p:spPr>
        <p:txBody>
          <a:bodyPr>
            <a:normAutofit fontScale="70000" lnSpcReduction="20000"/>
          </a:bodyPr>
          <a:lstStyle/>
          <a:p>
            <a:r>
              <a:rPr lang="en-GB" b="1" dirty="0"/>
              <a:t>Questions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r>
              <a:rPr lang="en-GB" dirty="0"/>
              <a:t>4) What do you notice about the two graphs?</a:t>
            </a:r>
          </a:p>
          <a:p>
            <a:r>
              <a:rPr lang="en-GB" dirty="0">
                <a:solidFill>
                  <a:srgbClr val="FF0000"/>
                </a:solidFill>
              </a:rPr>
              <a:t>They show same data but one is over a larger range than the other.  </a:t>
            </a:r>
          </a:p>
          <a:p>
            <a:r>
              <a:rPr lang="en-GB" dirty="0">
                <a:solidFill>
                  <a:srgbClr val="FF0000"/>
                </a:solidFill>
              </a:rPr>
              <a:t>The trends identified are opposite to one another.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5) Did you identify the same </a:t>
            </a:r>
            <a:r>
              <a:rPr lang="en-GB" b="1" dirty="0"/>
              <a:t>outliers </a:t>
            </a:r>
            <a:r>
              <a:rPr lang="en-GB" dirty="0"/>
              <a:t>(anomalies) in each graph? Why do you think this is the case?</a:t>
            </a:r>
          </a:p>
          <a:p>
            <a:r>
              <a:rPr lang="en-GB" dirty="0">
                <a:solidFill>
                  <a:srgbClr val="FF0000"/>
                </a:solidFill>
              </a:rPr>
              <a:t>Probably not – outliers are identified by looking at the whole data set.  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4447B9-C440-4CB4-A78C-8731A80456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113183"/>
            <a:ext cx="5181600" cy="5063780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6) Why is it important to identify the correct outliers in data like this? Give an example from this data to show this.</a:t>
            </a:r>
          </a:p>
          <a:p>
            <a:r>
              <a:rPr lang="en-GB" dirty="0">
                <a:solidFill>
                  <a:srgbClr val="FF0000"/>
                </a:solidFill>
              </a:rPr>
              <a:t>Data that appears as valid with just 4 data points can appear to be an </a:t>
            </a:r>
          </a:p>
          <a:p>
            <a:r>
              <a:rPr lang="en-GB" dirty="0">
                <a:solidFill>
                  <a:srgbClr val="FF0000"/>
                </a:solidFill>
              </a:rPr>
              <a:t>outlier when more data points are considered e.g. data points for 1990 and 1996 look</a:t>
            </a:r>
          </a:p>
          <a:p>
            <a:r>
              <a:rPr lang="en-GB" dirty="0">
                <a:solidFill>
                  <a:srgbClr val="FF0000"/>
                </a:solidFill>
              </a:rPr>
              <a:t>like they are valid on first graph but outliers on second graph. 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7) Which conclusion do you think is the correct one? Why do you think this? </a:t>
            </a:r>
          </a:p>
          <a:p>
            <a:r>
              <a:rPr lang="en-GB" sz="3400" dirty="0">
                <a:solidFill>
                  <a:srgbClr val="FF0000"/>
                </a:solidFill>
              </a:rPr>
              <a:t>Probably the one with the largest data set (1980 – 2004) i.e. decreasing however, a larger data set may show a different trend, so this conclusion is not particularly reliable.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77955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A3D07-E3DB-4155-835B-3E77F2EFD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Comparing both graphs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84128-EBFD-4545-99E4-67E97E9A1B3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8) Why do you think two different sets of data were given to different people?</a:t>
            </a:r>
          </a:p>
          <a:p>
            <a:r>
              <a:rPr lang="en-GB" dirty="0">
                <a:solidFill>
                  <a:srgbClr val="FF0000"/>
                </a:solidFill>
              </a:rPr>
              <a:t>So that people form different conclusions.  The aim could be to undermine the scientists.</a:t>
            </a:r>
          </a:p>
          <a:p>
            <a:endParaRPr lang="en-GB" dirty="0"/>
          </a:p>
          <a:p>
            <a:r>
              <a:rPr lang="en-GB" dirty="0"/>
              <a:t>9)What point do you think this is aiming to show?</a:t>
            </a:r>
          </a:p>
          <a:p>
            <a:r>
              <a:rPr lang="en-GB" dirty="0">
                <a:solidFill>
                  <a:srgbClr val="FF0000"/>
                </a:solidFill>
              </a:rPr>
              <a:t>It is trying to show that by looking at a more complete data set you can spot a different pattern than if you only look at a few points.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10) What does this tell you about making </a:t>
            </a:r>
            <a:r>
              <a:rPr lang="en-GB" b="1" dirty="0"/>
              <a:t>conclusions</a:t>
            </a:r>
            <a:r>
              <a:rPr lang="en-GB" dirty="0"/>
              <a:t> about global warming? </a:t>
            </a:r>
          </a:p>
          <a:p>
            <a:r>
              <a:rPr lang="en-GB" dirty="0">
                <a:solidFill>
                  <a:srgbClr val="FF0000"/>
                </a:solidFill>
              </a:rPr>
              <a:t>That patterns or trends are difficult to spot in small data sets. More data points lead to more reliable conclusions. It is easy to make incorrect conclusions with limited data. 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25084D-0FF3-43B3-BC11-8F714B40CE1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11) What evidence would you need to be sure that pattern or trend you have identified is </a:t>
            </a:r>
            <a:r>
              <a:rPr lang="en-GB" b="1" dirty="0"/>
              <a:t>reliable</a:t>
            </a:r>
            <a:r>
              <a:rPr lang="en-GB" dirty="0"/>
              <a:t>? </a:t>
            </a:r>
          </a:p>
          <a:p>
            <a:r>
              <a:rPr lang="en-GB">
                <a:solidFill>
                  <a:srgbClr val="FF0000"/>
                </a:solidFill>
              </a:rPr>
              <a:t>A very large amount of data showing the amount of ice sheet over a long time.</a:t>
            </a:r>
          </a:p>
          <a:p>
            <a:r>
              <a:rPr lang="en-GB"/>
              <a:t> </a:t>
            </a:r>
            <a:endParaRPr lang="en-GB" dirty="0"/>
          </a:p>
          <a:p>
            <a:r>
              <a:rPr lang="en-GB" dirty="0"/>
              <a:t>12) Why is it important that climate scientists have conclusions that are reliable?</a:t>
            </a:r>
          </a:p>
          <a:p>
            <a:r>
              <a:rPr lang="en-GB">
                <a:solidFill>
                  <a:srgbClr val="FF0000"/>
                </a:solidFill>
              </a:rPr>
              <a:t>Scientists make recommendations to politicians.</a:t>
            </a:r>
          </a:p>
          <a:p>
            <a:r>
              <a:rPr lang="en-GB">
                <a:solidFill>
                  <a:srgbClr val="FF0000"/>
                </a:solidFill>
              </a:rPr>
              <a:t>The politicians make laws that affect peoples’ behaviour.</a:t>
            </a:r>
          </a:p>
          <a:p>
            <a:r>
              <a:rPr lang="en-GB">
                <a:solidFill>
                  <a:srgbClr val="FF0000"/>
                </a:solidFill>
              </a:rPr>
              <a:t>If the conclusions are incorrect, then the wrong actions may take place.  This could make a bad situation worse.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79454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01953-10D8-4CF3-9FA5-D26E0E305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I don't care about 'Climate Change'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A7F68-E97C-47EC-8941-B138E55F999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Why I don't care about 'Climate Change' | David </a:t>
            </a:r>
            <a:r>
              <a:rPr lang="en-US" dirty="0" err="1"/>
              <a:t>Saddington</a:t>
            </a:r>
            <a:r>
              <a:rPr lang="en-US" dirty="0"/>
              <a:t> | </a:t>
            </a:r>
            <a:r>
              <a:rPr lang="en-US" dirty="0" err="1"/>
              <a:t>TEDxTeen</a:t>
            </a:r>
            <a:endParaRPr lang="en-US" dirty="0"/>
          </a:p>
          <a:p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https://www.youtube.com/watch?v=7vnzKPq390Q</a:t>
            </a:r>
            <a:r>
              <a:rPr lang="en-GB" dirty="0"/>
              <a:t>  </a:t>
            </a:r>
            <a:r>
              <a:rPr lang="en-GB"/>
              <a:t>13 minutes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Al Gore – reason for optimism:</a:t>
            </a:r>
          </a:p>
          <a:p>
            <a:r>
              <a:rPr lang="en-GB" dirty="0">
                <a:hlinkClick r:id="rId3"/>
              </a:rPr>
              <a:t>https://www.youtube.com/watch?v=u7E1v24Dllk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FFE376-8185-4249-AEDD-E033EC391A2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0710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AD84BD-3EE3-448A-9F1A-1EBC9A51C18D}">
  <ds:schemaRefs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elements/1.1/"/>
    <ds:schemaRef ds:uri="d419bd7d-8f05-4ebd-8f28-71d640d3f0c4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f3816da7-bb01-4122-9089-84ed71b51b79"/>
  </ds:schemaRefs>
</ds:datastoreItem>
</file>

<file path=customXml/itemProps2.xml><?xml version="1.0" encoding="utf-8"?>
<ds:datastoreItem xmlns:ds="http://schemas.openxmlformats.org/officeDocument/2006/customXml" ds:itemID="{68DCFEC3-E45C-4DFB-B2EA-8EEFF9A92246}"/>
</file>

<file path=customXml/itemProps3.xml><?xml version="1.0" encoding="utf-8"?>
<ds:datastoreItem xmlns:ds="http://schemas.openxmlformats.org/officeDocument/2006/customXml" ds:itemID="{B63F7E9F-0826-4FC2-B564-92DD382A3CD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957</Words>
  <Application>Microsoft Office PowerPoint</Application>
  <PresentationFormat>Widescreen</PresentationFormat>
  <Paragraphs>117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Evidence for climate change  A data handling exercise for Year 9 © Class Leading Ltd. 2013. Permission granted for non-commercial educational use, provided that due acknowledgement is given and that this copyright notice is included. </vt:lpstr>
      <vt:lpstr>Plot the table of data given below, with Artic ice sheet area on the y-axis and year on the x-axis.</vt:lpstr>
      <vt:lpstr>Now plot a second graph using the data below</vt:lpstr>
      <vt:lpstr>Now compare both graphs:</vt:lpstr>
      <vt:lpstr>Comparing both graphs</vt:lpstr>
      <vt:lpstr>Now compare both graphs (Answers)</vt:lpstr>
      <vt:lpstr>Comparing both graphs</vt:lpstr>
      <vt:lpstr>Why I don't care about 'Climate Change'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handling exercise</dc:title>
  <dc:creator>Peter Walker</dc:creator>
  <cp:lastModifiedBy>Peter Walker</cp:lastModifiedBy>
  <cp:revision>10</cp:revision>
  <dcterms:created xsi:type="dcterms:W3CDTF">2017-12-04T21:20:24Z</dcterms:created>
  <dcterms:modified xsi:type="dcterms:W3CDTF">2020-10-18T08:09:04Z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