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1" r:id="rId3"/>
    <p:sldId id="272" r:id="rId4"/>
    <p:sldId id="274" r:id="rId5"/>
    <p:sldId id="275" r:id="rId6"/>
    <p:sldId id="276" r:id="rId7"/>
    <p:sldId id="277" r:id="rId8"/>
    <p:sldId id="287" r:id="rId9"/>
    <p:sldId id="278" r:id="rId10"/>
    <p:sldId id="280" r:id="rId11"/>
    <p:sldId id="281" r:id="rId12"/>
    <p:sldId id="282" r:id="rId13"/>
    <p:sldId id="283" r:id="rId14"/>
    <p:sldId id="284" r:id="rId15"/>
    <p:sldId id="285" r:id="rId16"/>
    <p:sldId id="2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452" autoAdjust="0"/>
    <p:restoredTop sz="94660"/>
  </p:normalViewPr>
  <p:slideViewPr>
    <p:cSldViewPr snapToGrid="0">
      <p:cViewPr varScale="1">
        <p:scale>
          <a:sx n="89" d="100"/>
          <a:sy n="89" d="100"/>
        </p:scale>
        <p:origin x="86" y="1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9333C-1633-48D5-88A5-7D22915E13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5E8D055-4F8F-41D4-96DC-7C64955C6B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85782C-8EBA-49C1-AFFE-49131847E833}"/>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5" name="Footer Placeholder 4">
            <a:extLst>
              <a:ext uri="{FF2B5EF4-FFF2-40B4-BE49-F238E27FC236}">
                <a16:creationId xmlns:a16="http://schemas.microsoft.com/office/drawing/2014/main" id="{5DAD9621-E5E0-44C8-8453-A68AD8A577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6FBE59-0E1C-4A70-9E71-1E41442EAEEA}"/>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775866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BABFB-6869-4E1D-BDAE-EB0390AD34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1F7BF6-1C56-4F77-B4AD-93C043101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D0C005-E783-40B6-A37D-E4AC0711C0BA}"/>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5" name="Footer Placeholder 4">
            <a:extLst>
              <a:ext uri="{FF2B5EF4-FFF2-40B4-BE49-F238E27FC236}">
                <a16:creationId xmlns:a16="http://schemas.microsoft.com/office/drawing/2014/main" id="{FAD27385-A9B6-4FED-90CD-A1B070C5C4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78F4F5-1034-43FB-A15A-EDCC5ED8179B}"/>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3075744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8B204-3F72-4C23-A0A5-C77598FD54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60ACE6-2E17-4AA2-9921-19693D9C71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F12A98-95D0-465E-8682-71A882AC7288}"/>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5" name="Footer Placeholder 4">
            <a:extLst>
              <a:ext uri="{FF2B5EF4-FFF2-40B4-BE49-F238E27FC236}">
                <a16:creationId xmlns:a16="http://schemas.microsoft.com/office/drawing/2014/main" id="{4AEE4F93-2C45-4BD7-B993-0559786C7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10ED3F-1080-418D-AE77-CE52F265D2FB}"/>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2841874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1197-CE36-4915-86CB-D4BF7400D8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42D140-B107-40E8-BE88-E70187818E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F3464F5-A8D2-43E7-9085-DEB4764EB9E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534DBA4-D14F-467D-A595-69BB3FBE6559}"/>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6" name="Footer Placeholder 5">
            <a:extLst>
              <a:ext uri="{FF2B5EF4-FFF2-40B4-BE49-F238E27FC236}">
                <a16:creationId xmlns:a16="http://schemas.microsoft.com/office/drawing/2014/main" id="{530B6A52-9E40-4E88-B345-870264AB42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539892-AC91-4A99-95EE-70330B5E9949}"/>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1142766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E9BFE-48BF-4F2E-8F5C-A2EC651317B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0E1FB72-924D-47AD-B922-FA0B1F2F1E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FF6A14C-984E-4A89-A922-8D05A1FCDD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0A615A-E401-430B-9068-0D6B9A7C5C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8EC73E-E7F7-4F24-A597-AFA839872E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9B66FB0-9F93-4332-AFC3-D50AF2A2F146}"/>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8" name="Footer Placeholder 7">
            <a:extLst>
              <a:ext uri="{FF2B5EF4-FFF2-40B4-BE49-F238E27FC236}">
                <a16:creationId xmlns:a16="http://schemas.microsoft.com/office/drawing/2014/main" id="{325491EB-8A50-488C-A2B4-04D16DEA9C8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D52F910-5F77-4703-8F72-EA083B54A5A0}"/>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727644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BFADA-3763-4FFA-8069-CEE3212A5E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66AECB-E08D-4AD2-975C-C409B9213D1E}"/>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4" name="Footer Placeholder 3">
            <a:extLst>
              <a:ext uri="{FF2B5EF4-FFF2-40B4-BE49-F238E27FC236}">
                <a16:creationId xmlns:a16="http://schemas.microsoft.com/office/drawing/2014/main" id="{C6CE388E-D6FC-423D-B40C-832FEE14AC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5A4C2D-E640-4730-8316-EBB04A494D1A}"/>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1380832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A14E80-79FC-4262-9A7E-F2E97D7A5455}"/>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3" name="Footer Placeholder 2">
            <a:extLst>
              <a:ext uri="{FF2B5EF4-FFF2-40B4-BE49-F238E27FC236}">
                <a16:creationId xmlns:a16="http://schemas.microsoft.com/office/drawing/2014/main" id="{5DBFF1C5-1DE0-49BE-9E63-BB12BDF70B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BEE9A4-C2B0-4D86-AA6C-A152AF06F6B0}"/>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3918478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AC00C-1902-4AF2-8D8A-F3E09849C9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EAEF21-EEFA-4856-96DF-C5A13F04D5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28CB9E-C4E2-4C7D-91B6-DC800521A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D9CDC2-7B16-496C-BC15-4406718330AE}"/>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6" name="Footer Placeholder 5">
            <a:extLst>
              <a:ext uri="{FF2B5EF4-FFF2-40B4-BE49-F238E27FC236}">
                <a16:creationId xmlns:a16="http://schemas.microsoft.com/office/drawing/2014/main" id="{665A14C8-871E-41E2-808B-BEB051AFC4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4FF81E-F443-4347-89D5-860697E27C79}"/>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3427200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682D6-DC1E-4991-B9E2-BFE53379CB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9A5526-7ED0-45CE-8854-5D9DE2DD4C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A12A9F-4977-47D1-BC01-4CEA4C168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07412A-615D-4437-8A50-4FB41F999285}"/>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6" name="Footer Placeholder 5">
            <a:extLst>
              <a:ext uri="{FF2B5EF4-FFF2-40B4-BE49-F238E27FC236}">
                <a16:creationId xmlns:a16="http://schemas.microsoft.com/office/drawing/2014/main" id="{D0977A1B-B15D-41B3-B8BC-3EC766E46B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E38F4F-61DB-4EBF-8434-01448CB7DE0C}"/>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2285236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8E04F-6C6B-4007-A732-409C0AEAF6D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8A9DC8-B07C-45DC-BC31-3A3E96C7C5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65EF95-E6A1-48DA-B435-F98D586F02D2}"/>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5" name="Footer Placeholder 4">
            <a:extLst>
              <a:ext uri="{FF2B5EF4-FFF2-40B4-BE49-F238E27FC236}">
                <a16:creationId xmlns:a16="http://schemas.microsoft.com/office/drawing/2014/main" id="{6D022A19-0FD4-47DC-BB3B-88AA71BB8C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D5911E-1D08-48E1-A678-AAB5C707F18E}"/>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636369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3047EE-8CDE-4C00-AC8D-DC90124E9E7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7A6945-81EB-4AFE-9BAF-3B971A9E9F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709ABB-3752-4652-BFAC-44B77CEFADD5}"/>
              </a:ext>
            </a:extLst>
          </p:cNvPr>
          <p:cNvSpPr>
            <a:spLocks noGrp="1"/>
          </p:cNvSpPr>
          <p:nvPr>
            <p:ph type="dt" sz="half" idx="10"/>
          </p:nvPr>
        </p:nvSpPr>
        <p:spPr/>
        <p:txBody>
          <a:bodyPr/>
          <a:lstStyle/>
          <a:p>
            <a:fld id="{81DCE3BF-A1E9-4265-8875-D80F353FF105}" type="datetimeFigureOut">
              <a:rPr lang="en-GB" smtClean="0"/>
              <a:t>18/10/2020</a:t>
            </a:fld>
            <a:endParaRPr lang="en-GB"/>
          </a:p>
        </p:txBody>
      </p:sp>
      <p:sp>
        <p:nvSpPr>
          <p:cNvPr id="5" name="Footer Placeholder 4">
            <a:extLst>
              <a:ext uri="{FF2B5EF4-FFF2-40B4-BE49-F238E27FC236}">
                <a16:creationId xmlns:a16="http://schemas.microsoft.com/office/drawing/2014/main" id="{6D3B922E-0C34-4426-ACAE-B0FE16628B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1CB25D-3603-46DF-BE4C-0007C3ED8E2E}"/>
              </a:ext>
            </a:extLst>
          </p:cNvPr>
          <p:cNvSpPr>
            <a:spLocks noGrp="1"/>
          </p:cNvSpPr>
          <p:nvPr>
            <p:ph type="sldNum" sz="quarter" idx="12"/>
          </p:nvPr>
        </p:nvSpPr>
        <p:spPr/>
        <p:txBody>
          <a:bodyPr/>
          <a:lstStyle/>
          <a:p>
            <a:fld id="{EA3BAA3D-8867-4EF7-AEAA-B3F88994CCF3}" type="slidenum">
              <a:rPr lang="en-GB" smtClean="0"/>
              <a:t>‹#›</a:t>
            </a:fld>
            <a:endParaRPr lang="en-GB"/>
          </a:p>
        </p:txBody>
      </p:sp>
    </p:spTree>
    <p:extLst>
      <p:ext uri="{BB962C8B-B14F-4D97-AF65-F5344CB8AC3E}">
        <p14:creationId xmlns:p14="http://schemas.microsoft.com/office/powerpoint/2010/main" val="3787702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7E4719-8485-4167-B3B3-846632C26D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F1362C-9126-4D54-8511-9BC804761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B82C3F-F291-4247-87CE-3CAC9910C1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CE3BF-A1E9-4265-8875-D80F353FF105}" type="datetimeFigureOut">
              <a:rPr lang="en-GB" smtClean="0"/>
              <a:t>18/10/2020</a:t>
            </a:fld>
            <a:endParaRPr lang="en-GB"/>
          </a:p>
        </p:txBody>
      </p:sp>
      <p:sp>
        <p:nvSpPr>
          <p:cNvPr id="5" name="Footer Placeholder 4">
            <a:extLst>
              <a:ext uri="{FF2B5EF4-FFF2-40B4-BE49-F238E27FC236}">
                <a16:creationId xmlns:a16="http://schemas.microsoft.com/office/drawing/2014/main" id="{461C05D7-DEFD-42B6-8F32-A5BD4B6251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8FB30BE-2ADB-424D-9F12-75CE5C5D47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3BAA3D-8867-4EF7-AEAA-B3F88994CCF3}" type="slidenum">
              <a:rPr lang="en-GB" smtClean="0"/>
              <a:t>‹#›</a:t>
            </a:fld>
            <a:endParaRPr lang="en-GB"/>
          </a:p>
        </p:txBody>
      </p:sp>
    </p:spTree>
    <p:extLst>
      <p:ext uri="{BB962C8B-B14F-4D97-AF65-F5344CB8AC3E}">
        <p14:creationId xmlns:p14="http://schemas.microsoft.com/office/powerpoint/2010/main" val="632081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Transition Metals</a:t>
            </a:r>
          </a:p>
        </p:txBody>
      </p:sp>
      <p:sp>
        <p:nvSpPr>
          <p:cNvPr id="3" name="Content Placeholder 2"/>
          <p:cNvSpPr>
            <a:spLocks noGrp="1"/>
          </p:cNvSpPr>
          <p:nvPr>
            <p:ph idx="1"/>
          </p:nvPr>
        </p:nvSpPr>
        <p:spPr/>
        <p:txBody>
          <a:bodyPr/>
          <a:lstStyle/>
          <a:p>
            <a:pPr marL="0" indent="0">
              <a:buNone/>
            </a:pPr>
            <a:r>
              <a:rPr lang="en-GB" dirty="0">
                <a:solidFill>
                  <a:srgbClr val="FF0000"/>
                </a:solidFill>
              </a:rPr>
              <a:t>Content: To compare the transition metals to group 1 metals</a:t>
            </a:r>
          </a:p>
          <a:p>
            <a:pPr marL="0" indent="0">
              <a:buNone/>
            </a:pPr>
            <a:r>
              <a:rPr lang="en-GB" dirty="0">
                <a:solidFill>
                  <a:srgbClr val="FF0000"/>
                </a:solidFill>
              </a:rPr>
              <a:t>To state some properties of transition metals</a:t>
            </a:r>
          </a:p>
          <a:p>
            <a:pPr marL="0" indent="0">
              <a:buNone/>
            </a:pPr>
            <a:r>
              <a:rPr lang="en-GB" dirty="0">
                <a:solidFill>
                  <a:srgbClr val="FF0000"/>
                </a:solidFill>
              </a:rPr>
              <a:t>To give examples of how transition metals exhibit these properties</a:t>
            </a:r>
          </a:p>
          <a:p>
            <a:pPr marL="0" indent="0">
              <a:buNone/>
            </a:pPr>
            <a:endParaRPr lang="en-GB" dirty="0"/>
          </a:p>
        </p:txBody>
      </p:sp>
    </p:spTree>
    <p:extLst>
      <p:ext uri="{BB962C8B-B14F-4D97-AF65-F5344CB8AC3E}">
        <p14:creationId xmlns:p14="http://schemas.microsoft.com/office/powerpoint/2010/main" val="922748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990" y="631859"/>
            <a:ext cx="3670126" cy="5509582"/>
          </a:xfrm>
        </p:spPr>
        <p:txBody>
          <a:bodyPr>
            <a:normAutofit fontScale="92500" lnSpcReduction="10000"/>
          </a:bodyPr>
          <a:lstStyle/>
          <a:p>
            <a:pPr marL="0" indent="0">
              <a:buNone/>
            </a:pPr>
            <a:r>
              <a:rPr lang="en-GB"/>
              <a:t>Where are the transition metals on the periodic table?</a:t>
            </a:r>
          </a:p>
          <a:p>
            <a:pPr marL="0" indent="0">
              <a:buNone/>
            </a:pPr>
            <a:endParaRPr lang="en-GB"/>
          </a:p>
          <a:p>
            <a:pPr marL="0" indent="0">
              <a:buNone/>
            </a:pPr>
            <a:r>
              <a:rPr lang="en-GB"/>
              <a:t>How do you think the transition metals compare to Group 1 metals in the following properties:</a:t>
            </a:r>
          </a:p>
          <a:p>
            <a:pPr marL="0" indent="0">
              <a:buNone/>
            </a:pPr>
            <a:r>
              <a:rPr lang="en-GB"/>
              <a:t>Density</a:t>
            </a:r>
          </a:p>
          <a:p>
            <a:pPr marL="0" indent="0">
              <a:buNone/>
            </a:pPr>
            <a:r>
              <a:rPr lang="en-GB"/>
              <a:t>Melting point</a:t>
            </a:r>
          </a:p>
          <a:p>
            <a:pPr marL="0" indent="0">
              <a:buNone/>
            </a:pPr>
            <a:r>
              <a:rPr lang="en-GB"/>
              <a:t>Strength</a:t>
            </a:r>
          </a:p>
          <a:p>
            <a:pPr marL="0" indent="0">
              <a:buNone/>
            </a:pPr>
            <a:r>
              <a:rPr lang="en-GB"/>
              <a:t>Hardness</a:t>
            </a:r>
          </a:p>
          <a:p>
            <a:pPr marL="0" indent="0">
              <a:buNone/>
            </a:pPr>
            <a:r>
              <a:rPr lang="en-GB"/>
              <a:t>Reactivity?</a:t>
            </a:r>
          </a:p>
        </p:txBody>
      </p:sp>
      <p:pic>
        <p:nvPicPr>
          <p:cNvPr id="1026" name="Picture 2" descr="Image result for periodic t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8849" y="365125"/>
            <a:ext cx="7820417" cy="60430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680571" y="5207847"/>
            <a:ext cx="2592888" cy="1200329"/>
          </a:xfrm>
          <a:prstGeom prst="rect">
            <a:avLst/>
          </a:prstGeom>
          <a:solidFill>
            <a:srgbClr val="FFFF00"/>
          </a:solidFill>
        </p:spPr>
        <p:txBody>
          <a:bodyPr wrap="square" rtlCol="0">
            <a:spAutoFit/>
          </a:bodyPr>
          <a:lstStyle/>
          <a:p>
            <a:r>
              <a:rPr lang="en-GB" b="1" dirty="0"/>
              <a:t>Challenge: </a:t>
            </a:r>
            <a:r>
              <a:rPr lang="en-GB" dirty="0"/>
              <a:t>What do you think the difference is between copper(I) oxide and copper(II) oxide?</a:t>
            </a:r>
          </a:p>
        </p:txBody>
      </p:sp>
    </p:spTree>
    <p:extLst>
      <p:ext uri="{BB962C8B-B14F-4D97-AF65-F5344CB8AC3E}">
        <p14:creationId xmlns:p14="http://schemas.microsoft.com/office/powerpoint/2010/main" val="1547689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990" y="631859"/>
            <a:ext cx="3670126" cy="5509582"/>
          </a:xfrm>
        </p:spPr>
        <p:txBody>
          <a:bodyPr>
            <a:normAutofit/>
          </a:bodyPr>
          <a:lstStyle/>
          <a:p>
            <a:pPr marL="0" indent="0">
              <a:buNone/>
            </a:pPr>
            <a:r>
              <a:rPr lang="en-GB"/>
              <a:t>How do you think the transition metals compare to Group 1 metals in the following properties:</a:t>
            </a:r>
          </a:p>
          <a:p>
            <a:pPr marL="0" indent="0">
              <a:buNone/>
            </a:pPr>
            <a:r>
              <a:rPr lang="en-GB"/>
              <a:t>Density </a:t>
            </a:r>
            <a:r>
              <a:rPr lang="en-GB">
                <a:solidFill>
                  <a:srgbClr val="FF0000"/>
                </a:solidFill>
              </a:rPr>
              <a:t>TM&gt;G1</a:t>
            </a:r>
          </a:p>
          <a:p>
            <a:pPr marL="0" indent="0">
              <a:buNone/>
            </a:pPr>
            <a:r>
              <a:rPr lang="en-GB"/>
              <a:t>Melting point </a:t>
            </a:r>
            <a:r>
              <a:rPr lang="en-GB">
                <a:solidFill>
                  <a:srgbClr val="FF0000"/>
                </a:solidFill>
              </a:rPr>
              <a:t>TM&gt;G1</a:t>
            </a:r>
          </a:p>
          <a:p>
            <a:pPr marL="0" indent="0">
              <a:buNone/>
            </a:pPr>
            <a:r>
              <a:rPr lang="en-GB"/>
              <a:t>Strength </a:t>
            </a:r>
            <a:r>
              <a:rPr lang="en-GB">
                <a:solidFill>
                  <a:srgbClr val="FF0000"/>
                </a:solidFill>
              </a:rPr>
              <a:t>TM&gt;G1</a:t>
            </a:r>
          </a:p>
          <a:p>
            <a:pPr marL="0" indent="0">
              <a:buNone/>
            </a:pPr>
            <a:r>
              <a:rPr lang="en-GB"/>
              <a:t>Hardness </a:t>
            </a:r>
            <a:r>
              <a:rPr lang="en-GB">
                <a:solidFill>
                  <a:srgbClr val="FF0000"/>
                </a:solidFill>
              </a:rPr>
              <a:t>TM&gt;G1</a:t>
            </a:r>
          </a:p>
          <a:p>
            <a:pPr marL="0" indent="0">
              <a:buNone/>
            </a:pPr>
            <a:r>
              <a:rPr lang="en-GB"/>
              <a:t>Reactivity </a:t>
            </a:r>
            <a:r>
              <a:rPr lang="en-GB">
                <a:solidFill>
                  <a:srgbClr val="00B0F0"/>
                </a:solidFill>
              </a:rPr>
              <a:t>TM&lt;G1</a:t>
            </a:r>
          </a:p>
        </p:txBody>
      </p:sp>
      <p:pic>
        <p:nvPicPr>
          <p:cNvPr id="1026" name="Picture 2" descr="Image result for periodic t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8849" y="365125"/>
            <a:ext cx="7820417" cy="60430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680571" y="5207847"/>
            <a:ext cx="2592888" cy="1477328"/>
          </a:xfrm>
          <a:prstGeom prst="rect">
            <a:avLst/>
          </a:prstGeom>
          <a:solidFill>
            <a:srgbClr val="FFFF00"/>
          </a:solidFill>
        </p:spPr>
        <p:txBody>
          <a:bodyPr wrap="square" rtlCol="0">
            <a:spAutoFit/>
          </a:bodyPr>
          <a:lstStyle/>
          <a:p>
            <a:r>
              <a:rPr lang="en-GB" dirty="0"/>
              <a:t>Copper(I) oxide copper has a 1+ charge (Cu</a:t>
            </a:r>
            <a:r>
              <a:rPr lang="en-GB" baseline="-25000" dirty="0"/>
              <a:t>2</a:t>
            </a:r>
            <a:r>
              <a:rPr lang="en-GB" dirty="0"/>
              <a:t>O) and copper(II) oxide copper has a 2+ charge (</a:t>
            </a:r>
            <a:r>
              <a:rPr lang="en-GB" dirty="0" err="1"/>
              <a:t>CuO</a:t>
            </a:r>
            <a:r>
              <a:rPr lang="en-GB" dirty="0"/>
              <a:t>)</a:t>
            </a:r>
          </a:p>
        </p:txBody>
      </p:sp>
      <p:sp>
        <p:nvSpPr>
          <p:cNvPr id="5" name="Rectangle 4"/>
          <p:cNvSpPr/>
          <p:nvPr/>
        </p:nvSpPr>
        <p:spPr>
          <a:xfrm>
            <a:off x="5273459" y="2304789"/>
            <a:ext cx="4121062" cy="2217107"/>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60649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D92B9-77B7-408A-ABE1-58EF4917103D}"/>
              </a:ext>
            </a:extLst>
          </p:cNvPr>
          <p:cNvSpPr>
            <a:spLocks noGrp="1"/>
          </p:cNvSpPr>
          <p:nvPr>
            <p:ph type="title"/>
          </p:nvPr>
        </p:nvSpPr>
        <p:spPr>
          <a:xfrm>
            <a:off x="838200" y="0"/>
            <a:ext cx="10515600" cy="1325563"/>
          </a:xfrm>
        </p:spPr>
        <p:txBody>
          <a:bodyPr/>
          <a:lstStyle/>
          <a:p>
            <a:r>
              <a:rPr lang="en-GB" dirty="0"/>
              <a:t>Working Out Ionic Formulae</a:t>
            </a:r>
          </a:p>
        </p:txBody>
      </p:sp>
      <p:sp>
        <p:nvSpPr>
          <p:cNvPr id="3" name="Content Placeholder 2">
            <a:extLst>
              <a:ext uri="{FF2B5EF4-FFF2-40B4-BE49-F238E27FC236}">
                <a16:creationId xmlns:a16="http://schemas.microsoft.com/office/drawing/2014/main" id="{3582739E-3CC1-4625-94B6-02A96A20913B}"/>
              </a:ext>
            </a:extLst>
          </p:cNvPr>
          <p:cNvSpPr>
            <a:spLocks noGrp="1"/>
          </p:cNvSpPr>
          <p:nvPr>
            <p:ph idx="1"/>
          </p:nvPr>
        </p:nvSpPr>
        <p:spPr>
          <a:xfrm>
            <a:off x="745724" y="1340528"/>
            <a:ext cx="10608076" cy="5517472"/>
          </a:xfrm>
        </p:spPr>
        <p:txBody>
          <a:bodyPr>
            <a:normAutofit fontScale="92500" lnSpcReduction="20000"/>
          </a:bodyPr>
          <a:lstStyle/>
          <a:p>
            <a:pPr marL="0" indent="0">
              <a:buNone/>
            </a:pPr>
            <a:r>
              <a:rPr lang="en-GB" dirty="0"/>
              <a:t>For an ionic compound, the overall charge of the compound should equal zero.</a:t>
            </a:r>
          </a:p>
          <a:p>
            <a:pPr marL="0" indent="0">
              <a:buNone/>
            </a:pPr>
            <a:endParaRPr lang="en-GB" dirty="0"/>
          </a:p>
          <a:p>
            <a:pPr marL="0" indent="0">
              <a:buNone/>
            </a:pPr>
            <a:r>
              <a:rPr lang="en-GB" dirty="0"/>
              <a:t>e.g. calcium chloride is made from Ca</a:t>
            </a:r>
            <a:r>
              <a:rPr lang="en-GB" baseline="30000" dirty="0"/>
              <a:t>2+</a:t>
            </a:r>
            <a:r>
              <a:rPr lang="en-GB" dirty="0"/>
              <a:t> ions and Cl</a:t>
            </a:r>
            <a:r>
              <a:rPr lang="en-GB" baseline="30000" dirty="0"/>
              <a:t>-</a:t>
            </a:r>
            <a:r>
              <a:rPr lang="en-GB" dirty="0"/>
              <a:t> ions.</a:t>
            </a:r>
          </a:p>
          <a:p>
            <a:pPr marL="0" indent="0">
              <a:buNone/>
            </a:pPr>
            <a:r>
              <a:rPr lang="en-GB" dirty="0"/>
              <a:t>To equal zero, you need 1 x Ca</a:t>
            </a:r>
            <a:r>
              <a:rPr lang="en-GB" baseline="30000" dirty="0"/>
              <a:t>2+ </a:t>
            </a:r>
            <a:r>
              <a:rPr lang="en-GB" dirty="0"/>
              <a:t>and 2 x Cl</a:t>
            </a:r>
            <a:r>
              <a:rPr lang="en-GB" baseline="30000" dirty="0"/>
              <a:t>-</a:t>
            </a:r>
            <a:r>
              <a:rPr lang="en-GB" dirty="0"/>
              <a:t>. The formula for calcium chloride is, therefore, CaCl</a:t>
            </a:r>
            <a:r>
              <a:rPr lang="en-GB" baseline="-25000" dirty="0"/>
              <a:t>2</a:t>
            </a:r>
            <a:r>
              <a:rPr lang="en-GB" dirty="0"/>
              <a:t>.</a:t>
            </a:r>
          </a:p>
          <a:p>
            <a:pPr marL="0" indent="0">
              <a:buNone/>
            </a:pPr>
            <a:endParaRPr lang="en-GB" dirty="0"/>
          </a:p>
          <a:p>
            <a:pPr marL="0" indent="0">
              <a:buNone/>
            </a:pPr>
            <a:r>
              <a:rPr lang="en-GB" dirty="0"/>
              <a:t>What is the formula of magnesium oxide (Mg</a:t>
            </a:r>
            <a:r>
              <a:rPr lang="en-GB" baseline="30000" dirty="0"/>
              <a:t>2+</a:t>
            </a:r>
            <a:r>
              <a:rPr lang="en-GB" dirty="0"/>
              <a:t> O</a:t>
            </a:r>
            <a:r>
              <a:rPr lang="en-GB" baseline="30000" dirty="0"/>
              <a:t>2-</a:t>
            </a:r>
            <a:r>
              <a:rPr lang="en-GB" dirty="0"/>
              <a:t>)?</a:t>
            </a:r>
          </a:p>
          <a:p>
            <a:pPr marL="0" indent="0">
              <a:buNone/>
            </a:pPr>
            <a:r>
              <a:rPr lang="en-GB" dirty="0"/>
              <a:t>What is the formula of sodium oxide (Na</a:t>
            </a:r>
            <a:r>
              <a:rPr lang="en-GB" baseline="30000" dirty="0"/>
              <a:t>+ </a:t>
            </a:r>
            <a:r>
              <a:rPr lang="en-GB" dirty="0"/>
              <a:t>O</a:t>
            </a:r>
            <a:r>
              <a:rPr lang="en-GB" baseline="30000" dirty="0"/>
              <a:t>2-</a:t>
            </a:r>
            <a:r>
              <a:rPr lang="en-GB" dirty="0"/>
              <a:t>)?</a:t>
            </a:r>
          </a:p>
          <a:p>
            <a:pPr marL="0" indent="0">
              <a:buNone/>
            </a:pPr>
            <a:r>
              <a:rPr lang="en-GB" dirty="0"/>
              <a:t>What is the formula of aluminium chloride (Al</a:t>
            </a:r>
            <a:r>
              <a:rPr lang="en-GB" baseline="30000" dirty="0"/>
              <a:t>3+</a:t>
            </a:r>
            <a:r>
              <a:rPr lang="en-GB" dirty="0"/>
              <a:t> Cl</a:t>
            </a:r>
            <a:r>
              <a:rPr lang="en-GB" baseline="30000" dirty="0"/>
              <a:t>-</a:t>
            </a:r>
            <a:r>
              <a:rPr lang="en-GB" dirty="0"/>
              <a:t>)?</a:t>
            </a:r>
          </a:p>
          <a:p>
            <a:pPr marL="0" indent="0">
              <a:buNone/>
            </a:pPr>
            <a:r>
              <a:rPr lang="en-GB" dirty="0"/>
              <a:t>What is the formula of lithium chloride?</a:t>
            </a:r>
          </a:p>
          <a:p>
            <a:pPr marL="0" indent="0">
              <a:buNone/>
            </a:pPr>
            <a:r>
              <a:rPr lang="en-GB" dirty="0"/>
              <a:t>What is the charge on the copper ion in Cu</a:t>
            </a:r>
            <a:r>
              <a:rPr lang="en-GB" baseline="-25000" dirty="0"/>
              <a:t>2</a:t>
            </a:r>
            <a:r>
              <a:rPr lang="en-GB" dirty="0"/>
              <a:t>O?</a:t>
            </a:r>
          </a:p>
          <a:p>
            <a:pPr marL="0" indent="0">
              <a:buNone/>
            </a:pPr>
            <a:r>
              <a:rPr lang="en-GB" dirty="0"/>
              <a:t>What is the charge on the iron ion in </a:t>
            </a:r>
            <a:r>
              <a:rPr lang="en-GB" dirty="0" err="1"/>
              <a:t>FeO</a:t>
            </a:r>
            <a:r>
              <a:rPr lang="en-GB" dirty="0"/>
              <a:t>?</a:t>
            </a:r>
          </a:p>
          <a:p>
            <a:pPr marL="0" indent="0">
              <a:buNone/>
            </a:pPr>
            <a:r>
              <a:rPr lang="en-GB" dirty="0"/>
              <a:t>What is the charge on the iron ion in Fe</a:t>
            </a:r>
            <a:r>
              <a:rPr lang="en-GB" baseline="-25000" dirty="0"/>
              <a:t>2</a:t>
            </a:r>
            <a:r>
              <a:rPr lang="en-GB" dirty="0"/>
              <a:t>O</a:t>
            </a:r>
            <a:r>
              <a:rPr lang="en-GB" baseline="-25000" dirty="0"/>
              <a:t>3</a:t>
            </a:r>
            <a:r>
              <a:rPr lang="en-GB" dirty="0"/>
              <a:t>?</a:t>
            </a:r>
          </a:p>
        </p:txBody>
      </p:sp>
    </p:spTree>
    <p:extLst>
      <p:ext uri="{BB962C8B-B14F-4D97-AF65-F5344CB8AC3E}">
        <p14:creationId xmlns:p14="http://schemas.microsoft.com/office/powerpoint/2010/main" val="182862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D92B9-77B7-408A-ABE1-58EF4917103D}"/>
              </a:ext>
            </a:extLst>
          </p:cNvPr>
          <p:cNvSpPr>
            <a:spLocks noGrp="1"/>
          </p:cNvSpPr>
          <p:nvPr>
            <p:ph type="title"/>
          </p:nvPr>
        </p:nvSpPr>
        <p:spPr>
          <a:xfrm>
            <a:off x="838200" y="0"/>
            <a:ext cx="10515600" cy="1325563"/>
          </a:xfrm>
        </p:spPr>
        <p:txBody>
          <a:bodyPr/>
          <a:lstStyle/>
          <a:p>
            <a:r>
              <a:rPr lang="en-GB" dirty="0"/>
              <a:t>Working Out Ionic Formulae</a:t>
            </a:r>
          </a:p>
        </p:txBody>
      </p:sp>
      <p:sp>
        <p:nvSpPr>
          <p:cNvPr id="3" name="Content Placeholder 2">
            <a:extLst>
              <a:ext uri="{FF2B5EF4-FFF2-40B4-BE49-F238E27FC236}">
                <a16:creationId xmlns:a16="http://schemas.microsoft.com/office/drawing/2014/main" id="{3582739E-3CC1-4625-94B6-02A96A20913B}"/>
              </a:ext>
            </a:extLst>
          </p:cNvPr>
          <p:cNvSpPr>
            <a:spLocks noGrp="1"/>
          </p:cNvSpPr>
          <p:nvPr>
            <p:ph idx="1"/>
          </p:nvPr>
        </p:nvSpPr>
        <p:spPr>
          <a:xfrm>
            <a:off x="745724" y="1340528"/>
            <a:ext cx="10608076" cy="5613945"/>
          </a:xfrm>
        </p:spPr>
        <p:txBody>
          <a:bodyPr>
            <a:normAutofit fontScale="92500" lnSpcReduction="20000"/>
          </a:bodyPr>
          <a:lstStyle/>
          <a:p>
            <a:pPr marL="0" indent="0">
              <a:buNone/>
            </a:pPr>
            <a:r>
              <a:rPr lang="en-GB" dirty="0"/>
              <a:t>For an ionic compound, the overall charge of the compound should equal zero.</a:t>
            </a:r>
          </a:p>
          <a:p>
            <a:pPr marL="0" indent="0">
              <a:buNone/>
            </a:pPr>
            <a:endParaRPr lang="en-GB" dirty="0"/>
          </a:p>
          <a:p>
            <a:pPr marL="0" indent="0">
              <a:buNone/>
            </a:pPr>
            <a:r>
              <a:rPr lang="en-GB" dirty="0"/>
              <a:t>e.g. calcium chloride is made from Ca</a:t>
            </a:r>
            <a:r>
              <a:rPr lang="en-GB" baseline="30000" dirty="0"/>
              <a:t>2+</a:t>
            </a:r>
            <a:r>
              <a:rPr lang="en-GB" dirty="0"/>
              <a:t> ions and Cl</a:t>
            </a:r>
            <a:r>
              <a:rPr lang="en-GB" baseline="30000" dirty="0"/>
              <a:t>-</a:t>
            </a:r>
            <a:r>
              <a:rPr lang="en-GB" dirty="0"/>
              <a:t> ions.</a:t>
            </a:r>
          </a:p>
          <a:p>
            <a:pPr marL="0" indent="0">
              <a:buNone/>
            </a:pPr>
            <a:r>
              <a:rPr lang="en-GB" dirty="0"/>
              <a:t>To equal zero, you need 1 x Ca</a:t>
            </a:r>
            <a:r>
              <a:rPr lang="en-GB" baseline="30000" dirty="0"/>
              <a:t>2+ </a:t>
            </a:r>
            <a:r>
              <a:rPr lang="en-GB" dirty="0"/>
              <a:t>and 2 x Cl</a:t>
            </a:r>
            <a:r>
              <a:rPr lang="en-GB" baseline="30000" dirty="0"/>
              <a:t>-</a:t>
            </a:r>
            <a:r>
              <a:rPr lang="en-GB" dirty="0"/>
              <a:t>. The formula for calcium chloride is, therefore, CaCl</a:t>
            </a:r>
            <a:r>
              <a:rPr lang="en-GB" baseline="-25000" dirty="0"/>
              <a:t>2</a:t>
            </a:r>
            <a:r>
              <a:rPr lang="en-GB" dirty="0"/>
              <a:t>.</a:t>
            </a:r>
          </a:p>
          <a:p>
            <a:pPr marL="0" indent="0">
              <a:buNone/>
            </a:pPr>
            <a:endParaRPr lang="en-GB" dirty="0"/>
          </a:p>
          <a:p>
            <a:pPr marL="0" indent="0">
              <a:buNone/>
            </a:pPr>
            <a:r>
              <a:rPr lang="en-GB" dirty="0"/>
              <a:t>What is the formula of magnesium oxide (Mg</a:t>
            </a:r>
            <a:r>
              <a:rPr lang="en-GB" baseline="30000" dirty="0"/>
              <a:t>2+</a:t>
            </a:r>
            <a:r>
              <a:rPr lang="en-GB" dirty="0"/>
              <a:t> O</a:t>
            </a:r>
            <a:r>
              <a:rPr lang="en-GB" baseline="30000" dirty="0"/>
              <a:t>2-</a:t>
            </a:r>
            <a:r>
              <a:rPr lang="en-GB" dirty="0"/>
              <a:t>)?</a:t>
            </a:r>
          </a:p>
          <a:p>
            <a:pPr marL="0" indent="0">
              <a:buNone/>
            </a:pPr>
            <a:r>
              <a:rPr lang="en-GB" dirty="0"/>
              <a:t>What is the formula of sodium oxide (Na</a:t>
            </a:r>
            <a:r>
              <a:rPr lang="en-GB" baseline="30000" dirty="0"/>
              <a:t>+ </a:t>
            </a:r>
            <a:r>
              <a:rPr lang="en-GB" dirty="0"/>
              <a:t>O</a:t>
            </a:r>
            <a:r>
              <a:rPr lang="en-GB" baseline="30000" dirty="0"/>
              <a:t>2-</a:t>
            </a:r>
            <a:r>
              <a:rPr lang="en-GB" dirty="0"/>
              <a:t>)?</a:t>
            </a:r>
          </a:p>
          <a:p>
            <a:pPr marL="0" indent="0">
              <a:buNone/>
            </a:pPr>
            <a:r>
              <a:rPr lang="en-GB" dirty="0"/>
              <a:t>What is the formula of aluminium chloride (Al</a:t>
            </a:r>
            <a:r>
              <a:rPr lang="en-GB" baseline="30000" dirty="0"/>
              <a:t>3+</a:t>
            </a:r>
            <a:r>
              <a:rPr lang="en-GB" dirty="0"/>
              <a:t> Cl</a:t>
            </a:r>
            <a:r>
              <a:rPr lang="en-GB" baseline="30000" dirty="0"/>
              <a:t>-</a:t>
            </a:r>
            <a:r>
              <a:rPr lang="en-GB" dirty="0"/>
              <a:t>)?</a:t>
            </a:r>
          </a:p>
          <a:p>
            <a:pPr marL="0" indent="0">
              <a:buNone/>
            </a:pPr>
            <a:r>
              <a:rPr lang="en-GB" dirty="0"/>
              <a:t>What is the formula of lithium chloride?</a:t>
            </a:r>
          </a:p>
          <a:p>
            <a:pPr marL="0" indent="0">
              <a:buNone/>
            </a:pPr>
            <a:r>
              <a:rPr lang="en-GB" dirty="0"/>
              <a:t>What is the charge on the copper ion in Cu</a:t>
            </a:r>
            <a:r>
              <a:rPr lang="en-GB" baseline="-25000" dirty="0"/>
              <a:t>2</a:t>
            </a:r>
            <a:r>
              <a:rPr lang="en-GB" dirty="0"/>
              <a:t>O?</a:t>
            </a:r>
          </a:p>
          <a:p>
            <a:pPr marL="0" indent="0">
              <a:buNone/>
            </a:pPr>
            <a:r>
              <a:rPr lang="en-GB" dirty="0"/>
              <a:t>What is the charge on the iron ion in </a:t>
            </a:r>
            <a:r>
              <a:rPr lang="en-GB" dirty="0" err="1"/>
              <a:t>FeO</a:t>
            </a:r>
            <a:r>
              <a:rPr lang="en-GB" dirty="0"/>
              <a:t>?</a:t>
            </a:r>
          </a:p>
          <a:p>
            <a:pPr marL="0" indent="0">
              <a:buNone/>
            </a:pPr>
            <a:r>
              <a:rPr lang="en-GB" dirty="0"/>
              <a:t>What is the charge on the iron ion in Fe</a:t>
            </a:r>
            <a:r>
              <a:rPr lang="en-GB" baseline="-25000" dirty="0"/>
              <a:t>2</a:t>
            </a:r>
            <a:r>
              <a:rPr lang="en-GB" dirty="0"/>
              <a:t>O</a:t>
            </a:r>
            <a:r>
              <a:rPr lang="en-GB" baseline="-25000" dirty="0"/>
              <a:t>3</a:t>
            </a:r>
            <a:r>
              <a:rPr lang="en-GB" dirty="0"/>
              <a:t>?</a:t>
            </a:r>
          </a:p>
          <a:p>
            <a:pPr marL="0" indent="0">
              <a:buNone/>
            </a:pPr>
            <a:endParaRPr lang="en-GB" dirty="0"/>
          </a:p>
        </p:txBody>
      </p:sp>
      <p:sp>
        <p:nvSpPr>
          <p:cNvPr id="4" name="TextBox 3">
            <a:extLst>
              <a:ext uri="{FF2B5EF4-FFF2-40B4-BE49-F238E27FC236}">
                <a16:creationId xmlns:a16="http://schemas.microsoft.com/office/drawing/2014/main" id="{AA4921FD-5B70-4FD9-8973-9BCFDE5862CD}"/>
              </a:ext>
            </a:extLst>
          </p:cNvPr>
          <p:cNvSpPr txBox="1"/>
          <p:nvPr/>
        </p:nvSpPr>
        <p:spPr>
          <a:xfrm>
            <a:off x="7892249" y="3817398"/>
            <a:ext cx="861134" cy="461665"/>
          </a:xfrm>
          <a:prstGeom prst="rect">
            <a:avLst/>
          </a:prstGeom>
          <a:noFill/>
        </p:spPr>
        <p:txBody>
          <a:bodyPr wrap="square" rtlCol="0">
            <a:spAutoFit/>
          </a:bodyPr>
          <a:lstStyle/>
          <a:p>
            <a:r>
              <a:rPr lang="en-GB" sz="2400" dirty="0" err="1">
                <a:solidFill>
                  <a:srgbClr val="FF0000"/>
                </a:solidFill>
              </a:rPr>
              <a:t>MgO</a:t>
            </a:r>
            <a:endParaRPr lang="en-GB" sz="2400" dirty="0">
              <a:solidFill>
                <a:srgbClr val="FF0000"/>
              </a:solidFill>
            </a:endParaRPr>
          </a:p>
        </p:txBody>
      </p:sp>
      <p:sp>
        <p:nvSpPr>
          <p:cNvPr id="5" name="TextBox 4">
            <a:extLst>
              <a:ext uri="{FF2B5EF4-FFF2-40B4-BE49-F238E27FC236}">
                <a16:creationId xmlns:a16="http://schemas.microsoft.com/office/drawing/2014/main" id="{F6F49E5A-B718-4BDE-8495-7F5D231D0A0C}"/>
              </a:ext>
            </a:extLst>
          </p:cNvPr>
          <p:cNvSpPr txBox="1"/>
          <p:nvPr/>
        </p:nvSpPr>
        <p:spPr>
          <a:xfrm>
            <a:off x="7121371" y="4279063"/>
            <a:ext cx="861134" cy="461665"/>
          </a:xfrm>
          <a:prstGeom prst="rect">
            <a:avLst/>
          </a:prstGeom>
          <a:noFill/>
        </p:spPr>
        <p:txBody>
          <a:bodyPr wrap="square" rtlCol="0">
            <a:spAutoFit/>
          </a:bodyPr>
          <a:lstStyle/>
          <a:p>
            <a:r>
              <a:rPr lang="en-GB" sz="2400" dirty="0">
                <a:solidFill>
                  <a:srgbClr val="FF0000"/>
                </a:solidFill>
              </a:rPr>
              <a:t>Na</a:t>
            </a:r>
            <a:r>
              <a:rPr lang="en-GB" sz="2400" baseline="-25000" dirty="0">
                <a:solidFill>
                  <a:srgbClr val="FF0000"/>
                </a:solidFill>
              </a:rPr>
              <a:t>2</a:t>
            </a:r>
            <a:r>
              <a:rPr lang="en-GB" sz="2400" dirty="0">
                <a:solidFill>
                  <a:srgbClr val="FF0000"/>
                </a:solidFill>
              </a:rPr>
              <a:t>O</a:t>
            </a:r>
          </a:p>
        </p:txBody>
      </p:sp>
      <p:sp>
        <p:nvSpPr>
          <p:cNvPr id="6" name="TextBox 5">
            <a:extLst>
              <a:ext uri="{FF2B5EF4-FFF2-40B4-BE49-F238E27FC236}">
                <a16:creationId xmlns:a16="http://schemas.microsoft.com/office/drawing/2014/main" id="{B052A6BF-0931-413B-8E4C-271BC642B7EE}"/>
              </a:ext>
            </a:extLst>
          </p:cNvPr>
          <p:cNvSpPr txBox="1"/>
          <p:nvPr/>
        </p:nvSpPr>
        <p:spPr>
          <a:xfrm>
            <a:off x="7936638" y="4600112"/>
            <a:ext cx="861134" cy="461665"/>
          </a:xfrm>
          <a:prstGeom prst="rect">
            <a:avLst/>
          </a:prstGeom>
          <a:noFill/>
        </p:spPr>
        <p:txBody>
          <a:bodyPr wrap="square" rtlCol="0">
            <a:spAutoFit/>
          </a:bodyPr>
          <a:lstStyle/>
          <a:p>
            <a:r>
              <a:rPr lang="en-GB" sz="2400" dirty="0">
                <a:solidFill>
                  <a:srgbClr val="FF0000"/>
                </a:solidFill>
              </a:rPr>
              <a:t>AlCl</a:t>
            </a:r>
            <a:r>
              <a:rPr lang="en-GB" sz="2400" baseline="-25000" dirty="0">
                <a:solidFill>
                  <a:srgbClr val="FF0000"/>
                </a:solidFill>
              </a:rPr>
              <a:t>3</a:t>
            </a:r>
            <a:endParaRPr lang="en-GB" sz="2400" dirty="0">
              <a:solidFill>
                <a:srgbClr val="FF0000"/>
              </a:solidFill>
            </a:endParaRPr>
          </a:p>
        </p:txBody>
      </p:sp>
      <p:sp>
        <p:nvSpPr>
          <p:cNvPr id="7" name="TextBox 6">
            <a:extLst>
              <a:ext uri="{FF2B5EF4-FFF2-40B4-BE49-F238E27FC236}">
                <a16:creationId xmlns:a16="http://schemas.microsoft.com/office/drawing/2014/main" id="{4C84DBDA-923A-438A-AC97-7279F30B7EE3}"/>
              </a:ext>
            </a:extLst>
          </p:cNvPr>
          <p:cNvSpPr txBox="1"/>
          <p:nvPr/>
        </p:nvSpPr>
        <p:spPr>
          <a:xfrm>
            <a:off x="6237304" y="5055807"/>
            <a:ext cx="861134" cy="461665"/>
          </a:xfrm>
          <a:prstGeom prst="rect">
            <a:avLst/>
          </a:prstGeom>
          <a:noFill/>
        </p:spPr>
        <p:txBody>
          <a:bodyPr wrap="square" rtlCol="0">
            <a:spAutoFit/>
          </a:bodyPr>
          <a:lstStyle/>
          <a:p>
            <a:r>
              <a:rPr lang="en-GB" sz="2400" dirty="0">
                <a:solidFill>
                  <a:srgbClr val="FF0000"/>
                </a:solidFill>
              </a:rPr>
              <a:t>LiCl</a:t>
            </a:r>
          </a:p>
        </p:txBody>
      </p:sp>
      <p:sp>
        <p:nvSpPr>
          <p:cNvPr id="8" name="TextBox 7">
            <a:extLst>
              <a:ext uri="{FF2B5EF4-FFF2-40B4-BE49-F238E27FC236}">
                <a16:creationId xmlns:a16="http://schemas.microsoft.com/office/drawing/2014/main" id="{4313AD83-CEDF-4217-8563-325B3520DCF0}"/>
              </a:ext>
            </a:extLst>
          </p:cNvPr>
          <p:cNvSpPr txBox="1"/>
          <p:nvPr/>
        </p:nvSpPr>
        <p:spPr>
          <a:xfrm>
            <a:off x="7174637" y="5436131"/>
            <a:ext cx="861134" cy="461665"/>
          </a:xfrm>
          <a:prstGeom prst="rect">
            <a:avLst/>
          </a:prstGeom>
          <a:noFill/>
        </p:spPr>
        <p:txBody>
          <a:bodyPr wrap="square" rtlCol="0">
            <a:spAutoFit/>
          </a:bodyPr>
          <a:lstStyle/>
          <a:p>
            <a:r>
              <a:rPr lang="en-GB" sz="2400" dirty="0">
                <a:solidFill>
                  <a:srgbClr val="FF0000"/>
                </a:solidFill>
              </a:rPr>
              <a:t>Cu</a:t>
            </a:r>
            <a:r>
              <a:rPr lang="en-GB" sz="2400" baseline="30000" dirty="0">
                <a:solidFill>
                  <a:srgbClr val="FF0000"/>
                </a:solidFill>
              </a:rPr>
              <a:t>+</a:t>
            </a:r>
            <a:endParaRPr lang="en-GB" sz="2400" dirty="0">
              <a:solidFill>
                <a:srgbClr val="FF0000"/>
              </a:solidFill>
            </a:endParaRPr>
          </a:p>
        </p:txBody>
      </p:sp>
      <p:sp>
        <p:nvSpPr>
          <p:cNvPr id="9" name="TextBox 8">
            <a:extLst>
              <a:ext uri="{FF2B5EF4-FFF2-40B4-BE49-F238E27FC236}">
                <a16:creationId xmlns:a16="http://schemas.microsoft.com/office/drawing/2014/main" id="{CA0BC6F0-0B4E-438A-9337-D8AEB706082A}"/>
              </a:ext>
            </a:extLst>
          </p:cNvPr>
          <p:cNvSpPr txBox="1"/>
          <p:nvPr/>
        </p:nvSpPr>
        <p:spPr>
          <a:xfrm>
            <a:off x="6651745" y="5848534"/>
            <a:ext cx="973847" cy="461665"/>
          </a:xfrm>
          <a:prstGeom prst="rect">
            <a:avLst/>
          </a:prstGeom>
          <a:noFill/>
        </p:spPr>
        <p:txBody>
          <a:bodyPr wrap="square" rtlCol="0">
            <a:spAutoFit/>
          </a:bodyPr>
          <a:lstStyle/>
          <a:p>
            <a:r>
              <a:rPr lang="en-GB" sz="2400" dirty="0">
                <a:solidFill>
                  <a:srgbClr val="FF0000"/>
                </a:solidFill>
              </a:rPr>
              <a:t>Fe</a:t>
            </a:r>
            <a:r>
              <a:rPr lang="en-GB" sz="2400" baseline="30000" dirty="0">
                <a:solidFill>
                  <a:srgbClr val="FF0000"/>
                </a:solidFill>
              </a:rPr>
              <a:t>2+</a:t>
            </a:r>
            <a:endParaRPr lang="en-GB" sz="2400" dirty="0">
              <a:solidFill>
                <a:srgbClr val="FF0000"/>
              </a:solidFill>
            </a:endParaRPr>
          </a:p>
        </p:txBody>
      </p:sp>
      <p:sp>
        <p:nvSpPr>
          <p:cNvPr id="10" name="TextBox 9">
            <a:extLst>
              <a:ext uri="{FF2B5EF4-FFF2-40B4-BE49-F238E27FC236}">
                <a16:creationId xmlns:a16="http://schemas.microsoft.com/office/drawing/2014/main" id="{6555CF5A-A10E-46A5-9892-C7258439CADD}"/>
              </a:ext>
            </a:extLst>
          </p:cNvPr>
          <p:cNvSpPr txBox="1"/>
          <p:nvPr/>
        </p:nvSpPr>
        <p:spPr>
          <a:xfrm>
            <a:off x="6856834" y="6240323"/>
            <a:ext cx="973847" cy="461665"/>
          </a:xfrm>
          <a:prstGeom prst="rect">
            <a:avLst/>
          </a:prstGeom>
          <a:noFill/>
        </p:spPr>
        <p:txBody>
          <a:bodyPr wrap="square" rtlCol="0">
            <a:spAutoFit/>
          </a:bodyPr>
          <a:lstStyle/>
          <a:p>
            <a:r>
              <a:rPr lang="en-GB" sz="2400" dirty="0">
                <a:solidFill>
                  <a:srgbClr val="FF0000"/>
                </a:solidFill>
              </a:rPr>
              <a:t>Fe</a:t>
            </a:r>
            <a:r>
              <a:rPr lang="en-GB" sz="2400" baseline="30000" dirty="0">
                <a:solidFill>
                  <a:srgbClr val="FF0000"/>
                </a:solidFill>
              </a:rPr>
              <a:t>3+</a:t>
            </a:r>
            <a:endParaRPr lang="en-GB" sz="2400" dirty="0">
              <a:solidFill>
                <a:srgbClr val="FF0000"/>
              </a:solidFill>
            </a:endParaRPr>
          </a:p>
        </p:txBody>
      </p:sp>
    </p:spTree>
    <p:extLst>
      <p:ext uri="{BB962C8B-B14F-4D97-AF65-F5344CB8AC3E}">
        <p14:creationId xmlns:p14="http://schemas.microsoft.com/office/powerpoint/2010/main" val="41150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5916"/>
            <a:ext cx="10515600" cy="1325563"/>
          </a:xfrm>
        </p:spPr>
        <p:txBody>
          <a:bodyPr/>
          <a:lstStyle/>
          <a:p>
            <a:r>
              <a:rPr lang="en-GB"/>
              <a:t>Reactions of Group 1 and Transition Metals</a:t>
            </a:r>
          </a:p>
        </p:txBody>
      </p:sp>
      <p:sp>
        <p:nvSpPr>
          <p:cNvPr id="3" name="Content Placeholder 2"/>
          <p:cNvSpPr>
            <a:spLocks noGrp="1"/>
          </p:cNvSpPr>
          <p:nvPr>
            <p:ph idx="1"/>
          </p:nvPr>
        </p:nvSpPr>
        <p:spPr>
          <a:xfrm>
            <a:off x="425885" y="951978"/>
            <a:ext cx="10196186" cy="5398718"/>
          </a:xfrm>
        </p:spPr>
        <p:txBody>
          <a:bodyPr>
            <a:normAutofit fontScale="92500" lnSpcReduction="10000"/>
          </a:bodyPr>
          <a:lstStyle/>
          <a:p>
            <a:pPr marL="0" indent="0">
              <a:buNone/>
            </a:pPr>
            <a:r>
              <a:rPr lang="en-GB" dirty="0"/>
              <a:t>You know that group 1 metals react with oxygen to make metal oxides:</a:t>
            </a:r>
          </a:p>
          <a:p>
            <a:pPr marL="0" indent="0">
              <a:buNone/>
            </a:pPr>
            <a:r>
              <a:rPr lang="en-GB" dirty="0"/>
              <a:t>e.g. </a:t>
            </a:r>
            <a:r>
              <a:rPr lang="en-GB" dirty="0">
                <a:solidFill>
                  <a:srgbClr val="FF0000"/>
                </a:solidFill>
              </a:rPr>
              <a:t>write the balanced symbol equation to show lithium reacting with oxygen (include state symbols)</a:t>
            </a:r>
          </a:p>
          <a:p>
            <a:pPr marL="0" indent="0">
              <a:buNone/>
            </a:pPr>
            <a:r>
              <a:rPr lang="en-GB" dirty="0"/>
              <a:t>Transition metals also react with oxygen, </a:t>
            </a:r>
            <a:r>
              <a:rPr lang="en-GB" b="1" dirty="0"/>
              <a:t>but need to be heated</a:t>
            </a:r>
            <a:r>
              <a:rPr lang="en-GB" dirty="0"/>
              <a:t>:</a:t>
            </a:r>
          </a:p>
          <a:p>
            <a:pPr marL="0" indent="0">
              <a:buNone/>
            </a:pPr>
            <a:r>
              <a:rPr lang="en-GB" dirty="0"/>
              <a:t>e.g. </a:t>
            </a:r>
            <a:r>
              <a:rPr lang="en-GB" dirty="0">
                <a:solidFill>
                  <a:srgbClr val="FF0000"/>
                </a:solidFill>
              </a:rPr>
              <a:t>write the balanced symbol equation to show copper reacting with oxygen to make copper(II) oxide (include state symbols).</a:t>
            </a:r>
          </a:p>
          <a:p>
            <a:pPr marL="0" indent="0">
              <a:buNone/>
            </a:pPr>
            <a:endParaRPr lang="en-GB" dirty="0"/>
          </a:p>
          <a:p>
            <a:pPr marL="0" indent="0">
              <a:buNone/>
            </a:pPr>
            <a:r>
              <a:rPr lang="en-GB" dirty="0"/>
              <a:t>Group 1 reacts with group 7 easily:</a:t>
            </a:r>
          </a:p>
          <a:p>
            <a:pPr marL="0" indent="0">
              <a:buNone/>
            </a:pPr>
            <a:r>
              <a:rPr lang="en-GB" dirty="0"/>
              <a:t>e.g. </a:t>
            </a:r>
            <a:r>
              <a:rPr lang="en-GB" dirty="0">
                <a:solidFill>
                  <a:srgbClr val="FF0000"/>
                </a:solidFill>
              </a:rPr>
              <a:t>write the balanced symbol equation to show sodium reacting with chlorine (with state symbols)</a:t>
            </a:r>
          </a:p>
          <a:p>
            <a:pPr marL="0" indent="0">
              <a:buNone/>
            </a:pPr>
            <a:r>
              <a:rPr lang="en-GB" dirty="0"/>
              <a:t>Transition metals </a:t>
            </a:r>
            <a:r>
              <a:rPr lang="en-GB" b="1" dirty="0"/>
              <a:t>need to be heated strongly </a:t>
            </a:r>
            <a:r>
              <a:rPr lang="en-GB" dirty="0"/>
              <a:t>to react with group 7:</a:t>
            </a:r>
          </a:p>
          <a:p>
            <a:pPr marL="0" indent="0">
              <a:buNone/>
            </a:pPr>
            <a:r>
              <a:rPr lang="en-GB" dirty="0"/>
              <a:t>e.g. </a:t>
            </a:r>
            <a:r>
              <a:rPr lang="en-GB" dirty="0">
                <a:solidFill>
                  <a:srgbClr val="FF0000"/>
                </a:solidFill>
              </a:rPr>
              <a:t>write the balanced symbol equation to show iron reacting with chlorine to make iron(III) chloride (with state symbols)</a:t>
            </a:r>
          </a:p>
          <a:p>
            <a:pPr marL="0" indent="0">
              <a:buNone/>
            </a:pPr>
            <a:endParaRPr lang="en-GB" dirty="0"/>
          </a:p>
        </p:txBody>
      </p:sp>
      <p:sp>
        <p:nvSpPr>
          <p:cNvPr id="4" name="TextBox 3"/>
          <p:cNvSpPr txBox="1"/>
          <p:nvPr/>
        </p:nvSpPr>
        <p:spPr>
          <a:xfrm>
            <a:off x="9498903" y="3051172"/>
            <a:ext cx="2592888" cy="1200329"/>
          </a:xfrm>
          <a:prstGeom prst="rect">
            <a:avLst/>
          </a:prstGeom>
          <a:solidFill>
            <a:srgbClr val="FFFF00"/>
          </a:solidFill>
        </p:spPr>
        <p:txBody>
          <a:bodyPr wrap="square" rtlCol="0">
            <a:spAutoFit/>
          </a:bodyPr>
          <a:lstStyle/>
          <a:p>
            <a:r>
              <a:rPr lang="en-GB" b="1" dirty="0"/>
              <a:t>Challenge: </a:t>
            </a:r>
            <a:r>
              <a:rPr lang="en-GB" dirty="0"/>
              <a:t>How does the reactivity of group 1 change as you go down the group? Why?</a:t>
            </a:r>
          </a:p>
        </p:txBody>
      </p:sp>
    </p:spTree>
    <p:extLst>
      <p:ext uri="{BB962C8B-B14F-4D97-AF65-F5344CB8AC3E}">
        <p14:creationId xmlns:p14="http://schemas.microsoft.com/office/powerpoint/2010/main" val="1485886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5916"/>
            <a:ext cx="10515600" cy="1325563"/>
          </a:xfrm>
        </p:spPr>
        <p:txBody>
          <a:bodyPr/>
          <a:lstStyle/>
          <a:p>
            <a:r>
              <a:rPr lang="en-GB"/>
              <a:t>Reactions of Group 1 and Transition Metals</a:t>
            </a:r>
          </a:p>
        </p:txBody>
      </p:sp>
      <p:sp>
        <p:nvSpPr>
          <p:cNvPr id="3" name="Content Placeholder 2"/>
          <p:cNvSpPr>
            <a:spLocks noGrp="1"/>
          </p:cNvSpPr>
          <p:nvPr>
            <p:ph idx="1"/>
          </p:nvPr>
        </p:nvSpPr>
        <p:spPr>
          <a:xfrm>
            <a:off x="425885" y="951978"/>
            <a:ext cx="10196186" cy="5398718"/>
          </a:xfrm>
        </p:spPr>
        <p:txBody>
          <a:bodyPr>
            <a:normAutofit/>
          </a:bodyPr>
          <a:lstStyle/>
          <a:p>
            <a:pPr marL="0" indent="0">
              <a:buNone/>
            </a:pPr>
            <a:r>
              <a:rPr lang="en-GB" dirty="0"/>
              <a:t>You know that group 1 metals react with oxygen to make metal oxides:</a:t>
            </a:r>
          </a:p>
          <a:p>
            <a:pPr marL="0" indent="0">
              <a:buNone/>
            </a:pPr>
            <a:r>
              <a:rPr lang="en-GB" dirty="0"/>
              <a:t>e.g. </a:t>
            </a:r>
            <a:r>
              <a:rPr lang="en-GB" dirty="0">
                <a:solidFill>
                  <a:srgbClr val="FF0000"/>
                </a:solidFill>
              </a:rPr>
              <a:t>4Li(s) + O</a:t>
            </a:r>
            <a:r>
              <a:rPr lang="en-GB" baseline="-25000" dirty="0">
                <a:solidFill>
                  <a:srgbClr val="FF0000"/>
                </a:solidFill>
              </a:rPr>
              <a:t>2</a:t>
            </a:r>
            <a:r>
              <a:rPr lang="en-GB" dirty="0">
                <a:solidFill>
                  <a:srgbClr val="FF0000"/>
                </a:solidFill>
              </a:rPr>
              <a:t>(g) → 2Li</a:t>
            </a:r>
            <a:r>
              <a:rPr lang="en-GB" baseline="-25000" dirty="0">
                <a:solidFill>
                  <a:srgbClr val="FF0000"/>
                </a:solidFill>
              </a:rPr>
              <a:t>2</a:t>
            </a:r>
            <a:r>
              <a:rPr lang="en-GB" dirty="0">
                <a:solidFill>
                  <a:srgbClr val="FF0000"/>
                </a:solidFill>
              </a:rPr>
              <a:t>O(s)</a:t>
            </a:r>
          </a:p>
          <a:p>
            <a:pPr marL="0" indent="0">
              <a:buNone/>
            </a:pPr>
            <a:r>
              <a:rPr lang="en-GB" dirty="0"/>
              <a:t>Transition metals also react with oxygen, </a:t>
            </a:r>
            <a:r>
              <a:rPr lang="en-GB" b="1" dirty="0"/>
              <a:t>but need to be heated</a:t>
            </a:r>
            <a:r>
              <a:rPr lang="en-GB" dirty="0"/>
              <a:t>:</a:t>
            </a:r>
          </a:p>
          <a:p>
            <a:pPr marL="0" indent="0">
              <a:buNone/>
            </a:pPr>
            <a:r>
              <a:rPr lang="en-GB" dirty="0"/>
              <a:t>e.g. </a:t>
            </a:r>
            <a:r>
              <a:rPr lang="en-GB" dirty="0">
                <a:solidFill>
                  <a:srgbClr val="FF0000"/>
                </a:solidFill>
              </a:rPr>
              <a:t>2Cu(s) + O</a:t>
            </a:r>
            <a:r>
              <a:rPr lang="en-GB" baseline="-25000" dirty="0">
                <a:solidFill>
                  <a:srgbClr val="FF0000"/>
                </a:solidFill>
              </a:rPr>
              <a:t>2</a:t>
            </a:r>
            <a:r>
              <a:rPr lang="en-GB" dirty="0">
                <a:solidFill>
                  <a:srgbClr val="FF0000"/>
                </a:solidFill>
              </a:rPr>
              <a:t>(g) → 2CuO(s)</a:t>
            </a:r>
          </a:p>
          <a:p>
            <a:pPr marL="0" indent="0">
              <a:buNone/>
            </a:pPr>
            <a:endParaRPr lang="en-GB" dirty="0"/>
          </a:p>
          <a:p>
            <a:pPr marL="0" indent="0">
              <a:buNone/>
            </a:pPr>
            <a:r>
              <a:rPr lang="en-GB" dirty="0"/>
              <a:t>Group 1 reacts with group 7 easily:</a:t>
            </a:r>
          </a:p>
          <a:p>
            <a:pPr marL="0" indent="0">
              <a:buNone/>
            </a:pPr>
            <a:r>
              <a:rPr lang="en-GB" dirty="0"/>
              <a:t>e.g. </a:t>
            </a:r>
            <a:r>
              <a:rPr lang="en-GB" dirty="0">
                <a:solidFill>
                  <a:srgbClr val="FF0000"/>
                </a:solidFill>
              </a:rPr>
              <a:t>2Na(s) + Cl</a:t>
            </a:r>
            <a:r>
              <a:rPr lang="en-GB" baseline="-25000" dirty="0">
                <a:solidFill>
                  <a:srgbClr val="FF0000"/>
                </a:solidFill>
              </a:rPr>
              <a:t>2</a:t>
            </a:r>
            <a:r>
              <a:rPr lang="en-GB" dirty="0">
                <a:solidFill>
                  <a:srgbClr val="FF0000"/>
                </a:solidFill>
              </a:rPr>
              <a:t>(g) → 2NaCl(s)</a:t>
            </a:r>
          </a:p>
          <a:p>
            <a:pPr marL="0" indent="0">
              <a:buNone/>
            </a:pPr>
            <a:r>
              <a:rPr lang="en-GB" dirty="0"/>
              <a:t>Transition metals </a:t>
            </a:r>
            <a:r>
              <a:rPr lang="en-GB" b="1" dirty="0"/>
              <a:t>need to be heated strongly </a:t>
            </a:r>
            <a:r>
              <a:rPr lang="en-GB" dirty="0"/>
              <a:t>to react with group 7:</a:t>
            </a:r>
          </a:p>
          <a:p>
            <a:pPr marL="0" indent="0">
              <a:buNone/>
            </a:pPr>
            <a:r>
              <a:rPr lang="en-GB" dirty="0"/>
              <a:t>e.g. </a:t>
            </a:r>
            <a:r>
              <a:rPr lang="en-GB" dirty="0">
                <a:solidFill>
                  <a:srgbClr val="FF0000"/>
                </a:solidFill>
              </a:rPr>
              <a:t>2Fe(s) + 3Cl</a:t>
            </a:r>
            <a:r>
              <a:rPr lang="en-GB" baseline="-25000" dirty="0">
                <a:solidFill>
                  <a:srgbClr val="FF0000"/>
                </a:solidFill>
              </a:rPr>
              <a:t>2</a:t>
            </a:r>
            <a:r>
              <a:rPr lang="en-GB" dirty="0">
                <a:solidFill>
                  <a:srgbClr val="FF0000"/>
                </a:solidFill>
              </a:rPr>
              <a:t>(g) → 2FeCl</a:t>
            </a:r>
            <a:r>
              <a:rPr lang="en-GB" baseline="-25000" dirty="0">
                <a:solidFill>
                  <a:srgbClr val="FF0000"/>
                </a:solidFill>
              </a:rPr>
              <a:t>3</a:t>
            </a:r>
            <a:r>
              <a:rPr lang="en-GB" dirty="0">
                <a:solidFill>
                  <a:srgbClr val="FF0000"/>
                </a:solidFill>
              </a:rPr>
              <a:t>(s)</a:t>
            </a:r>
          </a:p>
          <a:p>
            <a:pPr marL="0" indent="0">
              <a:buNone/>
            </a:pPr>
            <a:endParaRPr lang="en-GB" dirty="0"/>
          </a:p>
        </p:txBody>
      </p:sp>
      <p:sp>
        <p:nvSpPr>
          <p:cNvPr id="4" name="TextBox 3"/>
          <p:cNvSpPr txBox="1"/>
          <p:nvPr/>
        </p:nvSpPr>
        <p:spPr>
          <a:xfrm>
            <a:off x="7628351" y="3051173"/>
            <a:ext cx="4463440" cy="1754326"/>
          </a:xfrm>
          <a:prstGeom prst="rect">
            <a:avLst/>
          </a:prstGeom>
          <a:solidFill>
            <a:srgbClr val="FFFF00"/>
          </a:solidFill>
        </p:spPr>
        <p:txBody>
          <a:bodyPr wrap="square" rtlCol="0">
            <a:spAutoFit/>
          </a:bodyPr>
          <a:lstStyle/>
          <a:p>
            <a:r>
              <a:rPr lang="en-GB" b="1" dirty="0"/>
              <a:t>Challenge: </a:t>
            </a:r>
            <a:r>
              <a:rPr lang="en-GB" dirty="0"/>
              <a:t>The reactivity of group 1 increases as you go down the group because there is more shielding of the charge of the nucleus from the outer shell electrons by the full shells of electrons. The outer shell electron is, therefore, more easily lost.</a:t>
            </a:r>
          </a:p>
        </p:txBody>
      </p:sp>
    </p:spTree>
    <p:extLst>
      <p:ext uri="{BB962C8B-B14F-4D97-AF65-F5344CB8AC3E}">
        <p14:creationId xmlns:p14="http://schemas.microsoft.com/office/powerpoint/2010/main" val="1297383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6846" y="176343"/>
            <a:ext cx="4072003" cy="5402336"/>
          </a:xfrm>
        </p:spPr>
        <p:txBody>
          <a:bodyPr>
            <a:noAutofit/>
          </a:bodyPr>
          <a:lstStyle/>
          <a:p>
            <a:pPr marL="0" indent="0">
              <a:buNone/>
            </a:pPr>
            <a:r>
              <a:rPr lang="en-GB" sz="2600" dirty="0"/>
              <a:t>How does the reactions of group 1 metals with water compare to the reactions of transition metals with water?</a:t>
            </a:r>
          </a:p>
          <a:p>
            <a:pPr marL="0" indent="0">
              <a:buNone/>
            </a:pPr>
            <a:endParaRPr lang="en-GB" sz="2600" dirty="0"/>
          </a:p>
          <a:p>
            <a:pPr marL="0" indent="0">
              <a:buNone/>
            </a:pPr>
            <a:r>
              <a:rPr lang="en-GB" sz="2600" dirty="0"/>
              <a:t>Write a balanced symbol equation with state symbols to show:</a:t>
            </a:r>
          </a:p>
          <a:p>
            <a:r>
              <a:rPr lang="en-GB" sz="2600" dirty="0"/>
              <a:t>tin reacting with water to form tin dioxide and hydrogen</a:t>
            </a:r>
          </a:p>
          <a:p>
            <a:r>
              <a:rPr lang="en-GB" sz="2600" dirty="0"/>
              <a:t>potassium reacting with water</a:t>
            </a:r>
          </a:p>
        </p:txBody>
      </p:sp>
      <p:pic>
        <p:nvPicPr>
          <p:cNvPr id="4" name="Picture 3"/>
          <p:cNvPicPr>
            <a:picLocks noChangeAspect="1"/>
          </p:cNvPicPr>
          <p:nvPr/>
        </p:nvPicPr>
        <p:blipFill>
          <a:blip r:embed="rId2"/>
          <a:stretch>
            <a:fillRect/>
          </a:stretch>
        </p:blipFill>
        <p:spPr>
          <a:xfrm>
            <a:off x="4386149" y="176343"/>
            <a:ext cx="7680918" cy="4621125"/>
          </a:xfrm>
          <a:prstGeom prst="rect">
            <a:avLst/>
          </a:prstGeom>
        </p:spPr>
      </p:pic>
      <p:sp>
        <p:nvSpPr>
          <p:cNvPr id="2" name="TextBox 1">
            <a:extLst>
              <a:ext uri="{FF2B5EF4-FFF2-40B4-BE49-F238E27FC236}">
                <a16:creationId xmlns:a16="http://schemas.microsoft.com/office/drawing/2014/main" id="{766262F4-CDB7-495C-A330-E12031031763}"/>
              </a:ext>
            </a:extLst>
          </p:cNvPr>
          <p:cNvSpPr txBox="1"/>
          <p:nvPr/>
        </p:nvSpPr>
        <p:spPr>
          <a:xfrm>
            <a:off x="4386149" y="5086896"/>
            <a:ext cx="4463440" cy="646331"/>
          </a:xfrm>
          <a:prstGeom prst="rect">
            <a:avLst/>
          </a:prstGeom>
          <a:solidFill>
            <a:srgbClr val="FFFF00"/>
          </a:solidFill>
        </p:spPr>
        <p:txBody>
          <a:bodyPr wrap="square" rtlCol="0">
            <a:spAutoFit/>
          </a:bodyPr>
          <a:lstStyle/>
          <a:p>
            <a:r>
              <a:rPr lang="en-GB" b="1" dirty="0"/>
              <a:t>Challenge: </a:t>
            </a:r>
            <a:r>
              <a:rPr lang="en-GB" dirty="0"/>
              <a:t>Write an equation to show lithium reacting with sulphuric acid.</a:t>
            </a:r>
          </a:p>
        </p:txBody>
      </p:sp>
    </p:spTree>
    <p:extLst>
      <p:ext uri="{BB962C8B-B14F-4D97-AF65-F5344CB8AC3E}">
        <p14:creationId xmlns:p14="http://schemas.microsoft.com/office/powerpoint/2010/main" val="4244354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6846" y="176343"/>
            <a:ext cx="4072003" cy="6501294"/>
          </a:xfrm>
        </p:spPr>
        <p:txBody>
          <a:bodyPr>
            <a:normAutofit fontScale="92500" lnSpcReduction="20000"/>
          </a:bodyPr>
          <a:lstStyle/>
          <a:p>
            <a:pPr marL="0" indent="0">
              <a:buNone/>
            </a:pPr>
            <a:r>
              <a:rPr lang="en-GB" dirty="0"/>
              <a:t>How does the reactions of group 1 metals with water compare to the reactions of transition metals with water?</a:t>
            </a:r>
          </a:p>
          <a:p>
            <a:pPr marL="0" indent="0">
              <a:buNone/>
            </a:pPr>
            <a:r>
              <a:rPr lang="en-GB" dirty="0">
                <a:solidFill>
                  <a:srgbClr val="FF0000"/>
                </a:solidFill>
              </a:rPr>
              <a:t>Group 1 metals react more vigorously with water than transition metals</a:t>
            </a:r>
          </a:p>
          <a:p>
            <a:pPr marL="0" indent="0">
              <a:buNone/>
            </a:pPr>
            <a:r>
              <a:rPr lang="en-GB" dirty="0"/>
              <a:t>Write a balanced symbol equation with state symbols to show:</a:t>
            </a:r>
          </a:p>
          <a:p>
            <a:r>
              <a:rPr lang="en-GB" dirty="0"/>
              <a:t>tin reacting with water to form tin dioxide and hydrogen</a:t>
            </a:r>
          </a:p>
          <a:p>
            <a:r>
              <a:rPr lang="en-GB" dirty="0"/>
              <a:t>potassium reacting with water</a:t>
            </a:r>
          </a:p>
          <a:p>
            <a:r>
              <a:rPr lang="en-GB" dirty="0">
                <a:solidFill>
                  <a:srgbClr val="FF0000"/>
                </a:solidFill>
              </a:rPr>
              <a:t>Sn(s) + 2H</a:t>
            </a:r>
            <a:r>
              <a:rPr lang="en-GB" baseline="-25000" dirty="0">
                <a:solidFill>
                  <a:srgbClr val="FF0000"/>
                </a:solidFill>
              </a:rPr>
              <a:t>2</a:t>
            </a:r>
            <a:r>
              <a:rPr lang="en-GB" dirty="0">
                <a:solidFill>
                  <a:srgbClr val="FF0000"/>
                </a:solidFill>
              </a:rPr>
              <a:t>O(g) → SnO</a:t>
            </a:r>
            <a:r>
              <a:rPr lang="en-GB" baseline="-25000" dirty="0">
                <a:solidFill>
                  <a:srgbClr val="FF0000"/>
                </a:solidFill>
              </a:rPr>
              <a:t>2</a:t>
            </a:r>
            <a:r>
              <a:rPr lang="en-GB" dirty="0">
                <a:solidFill>
                  <a:srgbClr val="FF0000"/>
                </a:solidFill>
              </a:rPr>
              <a:t>(s) + 2H</a:t>
            </a:r>
            <a:r>
              <a:rPr lang="en-GB" baseline="-25000" dirty="0">
                <a:solidFill>
                  <a:srgbClr val="FF0000"/>
                </a:solidFill>
              </a:rPr>
              <a:t>2</a:t>
            </a:r>
            <a:r>
              <a:rPr lang="en-GB" dirty="0">
                <a:solidFill>
                  <a:srgbClr val="FF0000"/>
                </a:solidFill>
              </a:rPr>
              <a:t>(g)</a:t>
            </a:r>
          </a:p>
          <a:p>
            <a:r>
              <a:rPr lang="en-GB" dirty="0">
                <a:solidFill>
                  <a:srgbClr val="FF0000"/>
                </a:solidFill>
              </a:rPr>
              <a:t>K(s) + H</a:t>
            </a:r>
            <a:r>
              <a:rPr lang="en-GB" baseline="-25000" dirty="0">
                <a:solidFill>
                  <a:srgbClr val="FF0000"/>
                </a:solidFill>
              </a:rPr>
              <a:t>2</a:t>
            </a:r>
            <a:r>
              <a:rPr lang="en-GB" dirty="0">
                <a:solidFill>
                  <a:srgbClr val="FF0000"/>
                </a:solidFill>
              </a:rPr>
              <a:t>O(l) → KOH(</a:t>
            </a:r>
            <a:r>
              <a:rPr lang="en-GB" dirty="0" err="1">
                <a:solidFill>
                  <a:srgbClr val="FF0000"/>
                </a:solidFill>
              </a:rPr>
              <a:t>aq</a:t>
            </a:r>
            <a:r>
              <a:rPr lang="en-GB" dirty="0">
                <a:solidFill>
                  <a:srgbClr val="FF0000"/>
                </a:solidFill>
              </a:rPr>
              <a:t>) + H</a:t>
            </a:r>
            <a:r>
              <a:rPr lang="en-GB" baseline="-25000" dirty="0">
                <a:solidFill>
                  <a:srgbClr val="FF0000"/>
                </a:solidFill>
              </a:rPr>
              <a:t>2</a:t>
            </a:r>
            <a:r>
              <a:rPr lang="en-GB" dirty="0">
                <a:solidFill>
                  <a:srgbClr val="FF0000"/>
                </a:solidFill>
              </a:rPr>
              <a:t>(g)</a:t>
            </a:r>
          </a:p>
          <a:p>
            <a:endParaRPr lang="en-GB" dirty="0"/>
          </a:p>
        </p:txBody>
      </p:sp>
      <p:pic>
        <p:nvPicPr>
          <p:cNvPr id="4" name="Picture 3"/>
          <p:cNvPicPr>
            <a:picLocks noChangeAspect="1"/>
          </p:cNvPicPr>
          <p:nvPr/>
        </p:nvPicPr>
        <p:blipFill>
          <a:blip r:embed="rId2"/>
          <a:stretch>
            <a:fillRect/>
          </a:stretch>
        </p:blipFill>
        <p:spPr>
          <a:xfrm>
            <a:off x="4386149" y="176343"/>
            <a:ext cx="7680918" cy="4621125"/>
          </a:xfrm>
          <a:prstGeom prst="rect">
            <a:avLst/>
          </a:prstGeom>
        </p:spPr>
      </p:pic>
      <p:sp>
        <p:nvSpPr>
          <p:cNvPr id="5" name="TextBox 4"/>
          <p:cNvSpPr txBox="1"/>
          <p:nvPr/>
        </p:nvSpPr>
        <p:spPr>
          <a:xfrm>
            <a:off x="4386149" y="5086896"/>
            <a:ext cx="4463440" cy="923330"/>
          </a:xfrm>
          <a:prstGeom prst="rect">
            <a:avLst/>
          </a:prstGeom>
          <a:solidFill>
            <a:srgbClr val="FFFF00"/>
          </a:solidFill>
        </p:spPr>
        <p:txBody>
          <a:bodyPr wrap="square" rtlCol="0">
            <a:spAutoFit/>
          </a:bodyPr>
          <a:lstStyle/>
          <a:p>
            <a:r>
              <a:rPr lang="en-GB" b="1" dirty="0"/>
              <a:t>Challenge: </a:t>
            </a:r>
            <a:r>
              <a:rPr lang="en-GB" dirty="0"/>
              <a:t>Write an equation to show lithium reacting with sulphuric acid.</a:t>
            </a:r>
          </a:p>
          <a:p>
            <a:r>
              <a:rPr lang="en-GB" dirty="0">
                <a:solidFill>
                  <a:srgbClr val="FF0000"/>
                </a:solidFill>
              </a:rPr>
              <a:t>2Li</a:t>
            </a:r>
            <a:r>
              <a:rPr lang="en-GB" baseline="-25000" dirty="0">
                <a:solidFill>
                  <a:srgbClr val="FF0000"/>
                </a:solidFill>
              </a:rPr>
              <a:t>(s)</a:t>
            </a:r>
            <a:r>
              <a:rPr lang="en-GB" dirty="0">
                <a:solidFill>
                  <a:srgbClr val="FF0000"/>
                </a:solidFill>
              </a:rPr>
              <a:t> + H</a:t>
            </a:r>
            <a:r>
              <a:rPr lang="en-GB" baseline="-25000" dirty="0">
                <a:solidFill>
                  <a:srgbClr val="FF0000"/>
                </a:solidFill>
              </a:rPr>
              <a:t>2</a:t>
            </a:r>
            <a:r>
              <a:rPr lang="en-GB" dirty="0">
                <a:solidFill>
                  <a:srgbClr val="FF0000"/>
                </a:solidFill>
              </a:rPr>
              <a:t>SO</a:t>
            </a:r>
            <a:r>
              <a:rPr lang="en-GB" baseline="-25000" dirty="0">
                <a:solidFill>
                  <a:srgbClr val="FF0000"/>
                </a:solidFill>
              </a:rPr>
              <a:t>4(</a:t>
            </a:r>
            <a:r>
              <a:rPr lang="en-GB" baseline="-25000" dirty="0" err="1">
                <a:solidFill>
                  <a:srgbClr val="FF0000"/>
                </a:solidFill>
              </a:rPr>
              <a:t>aq</a:t>
            </a:r>
            <a:r>
              <a:rPr lang="en-GB" baseline="-25000" dirty="0">
                <a:solidFill>
                  <a:srgbClr val="FF0000"/>
                </a:solidFill>
              </a:rPr>
              <a:t>)</a:t>
            </a:r>
            <a:r>
              <a:rPr lang="en-GB" dirty="0">
                <a:solidFill>
                  <a:srgbClr val="FF0000"/>
                </a:solidFill>
              </a:rPr>
              <a:t> → Li</a:t>
            </a:r>
            <a:r>
              <a:rPr lang="en-GB" baseline="-25000" dirty="0">
                <a:solidFill>
                  <a:srgbClr val="FF0000"/>
                </a:solidFill>
              </a:rPr>
              <a:t>2</a:t>
            </a:r>
            <a:r>
              <a:rPr lang="en-GB" dirty="0">
                <a:solidFill>
                  <a:srgbClr val="FF0000"/>
                </a:solidFill>
              </a:rPr>
              <a:t>SO</a:t>
            </a:r>
            <a:r>
              <a:rPr lang="en-GB" baseline="-25000" dirty="0">
                <a:solidFill>
                  <a:srgbClr val="FF0000"/>
                </a:solidFill>
              </a:rPr>
              <a:t>4(</a:t>
            </a:r>
            <a:r>
              <a:rPr lang="en-GB" baseline="-25000" dirty="0" err="1">
                <a:solidFill>
                  <a:srgbClr val="FF0000"/>
                </a:solidFill>
              </a:rPr>
              <a:t>aq</a:t>
            </a:r>
            <a:r>
              <a:rPr lang="en-GB" baseline="-25000" dirty="0">
                <a:solidFill>
                  <a:srgbClr val="FF0000"/>
                </a:solidFill>
              </a:rPr>
              <a:t>)</a:t>
            </a:r>
            <a:r>
              <a:rPr lang="en-GB" dirty="0">
                <a:solidFill>
                  <a:srgbClr val="FF0000"/>
                </a:solidFill>
              </a:rPr>
              <a:t> + H</a:t>
            </a:r>
            <a:r>
              <a:rPr lang="en-GB" baseline="-25000" dirty="0">
                <a:solidFill>
                  <a:srgbClr val="FF0000"/>
                </a:solidFill>
              </a:rPr>
              <a:t>2(g)</a:t>
            </a:r>
            <a:r>
              <a:rPr lang="en-GB" dirty="0">
                <a:solidFill>
                  <a:srgbClr val="FF0000"/>
                </a:solidFill>
              </a:rPr>
              <a:t> </a:t>
            </a:r>
            <a:endParaRPr lang="en-GB" dirty="0"/>
          </a:p>
        </p:txBody>
      </p:sp>
    </p:spTree>
    <p:extLst>
      <p:ext uri="{BB962C8B-B14F-4D97-AF65-F5344CB8AC3E}">
        <p14:creationId xmlns:p14="http://schemas.microsoft.com/office/powerpoint/2010/main" val="3914362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14582-EC6C-49E8-AC15-D863A524CED5}"/>
              </a:ext>
            </a:extLst>
          </p:cNvPr>
          <p:cNvSpPr>
            <a:spLocks noGrp="1"/>
          </p:cNvSpPr>
          <p:nvPr>
            <p:ph type="title"/>
          </p:nvPr>
        </p:nvSpPr>
        <p:spPr/>
        <p:txBody>
          <a:bodyPr/>
          <a:lstStyle/>
          <a:p>
            <a:r>
              <a:rPr lang="en-GB" dirty="0"/>
              <a:t>Properties of Transition Metals</a:t>
            </a:r>
          </a:p>
        </p:txBody>
      </p:sp>
      <p:sp>
        <p:nvSpPr>
          <p:cNvPr id="3" name="Content Placeholder 2">
            <a:extLst>
              <a:ext uri="{FF2B5EF4-FFF2-40B4-BE49-F238E27FC236}">
                <a16:creationId xmlns:a16="http://schemas.microsoft.com/office/drawing/2014/main" id="{14575462-2B1A-4850-A868-B3C404001BC6}"/>
              </a:ext>
            </a:extLst>
          </p:cNvPr>
          <p:cNvSpPr>
            <a:spLocks noGrp="1"/>
          </p:cNvSpPr>
          <p:nvPr>
            <p:ph idx="1"/>
          </p:nvPr>
        </p:nvSpPr>
        <p:spPr>
          <a:xfrm>
            <a:off x="178632" y="1211354"/>
            <a:ext cx="10515600" cy="4380303"/>
          </a:xfrm>
        </p:spPr>
        <p:txBody>
          <a:bodyPr vert="horz" lIns="91440" tIns="45720" rIns="91440" bIns="45720" rtlCol="0" anchor="t">
            <a:noAutofit/>
          </a:bodyPr>
          <a:lstStyle/>
          <a:p>
            <a:pPr marL="0" indent="0">
              <a:buNone/>
            </a:pPr>
            <a:r>
              <a:rPr lang="en-GB" sz="2400" dirty="0"/>
              <a:t>The two main oxides of iron are </a:t>
            </a:r>
            <a:r>
              <a:rPr lang="en-GB" sz="2400" dirty="0" err="1"/>
              <a:t>FeO</a:t>
            </a:r>
            <a:r>
              <a:rPr lang="en-GB" sz="2400" dirty="0"/>
              <a:t> and Fe</a:t>
            </a:r>
            <a:r>
              <a:rPr lang="en-GB" sz="2400" baseline="-25000" dirty="0"/>
              <a:t>2</a:t>
            </a:r>
            <a:r>
              <a:rPr lang="en-GB" sz="2400" dirty="0"/>
              <a:t>O</a:t>
            </a:r>
            <a:r>
              <a:rPr lang="en-GB" sz="2400" baseline="-25000" dirty="0"/>
              <a:t>3</a:t>
            </a:r>
            <a:r>
              <a:rPr lang="en-GB" sz="2400" dirty="0"/>
              <a:t>. If the oxide ion charge 		       doesn’t change, what is the charge of iron in each example?</a:t>
            </a:r>
          </a:p>
          <a:p>
            <a:pPr marL="0" indent="0">
              <a:buNone/>
            </a:pPr>
            <a:endParaRPr lang="en-GB" sz="2400" dirty="0"/>
          </a:p>
          <a:p>
            <a:pPr marL="0" indent="0">
              <a:buNone/>
            </a:pPr>
            <a:r>
              <a:rPr lang="en-GB" sz="2400" dirty="0"/>
              <a:t>What is the charge on the vanadium ion in V</a:t>
            </a:r>
            <a:r>
              <a:rPr lang="en-GB" sz="2400" baseline="-25000" dirty="0"/>
              <a:t>2</a:t>
            </a:r>
            <a:r>
              <a:rPr lang="en-GB" sz="2400" dirty="0"/>
              <a:t>O</a:t>
            </a:r>
            <a:r>
              <a:rPr lang="en-GB" sz="2400" baseline="-25000" dirty="0"/>
              <a:t>5</a:t>
            </a:r>
            <a:r>
              <a:rPr lang="en-GB" sz="2400" dirty="0"/>
              <a:t>? What about VO</a:t>
            </a:r>
            <a:r>
              <a:rPr lang="en-GB" sz="2400" baseline="-25000" dirty="0"/>
              <a:t>2</a:t>
            </a:r>
            <a:r>
              <a:rPr lang="en-GB" sz="2400" dirty="0"/>
              <a:t>?</a:t>
            </a:r>
          </a:p>
          <a:p>
            <a:pPr marL="0" indent="0">
              <a:buNone/>
            </a:pPr>
            <a:endParaRPr lang="en-GB" sz="2400" dirty="0"/>
          </a:p>
          <a:p>
            <a:pPr marL="0" indent="0">
              <a:buNone/>
            </a:pPr>
            <a:r>
              <a:rPr lang="en-GB" sz="2400" dirty="0"/>
              <a:t>What does the information above tell you about the charges on transition metal ions?</a:t>
            </a:r>
          </a:p>
          <a:p>
            <a:pPr marL="0" indent="0">
              <a:buNone/>
            </a:pPr>
            <a:endParaRPr lang="en-GB" sz="2400" dirty="0"/>
          </a:p>
          <a:p>
            <a:pPr marL="0" indent="0">
              <a:buNone/>
            </a:pPr>
            <a:r>
              <a:rPr lang="en-GB" sz="2400" dirty="0"/>
              <a:t>Look at the picture of some transition metal compound solutions. What do you observe about them?</a:t>
            </a:r>
          </a:p>
          <a:p>
            <a:pPr marL="0" indent="0">
              <a:buNone/>
            </a:pPr>
            <a:endParaRPr lang="en-GB" sz="2400" dirty="0"/>
          </a:p>
          <a:p>
            <a:pPr marL="0" indent="0">
              <a:buNone/>
            </a:pPr>
            <a:r>
              <a:rPr lang="en-GB" sz="2400" dirty="0"/>
              <a:t>What does platinum and iron have in common? Transition metals are commonly used as what?</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6002" y="1"/>
            <a:ext cx="3345899" cy="27132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3581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14582-EC6C-49E8-AC15-D863A524CED5}"/>
              </a:ext>
            </a:extLst>
          </p:cNvPr>
          <p:cNvSpPr>
            <a:spLocks noGrp="1"/>
          </p:cNvSpPr>
          <p:nvPr>
            <p:ph type="title"/>
          </p:nvPr>
        </p:nvSpPr>
        <p:spPr>
          <a:xfrm>
            <a:off x="853190" y="31048"/>
            <a:ext cx="10515600" cy="1325563"/>
          </a:xfrm>
        </p:spPr>
        <p:txBody>
          <a:bodyPr/>
          <a:lstStyle/>
          <a:p>
            <a:r>
              <a:rPr lang="en-GB" dirty="0"/>
              <a:t>Properties of Transition Metals</a:t>
            </a:r>
          </a:p>
        </p:txBody>
      </p:sp>
      <p:sp>
        <p:nvSpPr>
          <p:cNvPr id="3" name="Content Placeholder 2">
            <a:extLst>
              <a:ext uri="{FF2B5EF4-FFF2-40B4-BE49-F238E27FC236}">
                <a16:creationId xmlns:a16="http://schemas.microsoft.com/office/drawing/2014/main" id="{14575462-2B1A-4850-A868-B3C404001BC6}"/>
              </a:ext>
            </a:extLst>
          </p:cNvPr>
          <p:cNvSpPr>
            <a:spLocks noGrp="1"/>
          </p:cNvSpPr>
          <p:nvPr>
            <p:ph idx="1"/>
          </p:nvPr>
        </p:nvSpPr>
        <p:spPr>
          <a:xfrm>
            <a:off x="178632" y="1211354"/>
            <a:ext cx="10515600" cy="4380303"/>
          </a:xfrm>
        </p:spPr>
        <p:txBody>
          <a:bodyPr vert="horz" lIns="91440" tIns="45720" rIns="91440" bIns="45720" rtlCol="0" anchor="t">
            <a:noAutofit/>
          </a:bodyPr>
          <a:lstStyle/>
          <a:p>
            <a:pPr marL="0" indent="0">
              <a:buNone/>
            </a:pPr>
            <a:r>
              <a:rPr lang="en-GB" sz="2400" dirty="0"/>
              <a:t>The two main oxides of iron are </a:t>
            </a:r>
            <a:r>
              <a:rPr lang="en-GB" sz="2400" dirty="0" err="1"/>
              <a:t>FeO</a:t>
            </a:r>
            <a:r>
              <a:rPr lang="en-GB" sz="2400" dirty="0"/>
              <a:t> and Fe</a:t>
            </a:r>
            <a:r>
              <a:rPr lang="en-GB" sz="2400" baseline="-25000" dirty="0"/>
              <a:t>2</a:t>
            </a:r>
            <a:r>
              <a:rPr lang="en-GB" sz="2400" dirty="0"/>
              <a:t>O</a:t>
            </a:r>
            <a:r>
              <a:rPr lang="en-GB" sz="2400" baseline="-25000" dirty="0"/>
              <a:t>3</a:t>
            </a:r>
            <a:r>
              <a:rPr lang="en-GB" sz="2400" dirty="0"/>
              <a:t>. If the oxide ion charge 		       doesn’t change, what is the charge of iron in each example?</a:t>
            </a:r>
          </a:p>
          <a:p>
            <a:pPr marL="0" indent="0">
              <a:buNone/>
            </a:pPr>
            <a:r>
              <a:rPr lang="en-GB" sz="2400" dirty="0" err="1">
                <a:solidFill>
                  <a:srgbClr val="FF0000"/>
                </a:solidFill>
              </a:rPr>
              <a:t>FeO</a:t>
            </a:r>
            <a:r>
              <a:rPr lang="en-GB" sz="2400" dirty="0">
                <a:solidFill>
                  <a:srgbClr val="FF0000"/>
                </a:solidFill>
              </a:rPr>
              <a:t>, Fe=2+,        Fe</a:t>
            </a:r>
            <a:r>
              <a:rPr lang="en-GB" sz="2400" baseline="-25000" dirty="0">
                <a:solidFill>
                  <a:srgbClr val="FF0000"/>
                </a:solidFill>
              </a:rPr>
              <a:t>2</a:t>
            </a:r>
            <a:r>
              <a:rPr lang="en-GB" sz="2400" dirty="0">
                <a:solidFill>
                  <a:srgbClr val="FF0000"/>
                </a:solidFill>
              </a:rPr>
              <a:t>O</a:t>
            </a:r>
            <a:r>
              <a:rPr lang="en-GB" sz="2400" baseline="-25000" dirty="0">
                <a:solidFill>
                  <a:srgbClr val="FF0000"/>
                </a:solidFill>
              </a:rPr>
              <a:t>3</a:t>
            </a:r>
            <a:r>
              <a:rPr lang="en-GB" sz="2400" dirty="0">
                <a:solidFill>
                  <a:srgbClr val="FF0000"/>
                </a:solidFill>
              </a:rPr>
              <a:t>, Fe = 3+</a:t>
            </a:r>
            <a:endParaRPr lang="en-GB" sz="2400" dirty="0"/>
          </a:p>
          <a:p>
            <a:pPr marL="0" indent="0">
              <a:buNone/>
            </a:pPr>
            <a:r>
              <a:rPr lang="en-GB" sz="2400" dirty="0"/>
              <a:t>What is the charge on the vanadium ion in V</a:t>
            </a:r>
            <a:r>
              <a:rPr lang="en-GB" sz="2400" baseline="-25000" dirty="0"/>
              <a:t>2</a:t>
            </a:r>
            <a:r>
              <a:rPr lang="en-GB" sz="2400" dirty="0"/>
              <a:t>O</a:t>
            </a:r>
            <a:r>
              <a:rPr lang="en-GB" sz="2400" baseline="-25000" dirty="0"/>
              <a:t>5</a:t>
            </a:r>
            <a:r>
              <a:rPr lang="en-GB" sz="2400" dirty="0"/>
              <a:t>? What about VO</a:t>
            </a:r>
            <a:r>
              <a:rPr lang="en-GB" sz="2400" baseline="-25000" dirty="0"/>
              <a:t>2</a:t>
            </a:r>
            <a:r>
              <a:rPr lang="en-GB" sz="2400" dirty="0"/>
              <a:t>?</a:t>
            </a:r>
          </a:p>
          <a:p>
            <a:pPr marL="0" indent="0">
              <a:buNone/>
            </a:pPr>
            <a:r>
              <a:rPr lang="en-GB" sz="2400" dirty="0">
                <a:solidFill>
                  <a:srgbClr val="FF0000"/>
                </a:solidFill>
              </a:rPr>
              <a:t>V</a:t>
            </a:r>
            <a:r>
              <a:rPr lang="en-GB" sz="2400" baseline="-25000" dirty="0">
                <a:solidFill>
                  <a:srgbClr val="FF0000"/>
                </a:solidFill>
              </a:rPr>
              <a:t>2</a:t>
            </a:r>
            <a:r>
              <a:rPr lang="en-GB" sz="2400" dirty="0">
                <a:solidFill>
                  <a:srgbClr val="FF0000"/>
                </a:solidFill>
              </a:rPr>
              <a:t>O</a:t>
            </a:r>
            <a:r>
              <a:rPr lang="en-GB" sz="2400" baseline="-25000" dirty="0">
                <a:solidFill>
                  <a:srgbClr val="FF0000"/>
                </a:solidFill>
              </a:rPr>
              <a:t>5</a:t>
            </a:r>
            <a:r>
              <a:rPr lang="en-GB" sz="2400" dirty="0">
                <a:solidFill>
                  <a:srgbClr val="FF0000"/>
                </a:solidFill>
              </a:rPr>
              <a:t> V = 5+   VO</a:t>
            </a:r>
            <a:r>
              <a:rPr lang="en-GB" sz="2400" baseline="-25000" dirty="0">
                <a:solidFill>
                  <a:srgbClr val="FF0000"/>
                </a:solidFill>
              </a:rPr>
              <a:t>2</a:t>
            </a:r>
            <a:r>
              <a:rPr lang="en-GB" sz="2400" dirty="0">
                <a:solidFill>
                  <a:srgbClr val="FF0000"/>
                </a:solidFill>
              </a:rPr>
              <a:t> V = 4+</a:t>
            </a:r>
          </a:p>
          <a:p>
            <a:pPr marL="0" indent="0">
              <a:buNone/>
            </a:pPr>
            <a:r>
              <a:rPr lang="en-GB" sz="2400" dirty="0"/>
              <a:t>What does the information above tell you about the charges on transition metal ions? </a:t>
            </a:r>
            <a:r>
              <a:rPr lang="en-GB" sz="2400" dirty="0">
                <a:solidFill>
                  <a:srgbClr val="FF0000"/>
                </a:solidFill>
              </a:rPr>
              <a:t>They have variable charges.</a:t>
            </a:r>
            <a:endParaRPr lang="en-GB" sz="2400" dirty="0"/>
          </a:p>
          <a:p>
            <a:pPr marL="0" indent="0">
              <a:buNone/>
            </a:pPr>
            <a:r>
              <a:rPr lang="en-GB" sz="2400" dirty="0"/>
              <a:t>Look at the picture of some transition metal compound solutions. What do you observe about them? They form coloured compounds </a:t>
            </a:r>
            <a:r>
              <a:rPr lang="en-GB" sz="2400" dirty="0">
                <a:solidFill>
                  <a:srgbClr val="FF0000"/>
                </a:solidFill>
              </a:rPr>
              <a:t>(the different charged ions will have different colours e.g. </a:t>
            </a:r>
            <a:r>
              <a:rPr lang="en-GB" sz="2400" dirty="0">
                <a:solidFill>
                  <a:srgbClr val="00B050"/>
                </a:solidFill>
              </a:rPr>
              <a:t>Fe</a:t>
            </a:r>
            <a:r>
              <a:rPr lang="en-GB" sz="2400" baseline="30000" dirty="0">
                <a:solidFill>
                  <a:srgbClr val="00B050"/>
                </a:solidFill>
              </a:rPr>
              <a:t>2+</a:t>
            </a:r>
            <a:r>
              <a:rPr lang="en-GB" sz="2400" dirty="0">
                <a:solidFill>
                  <a:srgbClr val="00B050"/>
                </a:solidFill>
              </a:rPr>
              <a:t> gives green </a:t>
            </a:r>
            <a:r>
              <a:rPr lang="en-GB" sz="2400" dirty="0">
                <a:solidFill>
                  <a:srgbClr val="FF0000"/>
                </a:solidFill>
              </a:rPr>
              <a:t>compounds, but </a:t>
            </a:r>
            <a:r>
              <a:rPr lang="en-GB" sz="2400" dirty="0">
                <a:solidFill>
                  <a:srgbClr val="C00000"/>
                </a:solidFill>
              </a:rPr>
              <a:t>Fe</a:t>
            </a:r>
            <a:r>
              <a:rPr lang="en-GB" sz="2400" baseline="30000" dirty="0">
                <a:solidFill>
                  <a:srgbClr val="C00000"/>
                </a:solidFill>
              </a:rPr>
              <a:t>3+</a:t>
            </a:r>
            <a:r>
              <a:rPr lang="en-GB" sz="2400" dirty="0">
                <a:solidFill>
                  <a:srgbClr val="C00000"/>
                </a:solidFill>
              </a:rPr>
              <a:t> forms red-brown</a:t>
            </a:r>
            <a:r>
              <a:rPr lang="en-GB" sz="2400" dirty="0">
                <a:solidFill>
                  <a:srgbClr val="FF0000"/>
                </a:solidFill>
              </a:rPr>
              <a:t> compounds)</a:t>
            </a:r>
            <a:endParaRPr lang="en-GB" sz="2400" dirty="0"/>
          </a:p>
          <a:p>
            <a:pPr marL="0" indent="0">
              <a:buNone/>
            </a:pPr>
            <a:r>
              <a:rPr lang="en-GB" sz="2400" dirty="0"/>
              <a:t>What does platinum and iron have in common? Transition metals are commonly used as what? </a:t>
            </a:r>
            <a:r>
              <a:rPr lang="en-GB" sz="2400" dirty="0">
                <a:solidFill>
                  <a:srgbClr val="FF0000"/>
                </a:solidFill>
              </a:rPr>
              <a:t>Catalysts (Pt for catalytic converters, Fe for the Haber process)</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6002" y="1"/>
            <a:ext cx="3345899" cy="27132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3843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288" y="236668"/>
            <a:ext cx="10515600" cy="4351338"/>
          </a:xfrm>
        </p:spPr>
        <p:txBody>
          <a:bodyPr>
            <a:normAutofit fontScale="92500" lnSpcReduction="20000"/>
          </a:bodyPr>
          <a:lstStyle/>
          <a:p>
            <a:pPr marL="0" indent="0">
              <a:buNone/>
            </a:pPr>
            <a:r>
              <a:rPr lang="en-GB" dirty="0">
                <a:solidFill>
                  <a:srgbClr val="0070C0"/>
                </a:solidFill>
              </a:rPr>
              <a:t>Copper (II) </a:t>
            </a:r>
            <a:r>
              <a:rPr lang="en-GB" dirty="0" err="1">
                <a:solidFill>
                  <a:srgbClr val="0070C0"/>
                </a:solidFill>
              </a:rPr>
              <a:t>sulfate</a:t>
            </a:r>
            <a:r>
              <a:rPr lang="en-GB" dirty="0">
                <a:solidFill>
                  <a:srgbClr val="0070C0"/>
                </a:solidFill>
              </a:rPr>
              <a:t> is blue</a:t>
            </a:r>
          </a:p>
          <a:p>
            <a:pPr marL="0" indent="0">
              <a:buNone/>
            </a:pPr>
            <a:r>
              <a:rPr lang="en-GB" dirty="0">
                <a:solidFill>
                  <a:srgbClr val="92D050"/>
                </a:solidFill>
              </a:rPr>
              <a:t>Nickel (II) carbonate is pale green</a:t>
            </a:r>
          </a:p>
          <a:p>
            <a:pPr marL="0" indent="0">
              <a:buNone/>
            </a:pPr>
            <a:r>
              <a:rPr lang="en-GB" dirty="0">
                <a:solidFill>
                  <a:srgbClr val="00B050"/>
                </a:solidFill>
              </a:rPr>
              <a:t>Chromium(III) oxide is dark green</a:t>
            </a:r>
          </a:p>
          <a:p>
            <a:pPr marL="0" indent="0">
              <a:buNone/>
            </a:pPr>
            <a:r>
              <a:rPr lang="en-GB" dirty="0">
                <a:solidFill>
                  <a:srgbClr val="FF6699"/>
                </a:solidFill>
              </a:rPr>
              <a:t>Manganese(II) chloride is pale pink</a:t>
            </a:r>
          </a:p>
          <a:p>
            <a:pPr marL="0" indent="0">
              <a:buNone/>
            </a:pPr>
            <a:endParaRPr lang="en-GB" dirty="0"/>
          </a:p>
          <a:p>
            <a:pPr marL="0" indent="0">
              <a:buNone/>
            </a:pPr>
            <a:r>
              <a:rPr lang="en-GB" dirty="0"/>
              <a:t>Make a note of the colours of these compounds.</a:t>
            </a:r>
          </a:p>
          <a:p>
            <a:pPr marL="0" indent="0">
              <a:buNone/>
            </a:pPr>
            <a:endParaRPr lang="en-GB" dirty="0"/>
          </a:p>
          <a:p>
            <a:pPr marL="0" indent="0">
              <a:buNone/>
            </a:pPr>
            <a:r>
              <a:rPr lang="en-GB" dirty="0"/>
              <a:t>What is the charge on each transition metal ion?</a:t>
            </a:r>
          </a:p>
          <a:p>
            <a:pPr marL="0" indent="0">
              <a:buNone/>
            </a:pPr>
            <a:endParaRPr lang="en-GB" dirty="0"/>
          </a:p>
          <a:p>
            <a:pPr marL="0" indent="0">
              <a:buNone/>
            </a:pPr>
            <a:r>
              <a:rPr lang="en-GB" dirty="0"/>
              <a:t>What is the formula for each compound? </a:t>
            </a:r>
          </a:p>
        </p:txBody>
      </p:sp>
    </p:spTree>
    <p:extLst>
      <p:ext uri="{BB962C8B-B14F-4D97-AF65-F5344CB8AC3E}">
        <p14:creationId xmlns:p14="http://schemas.microsoft.com/office/powerpoint/2010/main" val="334349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288" y="236668"/>
            <a:ext cx="10515600" cy="4351338"/>
          </a:xfrm>
        </p:spPr>
        <p:txBody>
          <a:bodyPr>
            <a:normAutofit fontScale="92500" lnSpcReduction="20000"/>
          </a:bodyPr>
          <a:lstStyle/>
          <a:p>
            <a:pPr marL="0" indent="0">
              <a:buNone/>
            </a:pPr>
            <a:r>
              <a:rPr lang="en-GB" dirty="0">
                <a:solidFill>
                  <a:srgbClr val="0070C0"/>
                </a:solidFill>
              </a:rPr>
              <a:t>Copper (II) </a:t>
            </a:r>
            <a:r>
              <a:rPr lang="en-GB" dirty="0" err="1">
                <a:solidFill>
                  <a:srgbClr val="0070C0"/>
                </a:solidFill>
              </a:rPr>
              <a:t>sulfate</a:t>
            </a:r>
            <a:r>
              <a:rPr lang="en-GB" dirty="0">
                <a:solidFill>
                  <a:srgbClr val="0070C0"/>
                </a:solidFill>
              </a:rPr>
              <a:t> is blue   Cu</a:t>
            </a:r>
            <a:r>
              <a:rPr lang="en-GB" baseline="30000" dirty="0">
                <a:solidFill>
                  <a:srgbClr val="0070C0"/>
                </a:solidFill>
              </a:rPr>
              <a:t>2+</a:t>
            </a:r>
            <a:r>
              <a:rPr lang="en-GB" dirty="0">
                <a:solidFill>
                  <a:srgbClr val="0070C0"/>
                </a:solidFill>
              </a:rPr>
              <a:t>   CuSO</a:t>
            </a:r>
            <a:r>
              <a:rPr lang="en-GB" baseline="-25000" dirty="0">
                <a:solidFill>
                  <a:srgbClr val="0070C0"/>
                </a:solidFill>
              </a:rPr>
              <a:t>4</a:t>
            </a:r>
            <a:endParaRPr lang="en-GB" dirty="0">
              <a:solidFill>
                <a:srgbClr val="0070C0"/>
              </a:solidFill>
            </a:endParaRPr>
          </a:p>
          <a:p>
            <a:pPr marL="0" indent="0">
              <a:buNone/>
            </a:pPr>
            <a:r>
              <a:rPr lang="en-GB" dirty="0">
                <a:solidFill>
                  <a:srgbClr val="92D050"/>
                </a:solidFill>
              </a:rPr>
              <a:t>Nickel (II) carbonate is pale green   Ni</a:t>
            </a:r>
            <a:r>
              <a:rPr lang="en-GB" baseline="30000" dirty="0">
                <a:solidFill>
                  <a:srgbClr val="92D050"/>
                </a:solidFill>
              </a:rPr>
              <a:t>2+</a:t>
            </a:r>
            <a:r>
              <a:rPr lang="en-GB" dirty="0">
                <a:solidFill>
                  <a:srgbClr val="92D050"/>
                </a:solidFill>
              </a:rPr>
              <a:t>   NiCO</a:t>
            </a:r>
            <a:r>
              <a:rPr lang="en-GB" baseline="-25000" dirty="0">
                <a:solidFill>
                  <a:srgbClr val="92D050"/>
                </a:solidFill>
              </a:rPr>
              <a:t>3</a:t>
            </a:r>
            <a:endParaRPr lang="en-GB" dirty="0">
              <a:solidFill>
                <a:srgbClr val="92D050"/>
              </a:solidFill>
            </a:endParaRPr>
          </a:p>
          <a:p>
            <a:pPr marL="0" indent="0">
              <a:buNone/>
            </a:pPr>
            <a:r>
              <a:rPr lang="en-GB" dirty="0">
                <a:solidFill>
                  <a:srgbClr val="00B050"/>
                </a:solidFill>
              </a:rPr>
              <a:t>Chromium(III) oxide is dark green   Cr</a:t>
            </a:r>
            <a:r>
              <a:rPr lang="en-GB" baseline="30000" dirty="0">
                <a:solidFill>
                  <a:srgbClr val="00B050"/>
                </a:solidFill>
              </a:rPr>
              <a:t>3+</a:t>
            </a:r>
            <a:r>
              <a:rPr lang="en-GB" dirty="0">
                <a:solidFill>
                  <a:srgbClr val="00B050"/>
                </a:solidFill>
              </a:rPr>
              <a:t>   Cr</a:t>
            </a:r>
            <a:r>
              <a:rPr lang="en-GB" baseline="-25000" dirty="0">
                <a:solidFill>
                  <a:srgbClr val="00B050"/>
                </a:solidFill>
              </a:rPr>
              <a:t>2</a:t>
            </a:r>
            <a:r>
              <a:rPr lang="en-GB" dirty="0">
                <a:solidFill>
                  <a:srgbClr val="00B050"/>
                </a:solidFill>
              </a:rPr>
              <a:t>O</a:t>
            </a:r>
            <a:r>
              <a:rPr lang="en-GB" baseline="-25000" dirty="0">
                <a:solidFill>
                  <a:srgbClr val="00B050"/>
                </a:solidFill>
              </a:rPr>
              <a:t>3</a:t>
            </a:r>
            <a:endParaRPr lang="en-GB" dirty="0">
              <a:solidFill>
                <a:srgbClr val="00B050"/>
              </a:solidFill>
            </a:endParaRPr>
          </a:p>
          <a:p>
            <a:pPr marL="0" indent="0">
              <a:buNone/>
            </a:pPr>
            <a:r>
              <a:rPr lang="en-GB" dirty="0">
                <a:solidFill>
                  <a:srgbClr val="FF6699"/>
                </a:solidFill>
              </a:rPr>
              <a:t>Manganese(II) chloride is pale pink   Mn</a:t>
            </a:r>
            <a:r>
              <a:rPr lang="en-GB" baseline="30000" dirty="0">
                <a:solidFill>
                  <a:srgbClr val="FF6699"/>
                </a:solidFill>
              </a:rPr>
              <a:t>2+</a:t>
            </a:r>
            <a:r>
              <a:rPr lang="en-GB" dirty="0">
                <a:solidFill>
                  <a:srgbClr val="FF6699"/>
                </a:solidFill>
              </a:rPr>
              <a:t>   MnCl</a:t>
            </a:r>
            <a:r>
              <a:rPr lang="en-GB" baseline="-25000" dirty="0">
                <a:solidFill>
                  <a:srgbClr val="FF6699"/>
                </a:solidFill>
              </a:rPr>
              <a:t>2</a:t>
            </a:r>
            <a:endParaRPr lang="en-GB" dirty="0">
              <a:solidFill>
                <a:srgbClr val="FF6699"/>
              </a:solidFill>
            </a:endParaRPr>
          </a:p>
          <a:p>
            <a:pPr marL="0" indent="0">
              <a:buNone/>
            </a:pPr>
            <a:endParaRPr lang="en-GB" dirty="0"/>
          </a:p>
          <a:p>
            <a:pPr marL="0" indent="0">
              <a:buNone/>
            </a:pPr>
            <a:r>
              <a:rPr lang="en-GB" dirty="0"/>
              <a:t>Make a note of the colours of these compounds.</a:t>
            </a:r>
          </a:p>
          <a:p>
            <a:pPr marL="0" indent="0">
              <a:buNone/>
            </a:pPr>
            <a:endParaRPr lang="en-GB" dirty="0"/>
          </a:p>
          <a:p>
            <a:pPr marL="0" indent="0">
              <a:buNone/>
            </a:pPr>
            <a:r>
              <a:rPr lang="en-GB" dirty="0"/>
              <a:t>What is the charge on each transition metal ion?</a:t>
            </a:r>
          </a:p>
          <a:p>
            <a:pPr marL="0" indent="0">
              <a:buNone/>
            </a:pPr>
            <a:endParaRPr lang="en-GB" dirty="0"/>
          </a:p>
          <a:p>
            <a:pPr marL="0" indent="0">
              <a:buNone/>
            </a:pPr>
            <a:r>
              <a:rPr lang="en-GB" dirty="0"/>
              <a:t>What is the formula for each compound? </a:t>
            </a:r>
          </a:p>
        </p:txBody>
      </p:sp>
    </p:spTree>
    <p:extLst>
      <p:ext uri="{BB962C8B-B14F-4D97-AF65-F5344CB8AC3E}">
        <p14:creationId xmlns:p14="http://schemas.microsoft.com/office/powerpoint/2010/main" val="40922448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536" y="108306"/>
            <a:ext cx="7820069" cy="792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4392" y="277936"/>
            <a:ext cx="504056" cy="5787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5752" y="856667"/>
            <a:ext cx="8664361" cy="5267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91097" y="913177"/>
            <a:ext cx="524632" cy="524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0585" y="3138046"/>
            <a:ext cx="504056" cy="5787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1412776"/>
            <a:ext cx="5680426" cy="21018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31377" y="1844824"/>
            <a:ext cx="4038921" cy="1152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28473" y="3463637"/>
            <a:ext cx="7502306" cy="340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66864" y="3817885"/>
            <a:ext cx="5249441" cy="3311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85201" y="3721165"/>
            <a:ext cx="524632" cy="524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99026" y="4162933"/>
            <a:ext cx="5488809" cy="4181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58412" y="4149079"/>
            <a:ext cx="524632" cy="524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03605" y="4581127"/>
            <a:ext cx="6855177" cy="4320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85201" y="4563795"/>
            <a:ext cx="524632" cy="524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69136" y="5088427"/>
            <a:ext cx="7761643" cy="790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7" name="Picture 13"/>
          <p:cNvPicPr>
            <a:picLocks noChangeAspect="1" noChangeArrowheads="1"/>
          </p:cNvPicPr>
          <p:nvPr/>
        </p:nvPicPr>
        <p:blipFill rotWithShape="1">
          <a:blip r:embed="rId13">
            <a:extLst>
              <a:ext uri="{28A0092B-C50C-407E-A947-70E740481C1C}">
                <a14:useLocalDpi xmlns:a14="http://schemas.microsoft.com/office/drawing/2010/main" val="0"/>
              </a:ext>
            </a:extLst>
          </a:blip>
          <a:srcRect b="44178"/>
          <a:stretch/>
        </p:blipFill>
        <p:spPr bwMode="auto">
          <a:xfrm>
            <a:off x="1634290" y="5879423"/>
            <a:ext cx="2536303" cy="978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8" name="Picture 1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079613" y="5898613"/>
            <a:ext cx="2905572" cy="959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9" name="Picture 1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816305" y="5898612"/>
            <a:ext cx="2033903" cy="959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40" name="Picture 1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651576" y="5864108"/>
            <a:ext cx="1531469" cy="1067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41" name="Picture 1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9991098" y="5414363"/>
            <a:ext cx="624644" cy="684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7111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0"/>
            <a:ext cx="6231416" cy="3356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148" y="3140968"/>
            <a:ext cx="5264395" cy="24042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23305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034" y="3580263"/>
            <a:ext cx="5318556" cy="3148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a:extLst>
              <a:ext uri="{FF2B5EF4-FFF2-40B4-BE49-F238E27FC236}">
                <a16:creationId xmlns:a16="http://schemas.microsoft.com/office/drawing/2014/main" id="{4D3E9A69-CCEE-4AE7-A4BC-412DFA16BB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2034" y="191172"/>
            <a:ext cx="6637704" cy="3215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2764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6F1F8D7-669E-4429-A1C0-339B39250E8F}"/>
</file>

<file path=customXml/itemProps2.xml><?xml version="1.0" encoding="utf-8"?>
<ds:datastoreItem xmlns:ds="http://schemas.openxmlformats.org/officeDocument/2006/customXml" ds:itemID="{CB7D1239-CB08-48B2-B410-F4285D4622FE}"/>
</file>

<file path=customXml/itemProps3.xml><?xml version="1.0" encoding="utf-8"?>
<ds:datastoreItem xmlns:ds="http://schemas.openxmlformats.org/officeDocument/2006/customXml" ds:itemID="{35737ABE-922A-41AA-BC93-7536F933F857}"/>
</file>

<file path=docProps/app.xml><?xml version="1.0" encoding="utf-8"?>
<Properties xmlns="http://schemas.openxmlformats.org/officeDocument/2006/extended-properties" xmlns:vt="http://schemas.openxmlformats.org/officeDocument/2006/docPropsVTypes">
  <TotalTime>30</TotalTime>
  <Words>1369</Words>
  <Application>Microsoft Office PowerPoint</Application>
  <PresentationFormat>Widescreen</PresentationFormat>
  <Paragraphs>128</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Transition Metals</vt:lpstr>
      <vt:lpstr>PowerPoint Presentation</vt:lpstr>
      <vt:lpstr>PowerPoint Presentation</vt:lpstr>
      <vt:lpstr>Working Out Ionic Formulae</vt:lpstr>
      <vt:lpstr>Working Out Ionic Formulae</vt:lpstr>
      <vt:lpstr>Reactions of Group 1 and Transition Metals</vt:lpstr>
      <vt:lpstr>Reactions of Group 1 and Transition Metals</vt:lpstr>
      <vt:lpstr>PowerPoint Presentation</vt:lpstr>
      <vt:lpstr>PowerPoint Presentation</vt:lpstr>
      <vt:lpstr>Properties of Transition Metals</vt:lpstr>
      <vt:lpstr>Properties of Transition Metals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Metals</dc:title>
  <dc:creator>H Parrott</dc:creator>
  <cp:lastModifiedBy>H Parrott</cp:lastModifiedBy>
  <cp:revision>6</cp:revision>
  <dcterms:created xsi:type="dcterms:W3CDTF">2020-10-18T13:01:08Z</dcterms:created>
  <dcterms:modified xsi:type="dcterms:W3CDTF">2020-10-18T13:31:10Z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