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2.xml" ContentType="application/vnd.openxmlformats-officedocument.presentationml.notesSlide+xml"/>
  <Override PartName="/ppt/notesMasters/notesMaster1.xml" ContentType="application/vnd.openxmlformats-officedocument.presentationml.notesMaster+xml"/>
  <Override PartName="/ppt/theme/theme1.xml" ContentType="application/vnd.openxmlformats-officedocument.theme+xml"/>
  <Override PartName="/ppt/theme/theme2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9"/>
  </p:notesMasterIdLst>
  <p:sldIdLst>
    <p:sldId id="271" r:id="rId2"/>
    <p:sldId id="289" r:id="rId3"/>
    <p:sldId id="292" r:id="rId4"/>
    <p:sldId id="290" r:id="rId5"/>
    <p:sldId id="293" r:id="rId6"/>
    <p:sldId id="288" r:id="rId7"/>
    <p:sldId id="291" r:id="rId8"/>
    <p:sldId id="294" r:id="rId9"/>
    <p:sldId id="296" r:id="rId10"/>
    <p:sldId id="295" r:id="rId11"/>
    <p:sldId id="297" r:id="rId12"/>
    <p:sldId id="256" r:id="rId13"/>
    <p:sldId id="272" r:id="rId14"/>
    <p:sldId id="258" r:id="rId15"/>
    <p:sldId id="257" r:id="rId16"/>
    <p:sldId id="260" r:id="rId17"/>
    <p:sldId id="261" r:id="rId18"/>
    <p:sldId id="262" r:id="rId19"/>
    <p:sldId id="263" r:id="rId20"/>
    <p:sldId id="264" r:id="rId21"/>
    <p:sldId id="265" r:id="rId22"/>
    <p:sldId id="266" r:id="rId23"/>
    <p:sldId id="267" r:id="rId24"/>
    <p:sldId id="268" r:id="rId25"/>
    <p:sldId id="269" r:id="rId26"/>
    <p:sldId id="270" r:id="rId27"/>
    <p:sldId id="273" r:id="rId2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034" autoAdjust="0"/>
    <p:restoredTop sz="94660"/>
  </p:normalViewPr>
  <p:slideViewPr>
    <p:cSldViewPr snapToGrid="0">
      <p:cViewPr varScale="1">
        <p:scale>
          <a:sx n="72" d="100"/>
          <a:sy n="72" d="100"/>
        </p:scale>
        <p:origin x="492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customXml" Target="../customXml/item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customXml" Target="../customXml/item3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Relationship Id="rId35" Type="http://schemas.openxmlformats.org/officeDocument/2006/relationships/customXml" Target="../customXml/item2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ED74273-D5BF-42B6-A332-DBA367ECA1A0}" type="datetimeFigureOut">
              <a:rPr lang="en-GB" smtClean="0"/>
              <a:t>13/10/2020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39F2EF5-B133-48C9-9E50-D38745BCBA8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5796879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Book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/>
          </p:nvPr>
        </p:nvSpPr>
        <p:spPr/>
        <p:txBody>
          <a:bodyPr/>
          <a:lstStyle/>
          <a:p>
            <a:fld id="{570D8E54-9FC5-42DC-BF36-4939DA354AD5}" type="slidenum">
              <a:rPr lang="el-GR" altLang="en-US" smtClean="0"/>
              <a:pPr/>
              <a:t>2</a:t>
            </a:fld>
            <a:endParaRPr lang="el-GR" altLang="en-US"/>
          </a:p>
        </p:txBody>
      </p:sp>
    </p:spTree>
    <p:extLst>
      <p:ext uri="{BB962C8B-B14F-4D97-AF65-F5344CB8AC3E}">
        <p14:creationId xmlns:p14="http://schemas.microsoft.com/office/powerpoint/2010/main" val="412707980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Book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/>
          </p:nvPr>
        </p:nvSpPr>
        <p:spPr/>
        <p:txBody>
          <a:bodyPr/>
          <a:lstStyle/>
          <a:p>
            <a:fld id="{570D8E54-9FC5-42DC-BF36-4939DA354AD5}" type="slidenum">
              <a:rPr lang="el-GR" altLang="en-US" smtClean="0"/>
              <a:pPr/>
              <a:t>3</a:t>
            </a:fld>
            <a:endParaRPr lang="el-GR" altLang="en-US"/>
          </a:p>
        </p:txBody>
      </p:sp>
    </p:spTree>
    <p:extLst>
      <p:ext uri="{BB962C8B-B14F-4D97-AF65-F5344CB8AC3E}">
        <p14:creationId xmlns:p14="http://schemas.microsoft.com/office/powerpoint/2010/main" val="209013666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Guitar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/>
          </p:nvPr>
        </p:nvSpPr>
        <p:spPr/>
        <p:txBody>
          <a:bodyPr/>
          <a:lstStyle/>
          <a:p>
            <a:fld id="{570D8E54-9FC5-42DC-BF36-4939DA354AD5}" type="slidenum">
              <a:rPr lang="el-GR" altLang="en-US" smtClean="0"/>
              <a:pPr/>
              <a:t>4</a:t>
            </a:fld>
            <a:endParaRPr lang="el-GR" altLang="en-US"/>
          </a:p>
        </p:txBody>
      </p:sp>
    </p:spTree>
    <p:extLst>
      <p:ext uri="{BB962C8B-B14F-4D97-AF65-F5344CB8AC3E}">
        <p14:creationId xmlns:p14="http://schemas.microsoft.com/office/powerpoint/2010/main" val="371800474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Guitar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/>
          </p:nvPr>
        </p:nvSpPr>
        <p:spPr/>
        <p:txBody>
          <a:bodyPr/>
          <a:lstStyle/>
          <a:p>
            <a:fld id="{570D8E54-9FC5-42DC-BF36-4939DA354AD5}" type="slidenum">
              <a:rPr lang="el-GR" altLang="en-US" smtClean="0"/>
              <a:pPr/>
              <a:t>5</a:t>
            </a:fld>
            <a:endParaRPr lang="el-GR" altLang="en-US"/>
          </a:p>
        </p:txBody>
      </p:sp>
    </p:spTree>
    <p:extLst>
      <p:ext uri="{BB962C8B-B14F-4D97-AF65-F5344CB8AC3E}">
        <p14:creationId xmlns:p14="http://schemas.microsoft.com/office/powerpoint/2010/main" val="158122642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Honeycomb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/>
          </p:nvPr>
        </p:nvSpPr>
        <p:spPr/>
        <p:txBody>
          <a:bodyPr/>
          <a:lstStyle/>
          <a:p>
            <a:fld id="{570D8E54-9FC5-42DC-BF36-4939DA354AD5}" type="slidenum">
              <a:rPr lang="el-GR" altLang="en-US" smtClean="0"/>
              <a:pPr/>
              <a:t>6</a:t>
            </a:fld>
            <a:endParaRPr lang="el-GR" altLang="en-US"/>
          </a:p>
        </p:txBody>
      </p:sp>
    </p:spTree>
    <p:extLst>
      <p:ext uri="{BB962C8B-B14F-4D97-AF65-F5344CB8AC3E}">
        <p14:creationId xmlns:p14="http://schemas.microsoft.com/office/powerpoint/2010/main" val="97351273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Honeycomb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/>
          </p:nvPr>
        </p:nvSpPr>
        <p:spPr/>
        <p:txBody>
          <a:bodyPr/>
          <a:lstStyle/>
          <a:p>
            <a:fld id="{570D8E54-9FC5-42DC-BF36-4939DA354AD5}" type="slidenum">
              <a:rPr lang="el-GR" altLang="en-US" smtClean="0"/>
              <a:pPr/>
              <a:t>7</a:t>
            </a:fld>
            <a:endParaRPr lang="el-GR" altLang="en-US"/>
          </a:p>
        </p:txBody>
      </p:sp>
    </p:spTree>
    <p:extLst>
      <p:ext uri="{BB962C8B-B14F-4D97-AF65-F5344CB8AC3E}">
        <p14:creationId xmlns:p14="http://schemas.microsoft.com/office/powerpoint/2010/main" val="317115164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Cork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/>
          </p:nvPr>
        </p:nvSpPr>
        <p:spPr/>
        <p:txBody>
          <a:bodyPr/>
          <a:lstStyle/>
          <a:p>
            <a:fld id="{570D8E54-9FC5-42DC-BF36-4939DA354AD5}" type="slidenum">
              <a:rPr lang="el-GR" altLang="en-US" smtClean="0"/>
              <a:pPr/>
              <a:t>8</a:t>
            </a:fld>
            <a:endParaRPr lang="el-GR" altLang="en-US"/>
          </a:p>
        </p:txBody>
      </p:sp>
    </p:spTree>
    <p:extLst>
      <p:ext uri="{BB962C8B-B14F-4D97-AF65-F5344CB8AC3E}">
        <p14:creationId xmlns:p14="http://schemas.microsoft.com/office/powerpoint/2010/main" val="11496524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Cork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/>
          </p:nvPr>
        </p:nvSpPr>
        <p:spPr/>
        <p:txBody>
          <a:bodyPr/>
          <a:lstStyle/>
          <a:p>
            <a:fld id="{570D8E54-9FC5-42DC-BF36-4939DA354AD5}" type="slidenum">
              <a:rPr lang="el-GR" altLang="en-US" smtClean="0"/>
              <a:pPr/>
              <a:t>9</a:t>
            </a:fld>
            <a:endParaRPr lang="el-GR" altLang="en-US"/>
          </a:p>
        </p:txBody>
      </p:sp>
    </p:spTree>
    <p:extLst>
      <p:ext uri="{BB962C8B-B14F-4D97-AF65-F5344CB8AC3E}">
        <p14:creationId xmlns:p14="http://schemas.microsoft.com/office/powerpoint/2010/main" val="153806160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Cornflakes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/>
          </p:nvPr>
        </p:nvSpPr>
        <p:spPr/>
        <p:txBody>
          <a:bodyPr/>
          <a:lstStyle/>
          <a:p>
            <a:fld id="{570D8E54-9FC5-42DC-BF36-4939DA354AD5}" type="slidenum">
              <a:rPr lang="el-GR" altLang="en-US" smtClean="0"/>
              <a:pPr/>
              <a:t>10</a:t>
            </a:fld>
            <a:endParaRPr lang="el-GR" altLang="en-US"/>
          </a:p>
        </p:txBody>
      </p:sp>
    </p:spTree>
    <p:extLst>
      <p:ext uri="{BB962C8B-B14F-4D97-AF65-F5344CB8AC3E}">
        <p14:creationId xmlns:p14="http://schemas.microsoft.com/office/powerpoint/2010/main" val="402566992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Cornflakes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/>
          </p:nvPr>
        </p:nvSpPr>
        <p:spPr/>
        <p:txBody>
          <a:bodyPr/>
          <a:lstStyle/>
          <a:p>
            <a:fld id="{570D8E54-9FC5-42DC-BF36-4939DA354AD5}" type="slidenum">
              <a:rPr lang="el-GR" altLang="en-US" smtClean="0"/>
              <a:pPr/>
              <a:t>11</a:t>
            </a:fld>
            <a:endParaRPr lang="el-GR" altLang="en-US"/>
          </a:p>
        </p:txBody>
      </p:sp>
    </p:spTree>
    <p:extLst>
      <p:ext uri="{BB962C8B-B14F-4D97-AF65-F5344CB8AC3E}">
        <p14:creationId xmlns:p14="http://schemas.microsoft.com/office/powerpoint/2010/main" val="70527745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05C2FE-7CDD-4F52-8BF8-0EE72B7DD3AA}" type="slidenum">
              <a:rPr lang="en-GB" smtClean="0">
                <a:solidFill>
                  <a:prstClr val="black"/>
                </a:solidFill>
              </a:rPr>
              <a:pPr/>
              <a:t>14</a:t>
            </a:fld>
            <a:endParaRPr lang="en-GB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4348341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05C2FE-7CDD-4F52-8BF8-0EE72B7DD3AA}" type="slidenum">
              <a:rPr lang="en-GB" smtClean="0">
                <a:solidFill>
                  <a:prstClr val="black"/>
                </a:solidFill>
              </a:rPr>
              <a:pPr/>
              <a:t>15</a:t>
            </a:fld>
            <a:endParaRPr lang="en-GB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5232453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6C371D-E1C9-433E-896E-89660F2FBB7A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13/10/2020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DEC500-12BF-4BAB-AE66-2EC00AFDB9A6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622564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6C371D-E1C9-433E-896E-89660F2FBB7A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13/10/2020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DEC500-12BF-4BAB-AE66-2EC00AFDB9A6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78390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6C371D-E1C9-433E-896E-89660F2FBB7A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13/10/2020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DEC500-12BF-4BAB-AE66-2EC00AFDB9A6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255172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6C371D-E1C9-433E-896E-89660F2FBB7A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13/10/2020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DEC500-12BF-4BAB-AE66-2EC00AFDB9A6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629749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6C371D-E1C9-433E-896E-89660F2FBB7A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13/10/2020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DEC500-12BF-4BAB-AE66-2EC00AFDB9A6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762898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6C371D-E1C9-433E-896E-89660F2FBB7A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13/10/2020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DEC500-12BF-4BAB-AE66-2EC00AFDB9A6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767242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6C371D-E1C9-433E-896E-89660F2FBB7A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13/10/2020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DEC500-12BF-4BAB-AE66-2EC00AFDB9A6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947253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6C371D-E1C9-433E-896E-89660F2FBB7A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13/10/2020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DEC500-12BF-4BAB-AE66-2EC00AFDB9A6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432916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6C371D-E1C9-433E-896E-89660F2FBB7A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13/10/2020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DEC500-12BF-4BAB-AE66-2EC00AFDB9A6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914821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6C371D-E1C9-433E-896E-89660F2FBB7A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13/10/2020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DEC500-12BF-4BAB-AE66-2EC00AFDB9A6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175665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6C371D-E1C9-433E-896E-89660F2FBB7A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13/10/2020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DEC500-12BF-4BAB-AE66-2EC00AFDB9A6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2965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46C371D-E1C9-433E-896E-89660F2FBB7A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13/10/2020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4DEC500-12BF-4BAB-AE66-2EC00AFDB9A6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885375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PHTvqW7CzXY" TargetMode="Externa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png"/><Relationship Id="rId4" Type="http://schemas.microsoft.com/office/2007/relationships/hdphoto" Target="../media/hdphoto1.wdp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png"/><Relationship Id="rId4" Type="http://schemas.microsoft.com/office/2007/relationships/hdphoto" Target="../media/hdphoto1.wdp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E1905A-9774-44C1-AFDF-66A60F0EAE6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914400" y="676828"/>
            <a:ext cx="10363200" cy="1470025"/>
          </a:xfrm>
        </p:spPr>
        <p:txBody>
          <a:bodyPr>
            <a:normAutofit/>
          </a:bodyPr>
          <a:lstStyle/>
          <a:p>
            <a:r>
              <a:rPr lang="en-GB" sz="8000" b="1" u="sng" dirty="0"/>
              <a:t>Plant and Animal Cells</a:t>
            </a: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823ADEB2-5E3D-4EDB-98BF-5DF317F492A0}"/>
              </a:ext>
            </a:extLst>
          </p:cNvPr>
          <p:cNvSpPr txBox="1">
            <a:spLocks/>
          </p:cNvSpPr>
          <p:nvPr/>
        </p:nvSpPr>
        <p:spPr>
          <a:xfrm>
            <a:off x="2667000" y="2632450"/>
            <a:ext cx="6858000" cy="2387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5400"/>
              <a:t>What are the following zoomed-in pictures of?</a:t>
            </a:r>
            <a:endParaRPr lang="en-GB" sz="5400" dirty="0"/>
          </a:p>
        </p:txBody>
      </p:sp>
    </p:spTree>
    <p:extLst>
      <p:ext uri="{BB962C8B-B14F-4D97-AF65-F5344CB8AC3E}">
        <p14:creationId xmlns:p14="http://schemas.microsoft.com/office/powerpoint/2010/main" val="25015523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ED09EEE-E8B3-4595-9580-45AD2C49F06A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r>
              <a:rPr lang="el-GR" altLang="en-US"/>
              <a:t>15/5/2016</a:t>
            </a:r>
          </a:p>
        </p:txBody>
      </p:sp>
      <p:pic>
        <p:nvPicPr>
          <p:cNvPr id="93186" name="Picture 2">
            <a:extLst>
              <a:ext uri="{FF2B5EF4-FFF2-40B4-BE49-F238E27FC236}">
                <a16:creationId xmlns:a16="http://schemas.microsoft.com/office/drawing/2014/main" id="{CB776AEC-7BA6-4B51-AD59-6ED5DB57394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141604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ED09EEE-E8B3-4595-9580-45AD2C49F06A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r>
              <a:rPr lang="el-GR" altLang="en-US"/>
              <a:t>15/5/2016</a:t>
            </a:r>
          </a:p>
        </p:txBody>
      </p:sp>
      <p:pic>
        <p:nvPicPr>
          <p:cNvPr id="96258" name="Picture 2">
            <a:extLst>
              <a:ext uri="{FF2B5EF4-FFF2-40B4-BE49-F238E27FC236}">
                <a16:creationId xmlns:a16="http://schemas.microsoft.com/office/drawing/2014/main" id="{17FC144E-C5A7-4A56-8677-6D762EC315E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0" y="2204864"/>
            <a:ext cx="4572000" cy="34242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27DEEF09-491A-4775-A5DD-D5D8511299E3}"/>
              </a:ext>
            </a:extLst>
          </p:cNvPr>
          <p:cNvSpPr txBox="1"/>
          <p:nvPr/>
        </p:nvSpPr>
        <p:spPr>
          <a:xfrm>
            <a:off x="2855640" y="650876"/>
            <a:ext cx="648072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/>
              <a:t>Book!</a:t>
            </a:r>
          </a:p>
        </p:txBody>
      </p:sp>
    </p:spTree>
    <p:extLst>
      <p:ext uri="{BB962C8B-B14F-4D97-AF65-F5344CB8AC3E}">
        <p14:creationId xmlns:p14="http://schemas.microsoft.com/office/powerpoint/2010/main" val="32586075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ED09EEE-E8B3-4595-9580-45AD2C49F06A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r>
              <a:rPr lang="el-GR" altLang="en-US"/>
              <a:t>15/5/2016</a:t>
            </a:r>
          </a:p>
        </p:txBody>
      </p:sp>
      <p:pic>
        <p:nvPicPr>
          <p:cNvPr id="94210" name="Picture 2">
            <a:extLst>
              <a:ext uri="{FF2B5EF4-FFF2-40B4-BE49-F238E27FC236}">
                <a16:creationId xmlns:a16="http://schemas.microsoft.com/office/drawing/2014/main" id="{3758BF18-9FD8-4446-BD69-24E0F5301BF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507499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ED09EEE-E8B3-4595-9580-45AD2C49F06A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r>
              <a:rPr lang="el-GR" altLang="en-US"/>
              <a:t>15/5/2016</a:t>
            </a:r>
          </a:p>
        </p:txBody>
      </p:sp>
      <p:pic>
        <p:nvPicPr>
          <p:cNvPr id="97282" name="Picture 2">
            <a:extLst>
              <a:ext uri="{FF2B5EF4-FFF2-40B4-BE49-F238E27FC236}">
                <a16:creationId xmlns:a16="http://schemas.microsoft.com/office/drawing/2014/main" id="{BAF2A31C-EC96-40D1-BD21-850F879CA51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02288" y="2132856"/>
            <a:ext cx="4187424" cy="31362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9BA399CB-54F7-4D1F-B16F-87F8C90322DB}"/>
              </a:ext>
            </a:extLst>
          </p:cNvPr>
          <p:cNvSpPr txBox="1"/>
          <p:nvPr/>
        </p:nvSpPr>
        <p:spPr>
          <a:xfrm>
            <a:off x="2855640" y="650876"/>
            <a:ext cx="648072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/>
              <a:t>Guitar!</a:t>
            </a:r>
          </a:p>
        </p:txBody>
      </p:sp>
    </p:spTree>
    <p:extLst>
      <p:ext uri="{BB962C8B-B14F-4D97-AF65-F5344CB8AC3E}">
        <p14:creationId xmlns:p14="http://schemas.microsoft.com/office/powerpoint/2010/main" val="35566866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ED09EEE-E8B3-4595-9580-45AD2C49F06A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r>
              <a:rPr lang="el-GR" altLang="en-US"/>
              <a:t>15/5/2016</a:t>
            </a:r>
          </a:p>
        </p:txBody>
      </p:sp>
      <p:pic>
        <p:nvPicPr>
          <p:cNvPr id="56322" name="Picture 2">
            <a:extLst>
              <a:ext uri="{FF2B5EF4-FFF2-40B4-BE49-F238E27FC236}">
                <a16:creationId xmlns:a16="http://schemas.microsoft.com/office/drawing/2014/main" id="{E4DDD932-AB32-46E0-BE5D-47185D29A64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965937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ED09EEE-E8B3-4595-9580-45AD2C49F06A}"/>
              </a:ext>
            </a:extLst>
          </p:cNvPr>
          <p:cNvSpPr>
            <a:spLocks noGrp="1"/>
          </p:cNvSpPr>
          <p:nvPr>
            <p:ph type="dt" idx="10"/>
          </p:nvPr>
        </p:nvSpPr>
        <p:spPr>
          <a:xfrm>
            <a:off x="8904313" y="260649"/>
            <a:ext cx="2009775" cy="382587"/>
          </a:xfrm>
        </p:spPr>
        <p:txBody>
          <a:bodyPr/>
          <a:lstStyle/>
          <a:p>
            <a:pPr>
              <a:defRPr/>
            </a:pPr>
            <a:r>
              <a:rPr lang="el-GR" altLang="en-US" dirty="0"/>
              <a:t>15/5/2016</a:t>
            </a:r>
          </a:p>
        </p:txBody>
      </p:sp>
      <p:pic>
        <p:nvPicPr>
          <p:cNvPr id="95234" name="Picture 2">
            <a:extLst>
              <a:ext uri="{FF2B5EF4-FFF2-40B4-BE49-F238E27FC236}">
                <a16:creationId xmlns:a16="http://schemas.microsoft.com/office/drawing/2014/main" id="{D980B52D-ECD1-4153-A166-3D43080F528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3712" y="1700809"/>
            <a:ext cx="4860032" cy="36399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39BBEF3B-4ED1-4457-B4D1-9BC2371DD913}"/>
              </a:ext>
            </a:extLst>
          </p:cNvPr>
          <p:cNvSpPr txBox="1"/>
          <p:nvPr/>
        </p:nvSpPr>
        <p:spPr>
          <a:xfrm>
            <a:off x="2693368" y="599635"/>
            <a:ext cx="648072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/>
              <a:t>Honeycomb!</a:t>
            </a:r>
          </a:p>
        </p:txBody>
      </p:sp>
    </p:spTree>
    <p:extLst>
      <p:ext uri="{BB962C8B-B14F-4D97-AF65-F5344CB8AC3E}">
        <p14:creationId xmlns:p14="http://schemas.microsoft.com/office/powerpoint/2010/main" val="648472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ED09EEE-E8B3-4595-9580-45AD2C49F06A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r>
              <a:rPr lang="el-GR" altLang="en-US"/>
              <a:t>15/5/2016</a:t>
            </a:r>
          </a:p>
        </p:txBody>
      </p:sp>
      <p:pic>
        <p:nvPicPr>
          <p:cNvPr id="99330" name="Picture 2">
            <a:extLst>
              <a:ext uri="{FF2B5EF4-FFF2-40B4-BE49-F238E27FC236}">
                <a16:creationId xmlns:a16="http://schemas.microsoft.com/office/drawing/2014/main" id="{0D254C5B-C440-4CCE-A434-23327750173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104594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ED09EEE-E8B3-4595-9580-45AD2C49F06A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r>
              <a:rPr lang="el-GR" altLang="en-US"/>
              <a:t>15/5/2016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11A0DC87-F72D-4FE1-B256-676E5507E42E}"/>
              </a:ext>
            </a:extLst>
          </p:cNvPr>
          <p:cNvSpPr txBox="1"/>
          <p:nvPr/>
        </p:nvSpPr>
        <p:spPr>
          <a:xfrm>
            <a:off x="2855640" y="650876"/>
            <a:ext cx="648072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/>
              <a:t>Cork!</a:t>
            </a:r>
          </a:p>
        </p:txBody>
      </p:sp>
      <p:pic>
        <p:nvPicPr>
          <p:cNvPr id="100354" name="Picture 2">
            <a:extLst>
              <a:ext uri="{FF2B5EF4-FFF2-40B4-BE49-F238E27FC236}">
                <a16:creationId xmlns:a16="http://schemas.microsoft.com/office/drawing/2014/main" id="{5C7BD2E3-E279-488E-BED2-7E72C797DC3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46004" y="1988840"/>
            <a:ext cx="4499992" cy="33749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080240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ED09EEE-E8B3-4595-9580-45AD2C49F06A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r>
              <a:rPr lang="el-GR" altLang="en-US"/>
              <a:t>15/5/2016</a:t>
            </a:r>
          </a:p>
        </p:txBody>
      </p:sp>
      <p:pic>
        <p:nvPicPr>
          <p:cNvPr id="98306" name="Picture 2">
            <a:extLst>
              <a:ext uri="{FF2B5EF4-FFF2-40B4-BE49-F238E27FC236}">
                <a16:creationId xmlns:a16="http://schemas.microsoft.com/office/drawing/2014/main" id="{E3640B8B-90BD-4F61-9358-DE6731110DE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332112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ED09EEE-E8B3-4595-9580-45AD2C49F06A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r>
              <a:rPr lang="el-GR" altLang="en-US"/>
              <a:t>15/5/2016</a:t>
            </a:r>
          </a:p>
        </p:txBody>
      </p:sp>
      <p:pic>
        <p:nvPicPr>
          <p:cNvPr id="101378" name="Picture 2">
            <a:extLst>
              <a:ext uri="{FF2B5EF4-FFF2-40B4-BE49-F238E27FC236}">
                <a16:creationId xmlns:a16="http://schemas.microsoft.com/office/drawing/2014/main" id="{51FF89B8-2A49-418F-8434-31FBFB5245E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81207" y="1628800"/>
            <a:ext cx="5629587" cy="42163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93ED7F7A-C87B-437E-93F4-4B2985310728}"/>
              </a:ext>
            </a:extLst>
          </p:cNvPr>
          <p:cNvSpPr txBox="1"/>
          <p:nvPr/>
        </p:nvSpPr>
        <p:spPr>
          <a:xfrm>
            <a:off x="2855640" y="650876"/>
            <a:ext cx="648072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/>
              <a:t>Cornflakes!</a:t>
            </a:r>
          </a:p>
        </p:txBody>
      </p:sp>
    </p:spTree>
    <p:extLst>
      <p:ext uri="{BB962C8B-B14F-4D97-AF65-F5344CB8AC3E}">
        <p14:creationId xmlns:p14="http://schemas.microsoft.com/office/powerpoint/2010/main" val="1948879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" name="Straight Arrow Connector 8">
            <a:extLst>
              <a:ext uri="{FF2B5EF4-FFF2-40B4-BE49-F238E27FC236}">
                <a16:creationId xmlns:a16="http://schemas.microsoft.com/office/drawing/2014/main" id="{367D87D7-5BA0-4C9C-B0C0-08AC19788643}"/>
              </a:ext>
            </a:extLst>
          </p:cNvPr>
          <p:cNvCxnSpPr>
            <a:cxnSpLocks/>
          </p:cNvCxnSpPr>
          <p:nvPr/>
        </p:nvCxnSpPr>
        <p:spPr>
          <a:xfrm flipV="1">
            <a:off x="558800" y="1135743"/>
            <a:ext cx="10769600" cy="5346701"/>
          </a:xfrm>
          <a:prstGeom prst="straightConnector1">
            <a:avLst/>
          </a:prstGeom>
          <a:ln w="2984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>
            <a:extLst>
              <a:ext uri="{FF2B5EF4-FFF2-40B4-BE49-F238E27FC236}">
                <a16:creationId xmlns:a16="http://schemas.microsoft.com/office/drawing/2014/main" id="{98C39BD3-F952-4FBE-9903-815DB12B58B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-141514" y="-668782"/>
            <a:ext cx="9144000" cy="2387600"/>
          </a:xfrm>
        </p:spPr>
        <p:txBody>
          <a:bodyPr>
            <a:normAutofit fontScale="90000"/>
          </a:bodyPr>
          <a:lstStyle/>
          <a:p>
            <a:r>
              <a:rPr lang="en-GB" sz="8800" b="1" u="sng" dirty="0"/>
              <a:t>Learning Objectives</a:t>
            </a:r>
          </a:p>
        </p:txBody>
      </p:sp>
      <p:cxnSp>
        <p:nvCxnSpPr>
          <p:cNvPr id="5" name="Straight Arrow Connector 4">
            <a:extLst>
              <a:ext uri="{FF2B5EF4-FFF2-40B4-BE49-F238E27FC236}">
                <a16:creationId xmlns:a16="http://schemas.microsoft.com/office/drawing/2014/main" id="{C4C000DC-E531-4858-A441-758E52D57254}"/>
              </a:ext>
            </a:extLst>
          </p:cNvPr>
          <p:cNvCxnSpPr/>
          <p:nvPr/>
        </p:nvCxnSpPr>
        <p:spPr>
          <a:xfrm flipV="1">
            <a:off x="587829" y="1193800"/>
            <a:ext cx="0" cy="5288643"/>
          </a:xfrm>
          <a:prstGeom prst="straightConnector1">
            <a:avLst/>
          </a:prstGeom>
          <a:ln w="762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" name="Straight Arrow Connector 5">
            <a:extLst>
              <a:ext uri="{FF2B5EF4-FFF2-40B4-BE49-F238E27FC236}">
                <a16:creationId xmlns:a16="http://schemas.microsoft.com/office/drawing/2014/main" id="{C9F431BF-65E8-4B0C-9674-D6617C46C816}"/>
              </a:ext>
            </a:extLst>
          </p:cNvPr>
          <p:cNvCxnSpPr>
            <a:cxnSpLocks/>
          </p:cNvCxnSpPr>
          <p:nvPr/>
        </p:nvCxnSpPr>
        <p:spPr>
          <a:xfrm flipV="1">
            <a:off x="558800" y="6482443"/>
            <a:ext cx="11045371" cy="1"/>
          </a:xfrm>
          <a:prstGeom prst="straightConnector1">
            <a:avLst/>
          </a:prstGeom>
          <a:ln w="762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1" name="TextBox 10">
            <a:extLst>
              <a:ext uri="{FF2B5EF4-FFF2-40B4-BE49-F238E27FC236}">
                <a16:creationId xmlns:a16="http://schemas.microsoft.com/office/drawing/2014/main" id="{FC832290-C2A9-47BB-A24D-7450C0C0880A}"/>
              </a:ext>
            </a:extLst>
          </p:cNvPr>
          <p:cNvSpPr txBox="1"/>
          <p:nvPr/>
        </p:nvSpPr>
        <p:spPr>
          <a:xfrm>
            <a:off x="9423400" y="197756"/>
            <a:ext cx="2679700" cy="769441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 w="38100">
            <a:solidFill>
              <a:schemeClr val="accent6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4400" dirty="0"/>
              <a:t>SUCCESS!!</a:t>
            </a:r>
          </a:p>
        </p:txBody>
      </p:sp>
      <p:sp>
        <p:nvSpPr>
          <p:cNvPr id="13" name="Rectangle: Rounded Corners 12">
            <a:extLst>
              <a:ext uri="{FF2B5EF4-FFF2-40B4-BE49-F238E27FC236}">
                <a16:creationId xmlns:a16="http://schemas.microsoft.com/office/drawing/2014/main" id="{92776CB7-2953-496E-BF13-22A1ECC6D8AF}"/>
              </a:ext>
            </a:extLst>
          </p:cNvPr>
          <p:cNvSpPr/>
          <p:nvPr/>
        </p:nvSpPr>
        <p:spPr>
          <a:xfrm>
            <a:off x="1433286" y="4597409"/>
            <a:ext cx="2592612" cy="1354362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To identify different structures within cells</a:t>
            </a:r>
          </a:p>
        </p:txBody>
      </p:sp>
      <p:sp>
        <p:nvSpPr>
          <p:cNvPr id="17" name="Rectangle: Rounded Corners 16">
            <a:extLst>
              <a:ext uri="{FF2B5EF4-FFF2-40B4-BE49-F238E27FC236}">
                <a16:creationId xmlns:a16="http://schemas.microsoft.com/office/drawing/2014/main" id="{0ED1A298-9A47-4536-9586-16E4BAC55A70}"/>
              </a:ext>
            </a:extLst>
          </p:cNvPr>
          <p:cNvSpPr/>
          <p:nvPr/>
        </p:nvSpPr>
        <p:spPr>
          <a:xfrm>
            <a:off x="4647294" y="3160940"/>
            <a:ext cx="2592612" cy="1354362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>
                <a:solidFill>
                  <a:schemeClr val="tx1"/>
                </a:solidFill>
              </a:rPr>
              <a:t>To describe the function of different cell components</a:t>
            </a:r>
          </a:p>
        </p:txBody>
      </p:sp>
      <p:sp>
        <p:nvSpPr>
          <p:cNvPr id="19" name="Rectangle: Rounded Corners 18">
            <a:extLst>
              <a:ext uri="{FF2B5EF4-FFF2-40B4-BE49-F238E27FC236}">
                <a16:creationId xmlns:a16="http://schemas.microsoft.com/office/drawing/2014/main" id="{D234ACD5-3B7F-4FC2-8B8A-D0CF40E81706}"/>
              </a:ext>
            </a:extLst>
          </p:cNvPr>
          <p:cNvSpPr/>
          <p:nvPr/>
        </p:nvSpPr>
        <p:spPr>
          <a:xfrm>
            <a:off x="7862210" y="1758499"/>
            <a:ext cx="2592612" cy="1354362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>
                <a:solidFill>
                  <a:schemeClr val="tx1"/>
                </a:solidFill>
              </a:rPr>
              <a:t>To compare the structures of animal and plant cells </a:t>
            </a:r>
          </a:p>
        </p:txBody>
      </p:sp>
    </p:spTree>
    <p:extLst>
      <p:ext uri="{BB962C8B-B14F-4D97-AF65-F5344CB8AC3E}">
        <p14:creationId xmlns:p14="http://schemas.microsoft.com/office/powerpoint/2010/main" val="27893120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6642F3-F6B3-411E-92F7-AB73D0F7C1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YouTube Video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D47E47F-CC3E-4256-9551-FD783E895CE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>
                <a:hlinkClick r:id="rId2"/>
              </a:rPr>
              <a:t>https://www.youtube.com/watch?v=PHTvqW7CzXY</a:t>
            </a:r>
            <a:r>
              <a:rPr lang="en-GB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897351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TextBox 102"/>
          <p:cNvSpPr txBox="1"/>
          <p:nvPr/>
        </p:nvSpPr>
        <p:spPr>
          <a:xfrm>
            <a:off x="1703513" y="5949280"/>
            <a:ext cx="1818939" cy="369332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b="1" u="sng" dirty="0">
                <a:solidFill>
                  <a:prstClr val="black"/>
                </a:solidFill>
              </a:rPr>
              <a:t>Key words:</a:t>
            </a:r>
          </a:p>
        </p:txBody>
      </p:sp>
      <p:cxnSp>
        <p:nvCxnSpPr>
          <p:cNvPr id="67" name="Straight Arrow Connector 66"/>
          <p:cNvCxnSpPr>
            <a:stCxn id="66" idx="1"/>
            <a:endCxn id="13" idx="0"/>
          </p:cNvCxnSpPr>
          <p:nvPr/>
        </p:nvCxnSpPr>
        <p:spPr>
          <a:xfrm flipH="1" flipV="1">
            <a:off x="3161821" y="5355772"/>
            <a:ext cx="995321" cy="125456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6583859">
            <a:off x="3683180" y="2866380"/>
            <a:ext cx="708673" cy="574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301358">
            <a:off x="8098950" y="1445208"/>
            <a:ext cx="809024" cy="3889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2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991630">
            <a:off x="8131575" y="5142129"/>
            <a:ext cx="708673" cy="574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3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8702964">
            <a:off x="6695752" y="4029522"/>
            <a:ext cx="708673" cy="574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4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7908352">
            <a:off x="6810960" y="1757578"/>
            <a:ext cx="708673" cy="574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3" name="Freeform 18" descr="Blue tissue paper"/>
          <p:cNvSpPr>
            <a:spLocks/>
          </p:cNvSpPr>
          <p:nvPr/>
        </p:nvSpPr>
        <p:spPr bwMode="auto">
          <a:xfrm>
            <a:off x="1703512" y="2069648"/>
            <a:ext cx="3056838" cy="3286125"/>
          </a:xfrm>
          <a:custGeom>
            <a:avLst/>
            <a:gdLst>
              <a:gd name="T0" fmla="*/ 624 w 1308"/>
              <a:gd name="T1" fmla="*/ 1764 h 1764"/>
              <a:gd name="T2" fmla="*/ 432 w 1308"/>
              <a:gd name="T3" fmla="*/ 1752 h 1764"/>
              <a:gd name="T4" fmla="*/ 324 w 1308"/>
              <a:gd name="T5" fmla="*/ 1704 h 1764"/>
              <a:gd name="T6" fmla="*/ 192 w 1308"/>
              <a:gd name="T7" fmla="*/ 1680 h 1764"/>
              <a:gd name="T8" fmla="*/ 156 w 1308"/>
              <a:gd name="T9" fmla="*/ 1656 h 1764"/>
              <a:gd name="T10" fmla="*/ 132 w 1308"/>
              <a:gd name="T11" fmla="*/ 1620 h 1764"/>
              <a:gd name="T12" fmla="*/ 96 w 1308"/>
              <a:gd name="T13" fmla="*/ 1608 h 1764"/>
              <a:gd name="T14" fmla="*/ 60 w 1308"/>
              <a:gd name="T15" fmla="*/ 1584 h 1764"/>
              <a:gd name="T16" fmla="*/ 0 w 1308"/>
              <a:gd name="T17" fmla="*/ 1404 h 1764"/>
              <a:gd name="T18" fmla="*/ 12 w 1308"/>
              <a:gd name="T19" fmla="*/ 1188 h 1764"/>
              <a:gd name="T20" fmla="*/ 0 w 1308"/>
              <a:gd name="T21" fmla="*/ 1116 h 1764"/>
              <a:gd name="T22" fmla="*/ 84 w 1308"/>
              <a:gd name="T23" fmla="*/ 612 h 1764"/>
              <a:gd name="T24" fmla="*/ 192 w 1308"/>
              <a:gd name="T25" fmla="*/ 336 h 1764"/>
              <a:gd name="T26" fmla="*/ 288 w 1308"/>
              <a:gd name="T27" fmla="*/ 156 h 1764"/>
              <a:gd name="T28" fmla="*/ 360 w 1308"/>
              <a:gd name="T29" fmla="*/ 120 h 1764"/>
              <a:gd name="T30" fmla="*/ 372 w 1308"/>
              <a:gd name="T31" fmla="*/ 84 h 1764"/>
              <a:gd name="T32" fmla="*/ 408 w 1308"/>
              <a:gd name="T33" fmla="*/ 72 h 1764"/>
              <a:gd name="T34" fmla="*/ 480 w 1308"/>
              <a:gd name="T35" fmla="*/ 24 h 1764"/>
              <a:gd name="T36" fmla="*/ 552 w 1308"/>
              <a:gd name="T37" fmla="*/ 0 h 1764"/>
              <a:gd name="T38" fmla="*/ 720 w 1308"/>
              <a:gd name="T39" fmla="*/ 12 h 1764"/>
              <a:gd name="T40" fmla="*/ 756 w 1308"/>
              <a:gd name="T41" fmla="*/ 24 h 1764"/>
              <a:gd name="T42" fmla="*/ 768 w 1308"/>
              <a:gd name="T43" fmla="*/ 60 h 1764"/>
              <a:gd name="T44" fmla="*/ 840 w 1308"/>
              <a:gd name="T45" fmla="*/ 84 h 1764"/>
              <a:gd name="T46" fmla="*/ 912 w 1308"/>
              <a:gd name="T47" fmla="*/ 132 h 1764"/>
              <a:gd name="T48" fmla="*/ 936 w 1308"/>
              <a:gd name="T49" fmla="*/ 168 h 1764"/>
              <a:gd name="T50" fmla="*/ 1008 w 1308"/>
              <a:gd name="T51" fmla="*/ 216 h 1764"/>
              <a:gd name="T52" fmla="*/ 1080 w 1308"/>
              <a:gd name="T53" fmla="*/ 312 h 1764"/>
              <a:gd name="T54" fmla="*/ 1152 w 1308"/>
              <a:gd name="T55" fmla="*/ 408 h 1764"/>
              <a:gd name="T56" fmla="*/ 1212 w 1308"/>
              <a:gd name="T57" fmla="*/ 516 h 1764"/>
              <a:gd name="T58" fmla="*/ 1272 w 1308"/>
              <a:gd name="T59" fmla="*/ 660 h 1764"/>
              <a:gd name="T60" fmla="*/ 1308 w 1308"/>
              <a:gd name="T61" fmla="*/ 780 h 1764"/>
              <a:gd name="T62" fmla="*/ 1284 w 1308"/>
              <a:gd name="T63" fmla="*/ 972 h 1764"/>
              <a:gd name="T64" fmla="*/ 1236 w 1308"/>
              <a:gd name="T65" fmla="*/ 1284 h 1764"/>
              <a:gd name="T66" fmla="*/ 1140 w 1308"/>
              <a:gd name="T67" fmla="*/ 1452 h 1764"/>
              <a:gd name="T68" fmla="*/ 1080 w 1308"/>
              <a:gd name="T69" fmla="*/ 1512 h 1764"/>
              <a:gd name="T70" fmla="*/ 1020 w 1308"/>
              <a:gd name="T71" fmla="*/ 1560 h 1764"/>
              <a:gd name="T72" fmla="*/ 960 w 1308"/>
              <a:gd name="T73" fmla="*/ 1608 h 1764"/>
              <a:gd name="T74" fmla="*/ 924 w 1308"/>
              <a:gd name="T75" fmla="*/ 1632 h 1764"/>
              <a:gd name="T76" fmla="*/ 624 w 1308"/>
              <a:gd name="T77" fmla="*/ 1764 h 1764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</a:gdLst>
            <a:ahLst/>
            <a:cxnLst>
              <a:cxn ang="T78">
                <a:pos x="T0" y="T1"/>
              </a:cxn>
              <a:cxn ang="T79">
                <a:pos x="T2" y="T3"/>
              </a:cxn>
              <a:cxn ang="T80">
                <a:pos x="T4" y="T5"/>
              </a:cxn>
              <a:cxn ang="T81">
                <a:pos x="T6" y="T7"/>
              </a:cxn>
              <a:cxn ang="T82">
                <a:pos x="T8" y="T9"/>
              </a:cxn>
              <a:cxn ang="T83">
                <a:pos x="T10" y="T11"/>
              </a:cxn>
              <a:cxn ang="T84">
                <a:pos x="T12" y="T13"/>
              </a:cxn>
              <a:cxn ang="T85">
                <a:pos x="T14" y="T15"/>
              </a:cxn>
              <a:cxn ang="T86">
                <a:pos x="T16" y="T17"/>
              </a:cxn>
              <a:cxn ang="T87">
                <a:pos x="T18" y="T19"/>
              </a:cxn>
              <a:cxn ang="T88">
                <a:pos x="T20" y="T21"/>
              </a:cxn>
              <a:cxn ang="T89">
                <a:pos x="T22" y="T23"/>
              </a:cxn>
              <a:cxn ang="T90">
                <a:pos x="T24" y="T25"/>
              </a:cxn>
              <a:cxn ang="T91">
                <a:pos x="T26" y="T27"/>
              </a:cxn>
              <a:cxn ang="T92">
                <a:pos x="T28" y="T29"/>
              </a:cxn>
              <a:cxn ang="T93">
                <a:pos x="T30" y="T31"/>
              </a:cxn>
              <a:cxn ang="T94">
                <a:pos x="T32" y="T33"/>
              </a:cxn>
              <a:cxn ang="T95">
                <a:pos x="T34" y="T35"/>
              </a:cxn>
              <a:cxn ang="T96">
                <a:pos x="T36" y="T37"/>
              </a:cxn>
              <a:cxn ang="T97">
                <a:pos x="T38" y="T39"/>
              </a:cxn>
              <a:cxn ang="T98">
                <a:pos x="T40" y="T41"/>
              </a:cxn>
              <a:cxn ang="T99">
                <a:pos x="T42" y="T43"/>
              </a:cxn>
              <a:cxn ang="T100">
                <a:pos x="T44" y="T45"/>
              </a:cxn>
              <a:cxn ang="T101">
                <a:pos x="T46" y="T47"/>
              </a:cxn>
              <a:cxn ang="T102">
                <a:pos x="T48" y="T49"/>
              </a:cxn>
              <a:cxn ang="T103">
                <a:pos x="T50" y="T51"/>
              </a:cxn>
              <a:cxn ang="T104">
                <a:pos x="T52" y="T53"/>
              </a:cxn>
              <a:cxn ang="T105">
                <a:pos x="T54" y="T55"/>
              </a:cxn>
              <a:cxn ang="T106">
                <a:pos x="T56" y="T57"/>
              </a:cxn>
              <a:cxn ang="T107">
                <a:pos x="T58" y="T59"/>
              </a:cxn>
              <a:cxn ang="T108">
                <a:pos x="T60" y="T61"/>
              </a:cxn>
              <a:cxn ang="T109">
                <a:pos x="T62" y="T63"/>
              </a:cxn>
              <a:cxn ang="T110">
                <a:pos x="T64" y="T65"/>
              </a:cxn>
              <a:cxn ang="T111">
                <a:pos x="T66" y="T67"/>
              </a:cxn>
              <a:cxn ang="T112">
                <a:pos x="T68" y="T69"/>
              </a:cxn>
              <a:cxn ang="T113">
                <a:pos x="T70" y="T71"/>
              </a:cxn>
              <a:cxn ang="T114">
                <a:pos x="T72" y="T73"/>
              </a:cxn>
              <a:cxn ang="T115">
                <a:pos x="T74" y="T75"/>
              </a:cxn>
              <a:cxn ang="T116">
                <a:pos x="T76" y="T77"/>
              </a:cxn>
            </a:cxnLst>
            <a:rect l="0" t="0" r="r" b="b"/>
            <a:pathLst>
              <a:path w="1308" h="1764">
                <a:moveTo>
                  <a:pt x="624" y="1764"/>
                </a:moveTo>
                <a:cubicBezTo>
                  <a:pt x="560" y="1760"/>
                  <a:pt x="496" y="1761"/>
                  <a:pt x="432" y="1752"/>
                </a:cubicBezTo>
                <a:cubicBezTo>
                  <a:pt x="295" y="1733"/>
                  <a:pt x="410" y="1736"/>
                  <a:pt x="324" y="1704"/>
                </a:cubicBezTo>
                <a:cubicBezTo>
                  <a:pt x="311" y="1699"/>
                  <a:pt x="200" y="1681"/>
                  <a:pt x="192" y="1680"/>
                </a:cubicBezTo>
                <a:cubicBezTo>
                  <a:pt x="180" y="1672"/>
                  <a:pt x="166" y="1666"/>
                  <a:pt x="156" y="1656"/>
                </a:cubicBezTo>
                <a:cubicBezTo>
                  <a:pt x="146" y="1646"/>
                  <a:pt x="143" y="1629"/>
                  <a:pt x="132" y="1620"/>
                </a:cubicBezTo>
                <a:cubicBezTo>
                  <a:pt x="122" y="1612"/>
                  <a:pt x="107" y="1614"/>
                  <a:pt x="96" y="1608"/>
                </a:cubicBezTo>
                <a:cubicBezTo>
                  <a:pt x="83" y="1602"/>
                  <a:pt x="72" y="1592"/>
                  <a:pt x="60" y="1584"/>
                </a:cubicBezTo>
                <a:cubicBezTo>
                  <a:pt x="21" y="1526"/>
                  <a:pt x="11" y="1471"/>
                  <a:pt x="0" y="1404"/>
                </a:cubicBezTo>
                <a:cubicBezTo>
                  <a:pt x="4" y="1332"/>
                  <a:pt x="12" y="1260"/>
                  <a:pt x="12" y="1188"/>
                </a:cubicBezTo>
                <a:cubicBezTo>
                  <a:pt x="12" y="1164"/>
                  <a:pt x="0" y="1140"/>
                  <a:pt x="0" y="1116"/>
                </a:cubicBezTo>
                <a:cubicBezTo>
                  <a:pt x="0" y="911"/>
                  <a:pt x="38" y="795"/>
                  <a:pt x="84" y="612"/>
                </a:cubicBezTo>
                <a:cubicBezTo>
                  <a:pt x="110" y="507"/>
                  <a:pt x="133" y="425"/>
                  <a:pt x="192" y="336"/>
                </a:cubicBezTo>
                <a:cubicBezTo>
                  <a:pt x="214" y="303"/>
                  <a:pt x="255" y="167"/>
                  <a:pt x="288" y="156"/>
                </a:cubicBezTo>
                <a:cubicBezTo>
                  <a:pt x="338" y="139"/>
                  <a:pt x="313" y="151"/>
                  <a:pt x="360" y="120"/>
                </a:cubicBezTo>
                <a:cubicBezTo>
                  <a:pt x="364" y="108"/>
                  <a:pt x="363" y="93"/>
                  <a:pt x="372" y="84"/>
                </a:cubicBezTo>
                <a:cubicBezTo>
                  <a:pt x="381" y="75"/>
                  <a:pt x="397" y="78"/>
                  <a:pt x="408" y="72"/>
                </a:cubicBezTo>
                <a:cubicBezTo>
                  <a:pt x="433" y="58"/>
                  <a:pt x="456" y="40"/>
                  <a:pt x="480" y="24"/>
                </a:cubicBezTo>
                <a:cubicBezTo>
                  <a:pt x="501" y="10"/>
                  <a:pt x="552" y="0"/>
                  <a:pt x="552" y="0"/>
                </a:cubicBezTo>
                <a:cubicBezTo>
                  <a:pt x="608" y="4"/>
                  <a:pt x="664" y="5"/>
                  <a:pt x="720" y="12"/>
                </a:cubicBezTo>
                <a:cubicBezTo>
                  <a:pt x="733" y="13"/>
                  <a:pt x="747" y="15"/>
                  <a:pt x="756" y="24"/>
                </a:cubicBezTo>
                <a:cubicBezTo>
                  <a:pt x="765" y="33"/>
                  <a:pt x="758" y="53"/>
                  <a:pt x="768" y="60"/>
                </a:cubicBezTo>
                <a:cubicBezTo>
                  <a:pt x="789" y="75"/>
                  <a:pt x="840" y="84"/>
                  <a:pt x="840" y="84"/>
                </a:cubicBezTo>
                <a:cubicBezTo>
                  <a:pt x="900" y="174"/>
                  <a:pt x="819" y="70"/>
                  <a:pt x="912" y="132"/>
                </a:cubicBezTo>
                <a:cubicBezTo>
                  <a:pt x="924" y="140"/>
                  <a:pt x="925" y="159"/>
                  <a:pt x="936" y="168"/>
                </a:cubicBezTo>
                <a:cubicBezTo>
                  <a:pt x="958" y="187"/>
                  <a:pt x="1008" y="216"/>
                  <a:pt x="1008" y="216"/>
                </a:cubicBezTo>
                <a:cubicBezTo>
                  <a:pt x="1024" y="264"/>
                  <a:pt x="1038" y="284"/>
                  <a:pt x="1080" y="312"/>
                </a:cubicBezTo>
                <a:cubicBezTo>
                  <a:pt x="1096" y="360"/>
                  <a:pt x="1110" y="380"/>
                  <a:pt x="1152" y="408"/>
                </a:cubicBezTo>
                <a:cubicBezTo>
                  <a:pt x="1165" y="447"/>
                  <a:pt x="1199" y="477"/>
                  <a:pt x="1212" y="516"/>
                </a:cubicBezTo>
                <a:cubicBezTo>
                  <a:pt x="1231" y="574"/>
                  <a:pt x="1247" y="609"/>
                  <a:pt x="1272" y="660"/>
                </a:cubicBezTo>
                <a:cubicBezTo>
                  <a:pt x="1290" y="697"/>
                  <a:pt x="1295" y="741"/>
                  <a:pt x="1308" y="780"/>
                </a:cubicBezTo>
                <a:cubicBezTo>
                  <a:pt x="1301" y="844"/>
                  <a:pt x="1289" y="908"/>
                  <a:pt x="1284" y="972"/>
                </a:cubicBezTo>
                <a:cubicBezTo>
                  <a:pt x="1265" y="1214"/>
                  <a:pt x="1298" y="1145"/>
                  <a:pt x="1236" y="1284"/>
                </a:cubicBezTo>
                <a:cubicBezTo>
                  <a:pt x="1202" y="1360"/>
                  <a:pt x="1211" y="1404"/>
                  <a:pt x="1140" y="1452"/>
                </a:cubicBezTo>
                <a:cubicBezTo>
                  <a:pt x="1076" y="1548"/>
                  <a:pt x="1160" y="1432"/>
                  <a:pt x="1080" y="1512"/>
                </a:cubicBezTo>
                <a:cubicBezTo>
                  <a:pt x="1026" y="1566"/>
                  <a:pt x="1090" y="1537"/>
                  <a:pt x="1020" y="1560"/>
                </a:cubicBezTo>
                <a:cubicBezTo>
                  <a:pt x="980" y="1621"/>
                  <a:pt x="1018" y="1579"/>
                  <a:pt x="960" y="1608"/>
                </a:cubicBezTo>
                <a:cubicBezTo>
                  <a:pt x="947" y="1614"/>
                  <a:pt x="937" y="1626"/>
                  <a:pt x="924" y="1632"/>
                </a:cubicBezTo>
                <a:cubicBezTo>
                  <a:pt x="822" y="1677"/>
                  <a:pt x="707" y="1681"/>
                  <a:pt x="624" y="1764"/>
                </a:cubicBezTo>
                <a:close/>
              </a:path>
            </a:pathLst>
          </a:custGeom>
          <a:noFill/>
          <a:ln w="3810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GB" dirty="0">
              <a:solidFill>
                <a:prstClr val="black"/>
              </a:solidFill>
            </a:endParaRPr>
          </a:p>
        </p:txBody>
      </p:sp>
      <p:sp>
        <p:nvSpPr>
          <p:cNvPr id="28" name="Oval 27"/>
          <p:cNvSpPr/>
          <p:nvPr/>
        </p:nvSpPr>
        <p:spPr>
          <a:xfrm>
            <a:off x="2783633" y="3712709"/>
            <a:ext cx="738819" cy="742142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prstClr val="white"/>
              </a:solidFill>
            </a:endParaRPr>
          </a:p>
        </p:txBody>
      </p:sp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991630">
            <a:off x="2154911" y="3110271"/>
            <a:ext cx="708673" cy="574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47729" y="4077073"/>
            <a:ext cx="708673" cy="574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556751">
            <a:off x="2064959" y="4301205"/>
            <a:ext cx="708673" cy="574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Rounded Rectangle 5"/>
          <p:cNvSpPr/>
          <p:nvPr/>
        </p:nvSpPr>
        <p:spPr>
          <a:xfrm>
            <a:off x="6672064" y="1104098"/>
            <a:ext cx="2304256" cy="4917190"/>
          </a:xfrm>
          <a:prstGeom prst="roundRect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prstClr val="white"/>
              </a:solidFill>
            </a:endParaRPr>
          </a:p>
        </p:txBody>
      </p:sp>
      <p:sp>
        <p:nvSpPr>
          <p:cNvPr id="19" name="Oval 18"/>
          <p:cNvSpPr/>
          <p:nvPr/>
        </p:nvSpPr>
        <p:spPr>
          <a:xfrm>
            <a:off x="6960097" y="4953012"/>
            <a:ext cx="738819" cy="742142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prstClr val="white"/>
              </a:solidFill>
            </a:endParaRPr>
          </a:p>
        </p:txBody>
      </p:sp>
      <p:sp>
        <p:nvSpPr>
          <p:cNvPr id="7" name="Freeform 6"/>
          <p:cNvSpPr/>
          <p:nvPr/>
        </p:nvSpPr>
        <p:spPr>
          <a:xfrm>
            <a:off x="7320137" y="1706844"/>
            <a:ext cx="1191219" cy="3450348"/>
          </a:xfrm>
          <a:custGeom>
            <a:avLst/>
            <a:gdLst>
              <a:gd name="connsiteX0" fmla="*/ 166254 w 1440873"/>
              <a:gd name="connsiteY0" fmla="*/ 83127 h 3726873"/>
              <a:gd name="connsiteX1" fmla="*/ 166254 w 1440873"/>
              <a:gd name="connsiteY1" fmla="*/ 83127 h 3726873"/>
              <a:gd name="connsiteX2" fmla="*/ 138545 w 1440873"/>
              <a:gd name="connsiteY2" fmla="*/ 1066800 h 3726873"/>
              <a:gd name="connsiteX3" fmla="*/ 152400 w 1440873"/>
              <a:gd name="connsiteY3" fmla="*/ 1108364 h 3726873"/>
              <a:gd name="connsiteX4" fmla="*/ 138545 w 1440873"/>
              <a:gd name="connsiteY4" fmla="*/ 1759527 h 3726873"/>
              <a:gd name="connsiteX5" fmla="*/ 124691 w 1440873"/>
              <a:gd name="connsiteY5" fmla="*/ 1870364 h 3726873"/>
              <a:gd name="connsiteX6" fmla="*/ 27709 w 1440873"/>
              <a:gd name="connsiteY6" fmla="*/ 2189018 h 3726873"/>
              <a:gd name="connsiteX7" fmla="*/ 0 w 1440873"/>
              <a:gd name="connsiteY7" fmla="*/ 2424545 h 3726873"/>
              <a:gd name="connsiteX8" fmla="*/ 13854 w 1440873"/>
              <a:gd name="connsiteY8" fmla="*/ 2743200 h 3726873"/>
              <a:gd name="connsiteX9" fmla="*/ 96982 w 1440873"/>
              <a:gd name="connsiteY9" fmla="*/ 2840182 h 3726873"/>
              <a:gd name="connsiteX10" fmla="*/ 221673 w 1440873"/>
              <a:gd name="connsiteY10" fmla="*/ 2909454 h 3726873"/>
              <a:gd name="connsiteX11" fmla="*/ 249382 w 1440873"/>
              <a:gd name="connsiteY11" fmla="*/ 2937164 h 3726873"/>
              <a:gd name="connsiteX12" fmla="*/ 332509 w 1440873"/>
              <a:gd name="connsiteY12" fmla="*/ 2992582 h 3726873"/>
              <a:gd name="connsiteX13" fmla="*/ 457200 w 1440873"/>
              <a:gd name="connsiteY13" fmla="*/ 3131127 h 3726873"/>
              <a:gd name="connsiteX14" fmla="*/ 512618 w 1440873"/>
              <a:gd name="connsiteY14" fmla="*/ 3186545 h 3726873"/>
              <a:gd name="connsiteX15" fmla="*/ 623454 w 1440873"/>
              <a:gd name="connsiteY15" fmla="*/ 3325091 h 3726873"/>
              <a:gd name="connsiteX16" fmla="*/ 651164 w 1440873"/>
              <a:gd name="connsiteY16" fmla="*/ 3352800 h 3726873"/>
              <a:gd name="connsiteX17" fmla="*/ 692727 w 1440873"/>
              <a:gd name="connsiteY17" fmla="*/ 3394364 h 3726873"/>
              <a:gd name="connsiteX18" fmla="*/ 803564 w 1440873"/>
              <a:gd name="connsiteY18" fmla="*/ 3491345 h 3726873"/>
              <a:gd name="connsiteX19" fmla="*/ 845127 w 1440873"/>
              <a:gd name="connsiteY19" fmla="*/ 3532909 h 3726873"/>
              <a:gd name="connsiteX20" fmla="*/ 872836 w 1440873"/>
              <a:gd name="connsiteY20" fmla="*/ 3574473 h 3726873"/>
              <a:gd name="connsiteX21" fmla="*/ 900545 w 1440873"/>
              <a:gd name="connsiteY21" fmla="*/ 3657600 h 3726873"/>
              <a:gd name="connsiteX22" fmla="*/ 955964 w 1440873"/>
              <a:gd name="connsiteY22" fmla="*/ 3699164 h 3726873"/>
              <a:gd name="connsiteX23" fmla="*/ 1011382 w 1440873"/>
              <a:gd name="connsiteY23" fmla="*/ 3713018 h 3726873"/>
              <a:gd name="connsiteX24" fmla="*/ 1052945 w 1440873"/>
              <a:gd name="connsiteY24" fmla="*/ 3726873 h 3726873"/>
              <a:gd name="connsiteX25" fmla="*/ 1191491 w 1440873"/>
              <a:gd name="connsiteY25" fmla="*/ 3657600 h 3726873"/>
              <a:gd name="connsiteX26" fmla="*/ 1246909 w 1440873"/>
              <a:gd name="connsiteY26" fmla="*/ 3574473 h 3726873"/>
              <a:gd name="connsiteX27" fmla="*/ 1274618 w 1440873"/>
              <a:gd name="connsiteY27" fmla="*/ 3214254 h 3726873"/>
              <a:gd name="connsiteX28" fmla="*/ 1357745 w 1440873"/>
              <a:gd name="connsiteY28" fmla="*/ 2729345 h 3726873"/>
              <a:gd name="connsiteX29" fmla="*/ 1371600 w 1440873"/>
              <a:gd name="connsiteY29" fmla="*/ 2590800 h 3726873"/>
              <a:gd name="connsiteX30" fmla="*/ 1357745 w 1440873"/>
              <a:gd name="connsiteY30" fmla="*/ 2175164 h 3726873"/>
              <a:gd name="connsiteX31" fmla="*/ 1385454 w 1440873"/>
              <a:gd name="connsiteY31" fmla="*/ 1842654 h 3726873"/>
              <a:gd name="connsiteX32" fmla="*/ 1413164 w 1440873"/>
              <a:gd name="connsiteY32" fmla="*/ 1787236 h 3726873"/>
              <a:gd name="connsiteX33" fmla="*/ 1440873 w 1440873"/>
              <a:gd name="connsiteY33" fmla="*/ 1039091 h 3726873"/>
              <a:gd name="connsiteX34" fmla="*/ 1427018 w 1440873"/>
              <a:gd name="connsiteY34" fmla="*/ 762000 h 3726873"/>
              <a:gd name="connsiteX35" fmla="*/ 1413164 w 1440873"/>
              <a:gd name="connsiteY35" fmla="*/ 706582 h 3726873"/>
              <a:gd name="connsiteX36" fmla="*/ 1399309 w 1440873"/>
              <a:gd name="connsiteY36" fmla="*/ 637309 h 3726873"/>
              <a:gd name="connsiteX37" fmla="*/ 1385454 w 1440873"/>
              <a:gd name="connsiteY37" fmla="*/ 374073 h 3726873"/>
              <a:gd name="connsiteX38" fmla="*/ 1330036 w 1440873"/>
              <a:gd name="connsiteY38" fmla="*/ 249382 h 3726873"/>
              <a:gd name="connsiteX39" fmla="*/ 1288473 w 1440873"/>
              <a:gd name="connsiteY39" fmla="*/ 193964 h 3726873"/>
              <a:gd name="connsiteX40" fmla="*/ 1274618 w 1440873"/>
              <a:gd name="connsiteY40" fmla="*/ 152400 h 3726873"/>
              <a:gd name="connsiteX41" fmla="*/ 1191491 w 1440873"/>
              <a:gd name="connsiteY41" fmla="*/ 96982 h 3726873"/>
              <a:gd name="connsiteX42" fmla="*/ 1149927 w 1440873"/>
              <a:gd name="connsiteY42" fmla="*/ 69273 h 3726873"/>
              <a:gd name="connsiteX43" fmla="*/ 1094509 w 1440873"/>
              <a:gd name="connsiteY43" fmla="*/ 55418 h 3726873"/>
              <a:gd name="connsiteX44" fmla="*/ 983673 w 1440873"/>
              <a:gd name="connsiteY44" fmla="*/ 13854 h 3726873"/>
              <a:gd name="connsiteX45" fmla="*/ 401782 w 1440873"/>
              <a:gd name="connsiteY45" fmla="*/ 0 h 3726873"/>
              <a:gd name="connsiteX46" fmla="*/ 221673 w 1440873"/>
              <a:gd name="connsiteY46" fmla="*/ 27709 h 3726873"/>
              <a:gd name="connsiteX47" fmla="*/ 180109 w 1440873"/>
              <a:gd name="connsiteY47" fmla="*/ 55418 h 3726873"/>
              <a:gd name="connsiteX48" fmla="*/ 166254 w 1440873"/>
              <a:gd name="connsiteY48" fmla="*/ 83127 h 37268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</a:cxnLst>
            <a:rect l="l" t="t" r="r" b="b"/>
            <a:pathLst>
              <a:path w="1440873" h="3726873">
                <a:moveTo>
                  <a:pt x="166254" y="83127"/>
                </a:moveTo>
                <a:lnTo>
                  <a:pt x="166254" y="83127"/>
                </a:lnTo>
                <a:cubicBezTo>
                  <a:pt x="61337" y="555257"/>
                  <a:pt x="97170" y="294464"/>
                  <a:pt x="138545" y="1066800"/>
                </a:cubicBezTo>
                <a:cubicBezTo>
                  <a:pt x="139326" y="1081383"/>
                  <a:pt x="147782" y="1094509"/>
                  <a:pt x="152400" y="1108364"/>
                </a:cubicBezTo>
                <a:cubicBezTo>
                  <a:pt x="147782" y="1325418"/>
                  <a:pt x="146434" y="1542567"/>
                  <a:pt x="138545" y="1759527"/>
                </a:cubicBezTo>
                <a:cubicBezTo>
                  <a:pt x="137192" y="1796736"/>
                  <a:pt x="133219" y="1834121"/>
                  <a:pt x="124691" y="1870364"/>
                </a:cubicBezTo>
                <a:cubicBezTo>
                  <a:pt x="79766" y="2061297"/>
                  <a:pt x="67686" y="1949165"/>
                  <a:pt x="27709" y="2189018"/>
                </a:cubicBezTo>
                <a:cubicBezTo>
                  <a:pt x="5468" y="2322460"/>
                  <a:pt x="16397" y="2244169"/>
                  <a:pt x="0" y="2424545"/>
                </a:cubicBezTo>
                <a:cubicBezTo>
                  <a:pt x="4618" y="2530763"/>
                  <a:pt x="2113" y="2637532"/>
                  <a:pt x="13854" y="2743200"/>
                </a:cubicBezTo>
                <a:cubicBezTo>
                  <a:pt x="19424" y="2793326"/>
                  <a:pt x="61341" y="2815233"/>
                  <a:pt x="96982" y="2840182"/>
                </a:cubicBezTo>
                <a:cubicBezTo>
                  <a:pt x="183598" y="2900814"/>
                  <a:pt x="152314" y="2886336"/>
                  <a:pt x="221673" y="2909454"/>
                </a:cubicBezTo>
                <a:cubicBezTo>
                  <a:pt x="230909" y="2918691"/>
                  <a:pt x="238932" y="2929327"/>
                  <a:pt x="249382" y="2937164"/>
                </a:cubicBezTo>
                <a:cubicBezTo>
                  <a:pt x="276024" y="2957145"/>
                  <a:pt x="332509" y="2992582"/>
                  <a:pt x="332509" y="2992582"/>
                </a:cubicBezTo>
                <a:cubicBezTo>
                  <a:pt x="385578" y="3072184"/>
                  <a:pt x="348444" y="3022371"/>
                  <a:pt x="457200" y="3131127"/>
                </a:cubicBezTo>
                <a:lnTo>
                  <a:pt x="512618" y="3186545"/>
                </a:lnTo>
                <a:cubicBezTo>
                  <a:pt x="557851" y="3277013"/>
                  <a:pt x="525724" y="3227362"/>
                  <a:pt x="623454" y="3325091"/>
                </a:cubicBezTo>
                <a:lnTo>
                  <a:pt x="651164" y="3352800"/>
                </a:lnTo>
                <a:cubicBezTo>
                  <a:pt x="665019" y="3366655"/>
                  <a:pt x="676424" y="3383496"/>
                  <a:pt x="692727" y="3394364"/>
                </a:cubicBezTo>
                <a:cubicBezTo>
                  <a:pt x="761460" y="3440186"/>
                  <a:pt x="722520" y="3410301"/>
                  <a:pt x="803564" y="3491345"/>
                </a:cubicBezTo>
                <a:cubicBezTo>
                  <a:pt x="817419" y="3505200"/>
                  <a:pt x="834259" y="3516606"/>
                  <a:pt x="845127" y="3532909"/>
                </a:cubicBezTo>
                <a:cubicBezTo>
                  <a:pt x="854363" y="3546764"/>
                  <a:pt x="866073" y="3559257"/>
                  <a:pt x="872836" y="3574473"/>
                </a:cubicBezTo>
                <a:cubicBezTo>
                  <a:pt x="884698" y="3601163"/>
                  <a:pt x="877179" y="3640075"/>
                  <a:pt x="900545" y="3657600"/>
                </a:cubicBezTo>
                <a:cubicBezTo>
                  <a:pt x="919018" y="3671455"/>
                  <a:pt x="935311" y="3688837"/>
                  <a:pt x="955964" y="3699164"/>
                </a:cubicBezTo>
                <a:cubicBezTo>
                  <a:pt x="972995" y="3707679"/>
                  <a:pt x="993073" y="3707787"/>
                  <a:pt x="1011382" y="3713018"/>
                </a:cubicBezTo>
                <a:cubicBezTo>
                  <a:pt x="1025424" y="3717030"/>
                  <a:pt x="1039091" y="3722255"/>
                  <a:pt x="1052945" y="3726873"/>
                </a:cubicBezTo>
                <a:cubicBezTo>
                  <a:pt x="1166379" y="3710668"/>
                  <a:pt x="1134864" y="3738495"/>
                  <a:pt x="1191491" y="3657600"/>
                </a:cubicBezTo>
                <a:cubicBezTo>
                  <a:pt x="1210589" y="3630318"/>
                  <a:pt x="1246909" y="3574473"/>
                  <a:pt x="1246909" y="3574473"/>
                </a:cubicBezTo>
                <a:cubicBezTo>
                  <a:pt x="1288876" y="3406607"/>
                  <a:pt x="1241500" y="3611670"/>
                  <a:pt x="1274618" y="3214254"/>
                </a:cubicBezTo>
                <a:cubicBezTo>
                  <a:pt x="1318369" y="2689234"/>
                  <a:pt x="1286962" y="3437148"/>
                  <a:pt x="1357745" y="2729345"/>
                </a:cubicBezTo>
                <a:lnTo>
                  <a:pt x="1371600" y="2590800"/>
                </a:lnTo>
                <a:cubicBezTo>
                  <a:pt x="1366982" y="2452255"/>
                  <a:pt x="1357745" y="2313786"/>
                  <a:pt x="1357745" y="2175164"/>
                </a:cubicBezTo>
                <a:cubicBezTo>
                  <a:pt x="1357745" y="2101107"/>
                  <a:pt x="1343087" y="1941510"/>
                  <a:pt x="1385454" y="1842654"/>
                </a:cubicBezTo>
                <a:cubicBezTo>
                  <a:pt x="1393590" y="1823671"/>
                  <a:pt x="1403927" y="1805709"/>
                  <a:pt x="1413164" y="1787236"/>
                </a:cubicBezTo>
                <a:cubicBezTo>
                  <a:pt x="1423574" y="1568607"/>
                  <a:pt x="1440873" y="1240610"/>
                  <a:pt x="1440873" y="1039091"/>
                </a:cubicBezTo>
                <a:cubicBezTo>
                  <a:pt x="1440873" y="946612"/>
                  <a:pt x="1434698" y="854160"/>
                  <a:pt x="1427018" y="762000"/>
                </a:cubicBezTo>
                <a:cubicBezTo>
                  <a:pt x="1425437" y="743025"/>
                  <a:pt x="1417295" y="725170"/>
                  <a:pt x="1413164" y="706582"/>
                </a:cubicBezTo>
                <a:cubicBezTo>
                  <a:pt x="1408056" y="683594"/>
                  <a:pt x="1403927" y="660400"/>
                  <a:pt x="1399309" y="637309"/>
                </a:cubicBezTo>
                <a:cubicBezTo>
                  <a:pt x="1394691" y="549564"/>
                  <a:pt x="1395923" y="461314"/>
                  <a:pt x="1385454" y="374073"/>
                </a:cubicBezTo>
                <a:cubicBezTo>
                  <a:pt x="1378955" y="319915"/>
                  <a:pt x="1358854" y="289727"/>
                  <a:pt x="1330036" y="249382"/>
                </a:cubicBezTo>
                <a:cubicBezTo>
                  <a:pt x="1316615" y="230592"/>
                  <a:pt x="1302327" y="212437"/>
                  <a:pt x="1288473" y="193964"/>
                </a:cubicBezTo>
                <a:cubicBezTo>
                  <a:pt x="1283855" y="180109"/>
                  <a:pt x="1284945" y="162727"/>
                  <a:pt x="1274618" y="152400"/>
                </a:cubicBezTo>
                <a:cubicBezTo>
                  <a:pt x="1251070" y="128852"/>
                  <a:pt x="1219200" y="115455"/>
                  <a:pt x="1191491" y="96982"/>
                </a:cubicBezTo>
                <a:cubicBezTo>
                  <a:pt x="1177636" y="87746"/>
                  <a:pt x="1166081" y="73312"/>
                  <a:pt x="1149927" y="69273"/>
                </a:cubicBezTo>
                <a:cubicBezTo>
                  <a:pt x="1131454" y="64655"/>
                  <a:pt x="1112338" y="62104"/>
                  <a:pt x="1094509" y="55418"/>
                </a:cubicBezTo>
                <a:cubicBezTo>
                  <a:pt x="1045729" y="37125"/>
                  <a:pt x="1037305" y="16186"/>
                  <a:pt x="983673" y="13854"/>
                </a:cubicBezTo>
                <a:cubicBezTo>
                  <a:pt x="789837" y="5426"/>
                  <a:pt x="595746" y="4618"/>
                  <a:pt x="401782" y="0"/>
                </a:cubicBezTo>
                <a:cubicBezTo>
                  <a:pt x="362038" y="3974"/>
                  <a:pt x="271606" y="2742"/>
                  <a:pt x="221673" y="27709"/>
                </a:cubicBezTo>
                <a:cubicBezTo>
                  <a:pt x="206780" y="35156"/>
                  <a:pt x="193111" y="45016"/>
                  <a:pt x="180109" y="55418"/>
                </a:cubicBezTo>
                <a:cubicBezTo>
                  <a:pt x="169909" y="63578"/>
                  <a:pt x="168563" y="78509"/>
                  <a:pt x="166254" y="83127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prstClr val="white"/>
              </a:solidFill>
            </a:endParaRPr>
          </a:p>
        </p:txBody>
      </p:sp>
      <p:sp>
        <p:nvSpPr>
          <p:cNvPr id="18" name="Rounded Rectangle 17"/>
          <p:cNvSpPr/>
          <p:nvPr/>
        </p:nvSpPr>
        <p:spPr>
          <a:xfrm>
            <a:off x="6816080" y="1209014"/>
            <a:ext cx="2024608" cy="4740266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prstClr val="white"/>
              </a:solidFill>
            </a:endParaRPr>
          </a:p>
        </p:txBody>
      </p:sp>
      <p:pic>
        <p:nvPicPr>
          <p:cNvPr id="37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588173">
            <a:off x="6699893" y="2958914"/>
            <a:ext cx="809024" cy="3889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8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588173">
            <a:off x="8212061" y="4404150"/>
            <a:ext cx="809024" cy="3889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20" name="Straight Arrow Connector 19"/>
          <p:cNvCxnSpPr/>
          <p:nvPr/>
        </p:nvCxnSpPr>
        <p:spPr>
          <a:xfrm flipH="1">
            <a:off x="4157141" y="2044590"/>
            <a:ext cx="866634" cy="936727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Straight Arrow Connector 53"/>
          <p:cNvCxnSpPr>
            <a:stCxn id="56" idx="3"/>
          </p:cNvCxnSpPr>
          <p:nvPr/>
        </p:nvCxnSpPr>
        <p:spPr>
          <a:xfrm flipV="1">
            <a:off x="6378676" y="2069648"/>
            <a:ext cx="581421" cy="27205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6" name="Rectangle 55"/>
          <p:cNvSpPr/>
          <p:nvPr/>
        </p:nvSpPr>
        <p:spPr>
          <a:xfrm>
            <a:off x="4223793" y="1844824"/>
            <a:ext cx="2154883" cy="504056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prstClr val="white"/>
              </a:solidFill>
            </a:endParaRPr>
          </a:p>
        </p:txBody>
      </p:sp>
      <p:cxnSp>
        <p:nvCxnSpPr>
          <p:cNvPr id="70" name="Straight Arrow Connector 69"/>
          <p:cNvCxnSpPr>
            <a:stCxn id="66" idx="3"/>
          </p:cNvCxnSpPr>
          <p:nvPr/>
        </p:nvCxnSpPr>
        <p:spPr>
          <a:xfrm>
            <a:off x="6312024" y="5481228"/>
            <a:ext cx="576064" cy="252028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6" name="Straight Arrow Connector 75"/>
          <p:cNvCxnSpPr>
            <a:stCxn id="75" idx="2"/>
            <a:endCxn id="10" idx="1"/>
          </p:cNvCxnSpPr>
          <p:nvPr/>
        </p:nvCxnSpPr>
        <p:spPr>
          <a:xfrm>
            <a:off x="8178854" y="836713"/>
            <a:ext cx="92720" cy="471525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5" name="Rectangle 74"/>
          <p:cNvSpPr/>
          <p:nvPr/>
        </p:nvSpPr>
        <p:spPr>
          <a:xfrm>
            <a:off x="7101413" y="332656"/>
            <a:ext cx="2154883" cy="504056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prstClr val="white"/>
              </a:solidFill>
            </a:endParaRPr>
          </a:p>
        </p:txBody>
      </p:sp>
      <p:sp>
        <p:nvSpPr>
          <p:cNvPr id="82" name="Rectangle 81"/>
          <p:cNvSpPr/>
          <p:nvPr/>
        </p:nvSpPr>
        <p:spPr>
          <a:xfrm>
            <a:off x="9256296" y="4126609"/>
            <a:ext cx="1016169" cy="972417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prstClr val="white"/>
              </a:solidFill>
            </a:endParaRPr>
          </a:p>
        </p:txBody>
      </p:sp>
      <p:cxnSp>
        <p:nvCxnSpPr>
          <p:cNvPr id="83" name="Straight Arrow Connector 82"/>
          <p:cNvCxnSpPr>
            <a:stCxn id="82" idx="0"/>
            <a:endCxn id="6" idx="3"/>
          </p:cNvCxnSpPr>
          <p:nvPr/>
        </p:nvCxnSpPr>
        <p:spPr>
          <a:xfrm flipH="1" flipV="1">
            <a:off x="8976320" y="3562694"/>
            <a:ext cx="788060" cy="563915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3" name="Rectangle 92"/>
          <p:cNvSpPr/>
          <p:nvPr/>
        </p:nvSpPr>
        <p:spPr>
          <a:xfrm>
            <a:off x="9264352" y="2294720"/>
            <a:ext cx="1185186" cy="486209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prstClr val="white"/>
              </a:solidFill>
            </a:endParaRPr>
          </a:p>
        </p:txBody>
      </p:sp>
      <p:cxnSp>
        <p:nvCxnSpPr>
          <p:cNvPr id="94" name="Straight Arrow Connector 93"/>
          <p:cNvCxnSpPr>
            <a:stCxn id="93" idx="1"/>
          </p:cNvCxnSpPr>
          <p:nvPr/>
        </p:nvCxnSpPr>
        <p:spPr>
          <a:xfrm flipH="1">
            <a:off x="8078234" y="2537824"/>
            <a:ext cx="1186118" cy="925344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6" name="Rectangle 65"/>
          <p:cNvSpPr/>
          <p:nvPr/>
        </p:nvSpPr>
        <p:spPr>
          <a:xfrm>
            <a:off x="4157142" y="5229200"/>
            <a:ext cx="2154883" cy="504056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prstClr val="white"/>
              </a:solidFill>
            </a:endParaRPr>
          </a:p>
        </p:txBody>
      </p:sp>
      <p:sp>
        <p:nvSpPr>
          <p:cNvPr id="90" name="TextBox 89"/>
          <p:cNvSpPr txBox="1"/>
          <p:nvPr/>
        </p:nvSpPr>
        <p:spPr>
          <a:xfrm>
            <a:off x="1703512" y="6300028"/>
            <a:ext cx="8856984" cy="369332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b="1" dirty="0">
                <a:solidFill>
                  <a:prstClr val="black"/>
                </a:solidFill>
              </a:rPr>
              <a:t>mitochondria, nucleus, vacuole, chloroplast, cell wall, cell membrane, cytoplasm</a:t>
            </a:r>
          </a:p>
        </p:txBody>
      </p:sp>
      <p:sp>
        <p:nvSpPr>
          <p:cNvPr id="126" name="Rectangle 125"/>
          <p:cNvSpPr/>
          <p:nvPr/>
        </p:nvSpPr>
        <p:spPr>
          <a:xfrm>
            <a:off x="4842304" y="2672916"/>
            <a:ext cx="1685744" cy="504056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prstClr val="white"/>
              </a:solidFill>
            </a:endParaRPr>
          </a:p>
        </p:txBody>
      </p:sp>
      <p:cxnSp>
        <p:nvCxnSpPr>
          <p:cNvPr id="127" name="Straight Arrow Connector 126"/>
          <p:cNvCxnSpPr>
            <a:stCxn id="126" idx="1"/>
          </p:cNvCxnSpPr>
          <p:nvPr/>
        </p:nvCxnSpPr>
        <p:spPr>
          <a:xfrm flipH="1">
            <a:off x="4002064" y="2924944"/>
            <a:ext cx="840240" cy="828092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0" name="Straight Arrow Connector 129"/>
          <p:cNvCxnSpPr>
            <a:stCxn id="126" idx="3"/>
          </p:cNvCxnSpPr>
          <p:nvPr/>
        </p:nvCxnSpPr>
        <p:spPr>
          <a:xfrm flipV="1">
            <a:off x="6528048" y="2537824"/>
            <a:ext cx="561190" cy="387120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4" name="Rectangle 133"/>
          <p:cNvSpPr/>
          <p:nvPr/>
        </p:nvSpPr>
        <p:spPr>
          <a:xfrm>
            <a:off x="4878122" y="4149080"/>
            <a:ext cx="1649927" cy="504056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prstClr val="white"/>
              </a:solidFill>
            </a:endParaRPr>
          </a:p>
        </p:txBody>
      </p:sp>
      <p:cxnSp>
        <p:nvCxnSpPr>
          <p:cNvPr id="135" name="Straight Arrow Connector 134"/>
          <p:cNvCxnSpPr>
            <a:stCxn id="134" idx="1"/>
            <a:endCxn id="28" idx="6"/>
          </p:cNvCxnSpPr>
          <p:nvPr/>
        </p:nvCxnSpPr>
        <p:spPr>
          <a:xfrm flipH="1" flipV="1">
            <a:off x="3522451" y="4083780"/>
            <a:ext cx="1355670" cy="317328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8" name="Straight Arrow Connector 137"/>
          <p:cNvCxnSpPr>
            <a:stCxn id="134" idx="3"/>
            <a:endCxn id="19" idx="1"/>
          </p:cNvCxnSpPr>
          <p:nvPr/>
        </p:nvCxnSpPr>
        <p:spPr>
          <a:xfrm>
            <a:off x="6528048" y="4401108"/>
            <a:ext cx="540246" cy="660588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6" name="TextBox 105"/>
          <p:cNvSpPr txBox="1"/>
          <p:nvPr/>
        </p:nvSpPr>
        <p:spPr>
          <a:xfrm>
            <a:off x="397565" y="116633"/>
            <a:ext cx="6400607" cy="954107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solidFill>
                  <a:prstClr val="black"/>
                </a:solidFill>
              </a:rPr>
              <a:t>Copy and label the plant and animal cell using the key words below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1703512" y="1412777"/>
            <a:ext cx="1872208" cy="461665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solidFill>
                  <a:prstClr val="black"/>
                </a:solidFill>
              </a:rPr>
              <a:t>Animal cell</a:t>
            </a:r>
          </a:p>
        </p:txBody>
      </p:sp>
      <p:sp>
        <p:nvSpPr>
          <p:cNvPr id="63" name="TextBox 62"/>
          <p:cNvSpPr txBox="1"/>
          <p:nvPr/>
        </p:nvSpPr>
        <p:spPr>
          <a:xfrm>
            <a:off x="9048328" y="1134617"/>
            <a:ext cx="1071736" cy="830997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solidFill>
                  <a:prstClr val="black"/>
                </a:solidFill>
              </a:rPr>
              <a:t>Plant cell</a:t>
            </a:r>
          </a:p>
        </p:txBody>
      </p:sp>
    </p:spTree>
    <p:extLst>
      <p:ext uri="{BB962C8B-B14F-4D97-AF65-F5344CB8AC3E}">
        <p14:creationId xmlns:p14="http://schemas.microsoft.com/office/powerpoint/2010/main" val="11620895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TextBox 102"/>
          <p:cNvSpPr txBox="1"/>
          <p:nvPr/>
        </p:nvSpPr>
        <p:spPr>
          <a:xfrm>
            <a:off x="1703513" y="5949280"/>
            <a:ext cx="1818939" cy="369332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b="1" u="sng" dirty="0">
                <a:solidFill>
                  <a:prstClr val="black"/>
                </a:solidFill>
              </a:rPr>
              <a:t>Key words:</a:t>
            </a:r>
          </a:p>
        </p:txBody>
      </p:sp>
      <p:cxnSp>
        <p:nvCxnSpPr>
          <p:cNvPr id="67" name="Straight Arrow Connector 66"/>
          <p:cNvCxnSpPr>
            <a:stCxn id="66" idx="1"/>
            <a:endCxn id="13" idx="0"/>
          </p:cNvCxnSpPr>
          <p:nvPr/>
        </p:nvCxnSpPr>
        <p:spPr>
          <a:xfrm flipH="1" flipV="1">
            <a:off x="3161821" y="5355772"/>
            <a:ext cx="995321" cy="125456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6583859">
            <a:off x="3683180" y="2866380"/>
            <a:ext cx="708673" cy="574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301358">
            <a:off x="8098950" y="1445208"/>
            <a:ext cx="809024" cy="3889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2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991630">
            <a:off x="8131575" y="5142129"/>
            <a:ext cx="708673" cy="574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3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8702964">
            <a:off x="6695752" y="4029522"/>
            <a:ext cx="708673" cy="574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4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7908352">
            <a:off x="6810960" y="1757578"/>
            <a:ext cx="708673" cy="574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3" name="Freeform 18" descr="Blue tissue paper"/>
          <p:cNvSpPr>
            <a:spLocks/>
          </p:cNvSpPr>
          <p:nvPr/>
        </p:nvSpPr>
        <p:spPr bwMode="auto">
          <a:xfrm>
            <a:off x="1703512" y="2069648"/>
            <a:ext cx="3056838" cy="3286125"/>
          </a:xfrm>
          <a:custGeom>
            <a:avLst/>
            <a:gdLst>
              <a:gd name="T0" fmla="*/ 624 w 1308"/>
              <a:gd name="T1" fmla="*/ 1764 h 1764"/>
              <a:gd name="T2" fmla="*/ 432 w 1308"/>
              <a:gd name="T3" fmla="*/ 1752 h 1764"/>
              <a:gd name="T4" fmla="*/ 324 w 1308"/>
              <a:gd name="T5" fmla="*/ 1704 h 1764"/>
              <a:gd name="T6" fmla="*/ 192 w 1308"/>
              <a:gd name="T7" fmla="*/ 1680 h 1764"/>
              <a:gd name="T8" fmla="*/ 156 w 1308"/>
              <a:gd name="T9" fmla="*/ 1656 h 1764"/>
              <a:gd name="T10" fmla="*/ 132 w 1308"/>
              <a:gd name="T11" fmla="*/ 1620 h 1764"/>
              <a:gd name="T12" fmla="*/ 96 w 1308"/>
              <a:gd name="T13" fmla="*/ 1608 h 1764"/>
              <a:gd name="T14" fmla="*/ 60 w 1308"/>
              <a:gd name="T15" fmla="*/ 1584 h 1764"/>
              <a:gd name="T16" fmla="*/ 0 w 1308"/>
              <a:gd name="T17" fmla="*/ 1404 h 1764"/>
              <a:gd name="T18" fmla="*/ 12 w 1308"/>
              <a:gd name="T19" fmla="*/ 1188 h 1764"/>
              <a:gd name="T20" fmla="*/ 0 w 1308"/>
              <a:gd name="T21" fmla="*/ 1116 h 1764"/>
              <a:gd name="T22" fmla="*/ 84 w 1308"/>
              <a:gd name="T23" fmla="*/ 612 h 1764"/>
              <a:gd name="T24" fmla="*/ 192 w 1308"/>
              <a:gd name="T25" fmla="*/ 336 h 1764"/>
              <a:gd name="T26" fmla="*/ 288 w 1308"/>
              <a:gd name="T27" fmla="*/ 156 h 1764"/>
              <a:gd name="T28" fmla="*/ 360 w 1308"/>
              <a:gd name="T29" fmla="*/ 120 h 1764"/>
              <a:gd name="T30" fmla="*/ 372 w 1308"/>
              <a:gd name="T31" fmla="*/ 84 h 1764"/>
              <a:gd name="T32" fmla="*/ 408 w 1308"/>
              <a:gd name="T33" fmla="*/ 72 h 1764"/>
              <a:gd name="T34" fmla="*/ 480 w 1308"/>
              <a:gd name="T35" fmla="*/ 24 h 1764"/>
              <a:gd name="T36" fmla="*/ 552 w 1308"/>
              <a:gd name="T37" fmla="*/ 0 h 1764"/>
              <a:gd name="T38" fmla="*/ 720 w 1308"/>
              <a:gd name="T39" fmla="*/ 12 h 1764"/>
              <a:gd name="T40" fmla="*/ 756 w 1308"/>
              <a:gd name="T41" fmla="*/ 24 h 1764"/>
              <a:gd name="T42" fmla="*/ 768 w 1308"/>
              <a:gd name="T43" fmla="*/ 60 h 1764"/>
              <a:gd name="T44" fmla="*/ 840 w 1308"/>
              <a:gd name="T45" fmla="*/ 84 h 1764"/>
              <a:gd name="T46" fmla="*/ 912 w 1308"/>
              <a:gd name="T47" fmla="*/ 132 h 1764"/>
              <a:gd name="T48" fmla="*/ 936 w 1308"/>
              <a:gd name="T49" fmla="*/ 168 h 1764"/>
              <a:gd name="T50" fmla="*/ 1008 w 1308"/>
              <a:gd name="T51" fmla="*/ 216 h 1764"/>
              <a:gd name="T52" fmla="*/ 1080 w 1308"/>
              <a:gd name="T53" fmla="*/ 312 h 1764"/>
              <a:gd name="T54" fmla="*/ 1152 w 1308"/>
              <a:gd name="T55" fmla="*/ 408 h 1764"/>
              <a:gd name="T56" fmla="*/ 1212 w 1308"/>
              <a:gd name="T57" fmla="*/ 516 h 1764"/>
              <a:gd name="T58" fmla="*/ 1272 w 1308"/>
              <a:gd name="T59" fmla="*/ 660 h 1764"/>
              <a:gd name="T60" fmla="*/ 1308 w 1308"/>
              <a:gd name="T61" fmla="*/ 780 h 1764"/>
              <a:gd name="T62" fmla="*/ 1284 w 1308"/>
              <a:gd name="T63" fmla="*/ 972 h 1764"/>
              <a:gd name="T64" fmla="*/ 1236 w 1308"/>
              <a:gd name="T65" fmla="*/ 1284 h 1764"/>
              <a:gd name="T66" fmla="*/ 1140 w 1308"/>
              <a:gd name="T67" fmla="*/ 1452 h 1764"/>
              <a:gd name="T68" fmla="*/ 1080 w 1308"/>
              <a:gd name="T69" fmla="*/ 1512 h 1764"/>
              <a:gd name="T70" fmla="*/ 1020 w 1308"/>
              <a:gd name="T71" fmla="*/ 1560 h 1764"/>
              <a:gd name="T72" fmla="*/ 960 w 1308"/>
              <a:gd name="T73" fmla="*/ 1608 h 1764"/>
              <a:gd name="T74" fmla="*/ 924 w 1308"/>
              <a:gd name="T75" fmla="*/ 1632 h 1764"/>
              <a:gd name="T76" fmla="*/ 624 w 1308"/>
              <a:gd name="T77" fmla="*/ 1764 h 1764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</a:gdLst>
            <a:ahLst/>
            <a:cxnLst>
              <a:cxn ang="T78">
                <a:pos x="T0" y="T1"/>
              </a:cxn>
              <a:cxn ang="T79">
                <a:pos x="T2" y="T3"/>
              </a:cxn>
              <a:cxn ang="T80">
                <a:pos x="T4" y="T5"/>
              </a:cxn>
              <a:cxn ang="T81">
                <a:pos x="T6" y="T7"/>
              </a:cxn>
              <a:cxn ang="T82">
                <a:pos x="T8" y="T9"/>
              </a:cxn>
              <a:cxn ang="T83">
                <a:pos x="T10" y="T11"/>
              </a:cxn>
              <a:cxn ang="T84">
                <a:pos x="T12" y="T13"/>
              </a:cxn>
              <a:cxn ang="T85">
                <a:pos x="T14" y="T15"/>
              </a:cxn>
              <a:cxn ang="T86">
                <a:pos x="T16" y="T17"/>
              </a:cxn>
              <a:cxn ang="T87">
                <a:pos x="T18" y="T19"/>
              </a:cxn>
              <a:cxn ang="T88">
                <a:pos x="T20" y="T21"/>
              </a:cxn>
              <a:cxn ang="T89">
                <a:pos x="T22" y="T23"/>
              </a:cxn>
              <a:cxn ang="T90">
                <a:pos x="T24" y="T25"/>
              </a:cxn>
              <a:cxn ang="T91">
                <a:pos x="T26" y="T27"/>
              </a:cxn>
              <a:cxn ang="T92">
                <a:pos x="T28" y="T29"/>
              </a:cxn>
              <a:cxn ang="T93">
                <a:pos x="T30" y="T31"/>
              </a:cxn>
              <a:cxn ang="T94">
                <a:pos x="T32" y="T33"/>
              </a:cxn>
              <a:cxn ang="T95">
                <a:pos x="T34" y="T35"/>
              </a:cxn>
              <a:cxn ang="T96">
                <a:pos x="T36" y="T37"/>
              </a:cxn>
              <a:cxn ang="T97">
                <a:pos x="T38" y="T39"/>
              </a:cxn>
              <a:cxn ang="T98">
                <a:pos x="T40" y="T41"/>
              </a:cxn>
              <a:cxn ang="T99">
                <a:pos x="T42" y="T43"/>
              </a:cxn>
              <a:cxn ang="T100">
                <a:pos x="T44" y="T45"/>
              </a:cxn>
              <a:cxn ang="T101">
                <a:pos x="T46" y="T47"/>
              </a:cxn>
              <a:cxn ang="T102">
                <a:pos x="T48" y="T49"/>
              </a:cxn>
              <a:cxn ang="T103">
                <a:pos x="T50" y="T51"/>
              </a:cxn>
              <a:cxn ang="T104">
                <a:pos x="T52" y="T53"/>
              </a:cxn>
              <a:cxn ang="T105">
                <a:pos x="T54" y="T55"/>
              </a:cxn>
              <a:cxn ang="T106">
                <a:pos x="T56" y="T57"/>
              </a:cxn>
              <a:cxn ang="T107">
                <a:pos x="T58" y="T59"/>
              </a:cxn>
              <a:cxn ang="T108">
                <a:pos x="T60" y="T61"/>
              </a:cxn>
              <a:cxn ang="T109">
                <a:pos x="T62" y="T63"/>
              </a:cxn>
              <a:cxn ang="T110">
                <a:pos x="T64" y="T65"/>
              </a:cxn>
              <a:cxn ang="T111">
                <a:pos x="T66" y="T67"/>
              </a:cxn>
              <a:cxn ang="T112">
                <a:pos x="T68" y="T69"/>
              </a:cxn>
              <a:cxn ang="T113">
                <a:pos x="T70" y="T71"/>
              </a:cxn>
              <a:cxn ang="T114">
                <a:pos x="T72" y="T73"/>
              </a:cxn>
              <a:cxn ang="T115">
                <a:pos x="T74" y="T75"/>
              </a:cxn>
              <a:cxn ang="T116">
                <a:pos x="T76" y="T77"/>
              </a:cxn>
            </a:cxnLst>
            <a:rect l="0" t="0" r="r" b="b"/>
            <a:pathLst>
              <a:path w="1308" h="1764">
                <a:moveTo>
                  <a:pt x="624" y="1764"/>
                </a:moveTo>
                <a:cubicBezTo>
                  <a:pt x="560" y="1760"/>
                  <a:pt x="496" y="1761"/>
                  <a:pt x="432" y="1752"/>
                </a:cubicBezTo>
                <a:cubicBezTo>
                  <a:pt x="295" y="1733"/>
                  <a:pt x="410" y="1736"/>
                  <a:pt x="324" y="1704"/>
                </a:cubicBezTo>
                <a:cubicBezTo>
                  <a:pt x="311" y="1699"/>
                  <a:pt x="200" y="1681"/>
                  <a:pt x="192" y="1680"/>
                </a:cubicBezTo>
                <a:cubicBezTo>
                  <a:pt x="180" y="1672"/>
                  <a:pt x="166" y="1666"/>
                  <a:pt x="156" y="1656"/>
                </a:cubicBezTo>
                <a:cubicBezTo>
                  <a:pt x="146" y="1646"/>
                  <a:pt x="143" y="1629"/>
                  <a:pt x="132" y="1620"/>
                </a:cubicBezTo>
                <a:cubicBezTo>
                  <a:pt x="122" y="1612"/>
                  <a:pt x="107" y="1614"/>
                  <a:pt x="96" y="1608"/>
                </a:cubicBezTo>
                <a:cubicBezTo>
                  <a:pt x="83" y="1602"/>
                  <a:pt x="72" y="1592"/>
                  <a:pt x="60" y="1584"/>
                </a:cubicBezTo>
                <a:cubicBezTo>
                  <a:pt x="21" y="1526"/>
                  <a:pt x="11" y="1471"/>
                  <a:pt x="0" y="1404"/>
                </a:cubicBezTo>
                <a:cubicBezTo>
                  <a:pt x="4" y="1332"/>
                  <a:pt x="12" y="1260"/>
                  <a:pt x="12" y="1188"/>
                </a:cubicBezTo>
                <a:cubicBezTo>
                  <a:pt x="12" y="1164"/>
                  <a:pt x="0" y="1140"/>
                  <a:pt x="0" y="1116"/>
                </a:cubicBezTo>
                <a:cubicBezTo>
                  <a:pt x="0" y="911"/>
                  <a:pt x="38" y="795"/>
                  <a:pt x="84" y="612"/>
                </a:cubicBezTo>
                <a:cubicBezTo>
                  <a:pt x="110" y="507"/>
                  <a:pt x="133" y="425"/>
                  <a:pt x="192" y="336"/>
                </a:cubicBezTo>
                <a:cubicBezTo>
                  <a:pt x="214" y="303"/>
                  <a:pt x="255" y="167"/>
                  <a:pt x="288" y="156"/>
                </a:cubicBezTo>
                <a:cubicBezTo>
                  <a:pt x="338" y="139"/>
                  <a:pt x="313" y="151"/>
                  <a:pt x="360" y="120"/>
                </a:cubicBezTo>
                <a:cubicBezTo>
                  <a:pt x="364" y="108"/>
                  <a:pt x="363" y="93"/>
                  <a:pt x="372" y="84"/>
                </a:cubicBezTo>
                <a:cubicBezTo>
                  <a:pt x="381" y="75"/>
                  <a:pt x="397" y="78"/>
                  <a:pt x="408" y="72"/>
                </a:cubicBezTo>
                <a:cubicBezTo>
                  <a:pt x="433" y="58"/>
                  <a:pt x="456" y="40"/>
                  <a:pt x="480" y="24"/>
                </a:cubicBezTo>
                <a:cubicBezTo>
                  <a:pt x="501" y="10"/>
                  <a:pt x="552" y="0"/>
                  <a:pt x="552" y="0"/>
                </a:cubicBezTo>
                <a:cubicBezTo>
                  <a:pt x="608" y="4"/>
                  <a:pt x="664" y="5"/>
                  <a:pt x="720" y="12"/>
                </a:cubicBezTo>
                <a:cubicBezTo>
                  <a:pt x="733" y="13"/>
                  <a:pt x="747" y="15"/>
                  <a:pt x="756" y="24"/>
                </a:cubicBezTo>
                <a:cubicBezTo>
                  <a:pt x="765" y="33"/>
                  <a:pt x="758" y="53"/>
                  <a:pt x="768" y="60"/>
                </a:cubicBezTo>
                <a:cubicBezTo>
                  <a:pt x="789" y="75"/>
                  <a:pt x="840" y="84"/>
                  <a:pt x="840" y="84"/>
                </a:cubicBezTo>
                <a:cubicBezTo>
                  <a:pt x="900" y="174"/>
                  <a:pt x="819" y="70"/>
                  <a:pt x="912" y="132"/>
                </a:cubicBezTo>
                <a:cubicBezTo>
                  <a:pt x="924" y="140"/>
                  <a:pt x="925" y="159"/>
                  <a:pt x="936" y="168"/>
                </a:cubicBezTo>
                <a:cubicBezTo>
                  <a:pt x="958" y="187"/>
                  <a:pt x="1008" y="216"/>
                  <a:pt x="1008" y="216"/>
                </a:cubicBezTo>
                <a:cubicBezTo>
                  <a:pt x="1024" y="264"/>
                  <a:pt x="1038" y="284"/>
                  <a:pt x="1080" y="312"/>
                </a:cubicBezTo>
                <a:cubicBezTo>
                  <a:pt x="1096" y="360"/>
                  <a:pt x="1110" y="380"/>
                  <a:pt x="1152" y="408"/>
                </a:cubicBezTo>
                <a:cubicBezTo>
                  <a:pt x="1165" y="447"/>
                  <a:pt x="1199" y="477"/>
                  <a:pt x="1212" y="516"/>
                </a:cubicBezTo>
                <a:cubicBezTo>
                  <a:pt x="1231" y="574"/>
                  <a:pt x="1247" y="609"/>
                  <a:pt x="1272" y="660"/>
                </a:cubicBezTo>
                <a:cubicBezTo>
                  <a:pt x="1290" y="697"/>
                  <a:pt x="1295" y="741"/>
                  <a:pt x="1308" y="780"/>
                </a:cubicBezTo>
                <a:cubicBezTo>
                  <a:pt x="1301" y="844"/>
                  <a:pt x="1289" y="908"/>
                  <a:pt x="1284" y="972"/>
                </a:cubicBezTo>
                <a:cubicBezTo>
                  <a:pt x="1265" y="1214"/>
                  <a:pt x="1298" y="1145"/>
                  <a:pt x="1236" y="1284"/>
                </a:cubicBezTo>
                <a:cubicBezTo>
                  <a:pt x="1202" y="1360"/>
                  <a:pt x="1211" y="1404"/>
                  <a:pt x="1140" y="1452"/>
                </a:cubicBezTo>
                <a:cubicBezTo>
                  <a:pt x="1076" y="1548"/>
                  <a:pt x="1160" y="1432"/>
                  <a:pt x="1080" y="1512"/>
                </a:cubicBezTo>
                <a:cubicBezTo>
                  <a:pt x="1026" y="1566"/>
                  <a:pt x="1090" y="1537"/>
                  <a:pt x="1020" y="1560"/>
                </a:cubicBezTo>
                <a:cubicBezTo>
                  <a:pt x="980" y="1621"/>
                  <a:pt x="1018" y="1579"/>
                  <a:pt x="960" y="1608"/>
                </a:cubicBezTo>
                <a:cubicBezTo>
                  <a:pt x="947" y="1614"/>
                  <a:pt x="937" y="1626"/>
                  <a:pt x="924" y="1632"/>
                </a:cubicBezTo>
                <a:cubicBezTo>
                  <a:pt x="822" y="1677"/>
                  <a:pt x="707" y="1681"/>
                  <a:pt x="624" y="1764"/>
                </a:cubicBezTo>
                <a:close/>
              </a:path>
            </a:pathLst>
          </a:custGeom>
          <a:noFill/>
          <a:ln w="3810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GB" dirty="0">
              <a:solidFill>
                <a:prstClr val="black"/>
              </a:solidFill>
            </a:endParaRPr>
          </a:p>
        </p:txBody>
      </p:sp>
      <p:sp>
        <p:nvSpPr>
          <p:cNvPr id="28" name="Oval 27"/>
          <p:cNvSpPr/>
          <p:nvPr/>
        </p:nvSpPr>
        <p:spPr>
          <a:xfrm>
            <a:off x="2783633" y="3712709"/>
            <a:ext cx="738819" cy="742142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prstClr val="white"/>
              </a:solidFill>
            </a:endParaRPr>
          </a:p>
        </p:txBody>
      </p:sp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991630">
            <a:off x="2154911" y="3110271"/>
            <a:ext cx="708673" cy="574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47729" y="4077073"/>
            <a:ext cx="708673" cy="574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556751">
            <a:off x="2064959" y="4301205"/>
            <a:ext cx="708673" cy="574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Rounded Rectangle 5"/>
          <p:cNvSpPr/>
          <p:nvPr/>
        </p:nvSpPr>
        <p:spPr>
          <a:xfrm>
            <a:off x="6672064" y="1104098"/>
            <a:ext cx="2304256" cy="4917190"/>
          </a:xfrm>
          <a:prstGeom prst="roundRect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prstClr val="white"/>
              </a:solidFill>
            </a:endParaRPr>
          </a:p>
        </p:txBody>
      </p:sp>
      <p:sp>
        <p:nvSpPr>
          <p:cNvPr id="19" name="Oval 18"/>
          <p:cNvSpPr/>
          <p:nvPr/>
        </p:nvSpPr>
        <p:spPr>
          <a:xfrm>
            <a:off x="6960097" y="4953012"/>
            <a:ext cx="738819" cy="742142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prstClr val="white"/>
              </a:solidFill>
            </a:endParaRPr>
          </a:p>
        </p:txBody>
      </p:sp>
      <p:sp>
        <p:nvSpPr>
          <p:cNvPr id="7" name="Freeform 6"/>
          <p:cNvSpPr/>
          <p:nvPr/>
        </p:nvSpPr>
        <p:spPr>
          <a:xfrm>
            <a:off x="7320137" y="1706844"/>
            <a:ext cx="1191219" cy="3450348"/>
          </a:xfrm>
          <a:custGeom>
            <a:avLst/>
            <a:gdLst>
              <a:gd name="connsiteX0" fmla="*/ 166254 w 1440873"/>
              <a:gd name="connsiteY0" fmla="*/ 83127 h 3726873"/>
              <a:gd name="connsiteX1" fmla="*/ 166254 w 1440873"/>
              <a:gd name="connsiteY1" fmla="*/ 83127 h 3726873"/>
              <a:gd name="connsiteX2" fmla="*/ 138545 w 1440873"/>
              <a:gd name="connsiteY2" fmla="*/ 1066800 h 3726873"/>
              <a:gd name="connsiteX3" fmla="*/ 152400 w 1440873"/>
              <a:gd name="connsiteY3" fmla="*/ 1108364 h 3726873"/>
              <a:gd name="connsiteX4" fmla="*/ 138545 w 1440873"/>
              <a:gd name="connsiteY4" fmla="*/ 1759527 h 3726873"/>
              <a:gd name="connsiteX5" fmla="*/ 124691 w 1440873"/>
              <a:gd name="connsiteY5" fmla="*/ 1870364 h 3726873"/>
              <a:gd name="connsiteX6" fmla="*/ 27709 w 1440873"/>
              <a:gd name="connsiteY6" fmla="*/ 2189018 h 3726873"/>
              <a:gd name="connsiteX7" fmla="*/ 0 w 1440873"/>
              <a:gd name="connsiteY7" fmla="*/ 2424545 h 3726873"/>
              <a:gd name="connsiteX8" fmla="*/ 13854 w 1440873"/>
              <a:gd name="connsiteY8" fmla="*/ 2743200 h 3726873"/>
              <a:gd name="connsiteX9" fmla="*/ 96982 w 1440873"/>
              <a:gd name="connsiteY9" fmla="*/ 2840182 h 3726873"/>
              <a:gd name="connsiteX10" fmla="*/ 221673 w 1440873"/>
              <a:gd name="connsiteY10" fmla="*/ 2909454 h 3726873"/>
              <a:gd name="connsiteX11" fmla="*/ 249382 w 1440873"/>
              <a:gd name="connsiteY11" fmla="*/ 2937164 h 3726873"/>
              <a:gd name="connsiteX12" fmla="*/ 332509 w 1440873"/>
              <a:gd name="connsiteY12" fmla="*/ 2992582 h 3726873"/>
              <a:gd name="connsiteX13" fmla="*/ 457200 w 1440873"/>
              <a:gd name="connsiteY13" fmla="*/ 3131127 h 3726873"/>
              <a:gd name="connsiteX14" fmla="*/ 512618 w 1440873"/>
              <a:gd name="connsiteY14" fmla="*/ 3186545 h 3726873"/>
              <a:gd name="connsiteX15" fmla="*/ 623454 w 1440873"/>
              <a:gd name="connsiteY15" fmla="*/ 3325091 h 3726873"/>
              <a:gd name="connsiteX16" fmla="*/ 651164 w 1440873"/>
              <a:gd name="connsiteY16" fmla="*/ 3352800 h 3726873"/>
              <a:gd name="connsiteX17" fmla="*/ 692727 w 1440873"/>
              <a:gd name="connsiteY17" fmla="*/ 3394364 h 3726873"/>
              <a:gd name="connsiteX18" fmla="*/ 803564 w 1440873"/>
              <a:gd name="connsiteY18" fmla="*/ 3491345 h 3726873"/>
              <a:gd name="connsiteX19" fmla="*/ 845127 w 1440873"/>
              <a:gd name="connsiteY19" fmla="*/ 3532909 h 3726873"/>
              <a:gd name="connsiteX20" fmla="*/ 872836 w 1440873"/>
              <a:gd name="connsiteY20" fmla="*/ 3574473 h 3726873"/>
              <a:gd name="connsiteX21" fmla="*/ 900545 w 1440873"/>
              <a:gd name="connsiteY21" fmla="*/ 3657600 h 3726873"/>
              <a:gd name="connsiteX22" fmla="*/ 955964 w 1440873"/>
              <a:gd name="connsiteY22" fmla="*/ 3699164 h 3726873"/>
              <a:gd name="connsiteX23" fmla="*/ 1011382 w 1440873"/>
              <a:gd name="connsiteY23" fmla="*/ 3713018 h 3726873"/>
              <a:gd name="connsiteX24" fmla="*/ 1052945 w 1440873"/>
              <a:gd name="connsiteY24" fmla="*/ 3726873 h 3726873"/>
              <a:gd name="connsiteX25" fmla="*/ 1191491 w 1440873"/>
              <a:gd name="connsiteY25" fmla="*/ 3657600 h 3726873"/>
              <a:gd name="connsiteX26" fmla="*/ 1246909 w 1440873"/>
              <a:gd name="connsiteY26" fmla="*/ 3574473 h 3726873"/>
              <a:gd name="connsiteX27" fmla="*/ 1274618 w 1440873"/>
              <a:gd name="connsiteY27" fmla="*/ 3214254 h 3726873"/>
              <a:gd name="connsiteX28" fmla="*/ 1357745 w 1440873"/>
              <a:gd name="connsiteY28" fmla="*/ 2729345 h 3726873"/>
              <a:gd name="connsiteX29" fmla="*/ 1371600 w 1440873"/>
              <a:gd name="connsiteY29" fmla="*/ 2590800 h 3726873"/>
              <a:gd name="connsiteX30" fmla="*/ 1357745 w 1440873"/>
              <a:gd name="connsiteY30" fmla="*/ 2175164 h 3726873"/>
              <a:gd name="connsiteX31" fmla="*/ 1385454 w 1440873"/>
              <a:gd name="connsiteY31" fmla="*/ 1842654 h 3726873"/>
              <a:gd name="connsiteX32" fmla="*/ 1413164 w 1440873"/>
              <a:gd name="connsiteY32" fmla="*/ 1787236 h 3726873"/>
              <a:gd name="connsiteX33" fmla="*/ 1440873 w 1440873"/>
              <a:gd name="connsiteY33" fmla="*/ 1039091 h 3726873"/>
              <a:gd name="connsiteX34" fmla="*/ 1427018 w 1440873"/>
              <a:gd name="connsiteY34" fmla="*/ 762000 h 3726873"/>
              <a:gd name="connsiteX35" fmla="*/ 1413164 w 1440873"/>
              <a:gd name="connsiteY35" fmla="*/ 706582 h 3726873"/>
              <a:gd name="connsiteX36" fmla="*/ 1399309 w 1440873"/>
              <a:gd name="connsiteY36" fmla="*/ 637309 h 3726873"/>
              <a:gd name="connsiteX37" fmla="*/ 1385454 w 1440873"/>
              <a:gd name="connsiteY37" fmla="*/ 374073 h 3726873"/>
              <a:gd name="connsiteX38" fmla="*/ 1330036 w 1440873"/>
              <a:gd name="connsiteY38" fmla="*/ 249382 h 3726873"/>
              <a:gd name="connsiteX39" fmla="*/ 1288473 w 1440873"/>
              <a:gd name="connsiteY39" fmla="*/ 193964 h 3726873"/>
              <a:gd name="connsiteX40" fmla="*/ 1274618 w 1440873"/>
              <a:gd name="connsiteY40" fmla="*/ 152400 h 3726873"/>
              <a:gd name="connsiteX41" fmla="*/ 1191491 w 1440873"/>
              <a:gd name="connsiteY41" fmla="*/ 96982 h 3726873"/>
              <a:gd name="connsiteX42" fmla="*/ 1149927 w 1440873"/>
              <a:gd name="connsiteY42" fmla="*/ 69273 h 3726873"/>
              <a:gd name="connsiteX43" fmla="*/ 1094509 w 1440873"/>
              <a:gd name="connsiteY43" fmla="*/ 55418 h 3726873"/>
              <a:gd name="connsiteX44" fmla="*/ 983673 w 1440873"/>
              <a:gd name="connsiteY44" fmla="*/ 13854 h 3726873"/>
              <a:gd name="connsiteX45" fmla="*/ 401782 w 1440873"/>
              <a:gd name="connsiteY45" fmla="*/ 0 h 3726873"/>
              <a:gd name="connsiteX46" fmla="*/ 221673 w 1440873"/>
              <a:gd name="connsiteY46" fmla="*/ 27709 h 3726873"/>
              <a:gd name="connsiteX47" fmla="*/ 180109 w 1440873"/>
              <a:gd name="connsiteY47" fmla="*/ 55418 h 3726873"/>
              <a:gd name="connsiteX48" fmla="*/ 166254 w 1440873"/>
              <a:gd name="connsiteY48" fmla="*/ 83127 h 37268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</a:cxnLst>
            <a:rect l="l" t="t" r="r" b="b"/>
            <a:pathLst>
              <a:path w="1440873" h="3726873">
                <a:moveTo>
                  <a:pt x="166254" y="83127"/>
                </a:moveTo>
                <a:lnTo>
                  <a:pt x="166254" y="83127"/>
                </a:lnTo>
                <a:cubicBezTo>
                  <a:pt x="61337" y="555257"/>
                  <a:pt x="97170" y="294464"/>
                  <a:pt x="138545" y="1066800"/>
                </a:cubicBezTo>
                <a:cubicBezTo>
                  <a:pt x="139326" y="1081383"/>
                  <a:pt x="147782" y="1094509"/>
                  <a:pt x="152400" y="1108364"/>
                </a:cubicBezTo>
                <a:cubicBezTo>
                  <a:pt x="147782" y="1325418"/>
                  <a:pt x="146434" y="1542567"/>
                  <a:pt x="138545" y="1759527"/>
                </a:cubicBezTo>
                <a:cubicBezTo>
                  <a:pt x="137192" y="1796736"/>
                  <a:pt x="133219" y="1834121"/>
                  <a:pt x="124691" y="1870364"/>
                </a:cubicBezTo>
                <a:cubicBezTo>
                  <a:pt x="79766" y="2061297"/>
                  <a:pt x="67686" y="1949165"/>
                  <a:pt x="27709" y="2189018"/>
                </a:cubicBezTo>
                <a:cubicBezTo>
                  <a:pt x="5468" y="2322460"/>
                  <a:pt x="16397" y="2244169"/>
                  <a:pt x="0" y="2424545"/>
                </a:cubicBezTo>
                <a:cubicBezTo>
                  <a:pt x="4618" y="2530763"/>
                  <a:pt x="2113" y="2637532"/>
                  <a:pt x="13854" y="2743200"/>
                </a:cubicBezTo>
                <a:cubicBezTo>
                  <a:pt x="19424" y="2793326"/>
                  <a:pt x="61341" y="2815233"/>
                  <a:pt x="96982" y="2840182"/>
                </a:cubicBezTo>
                <a:cubicBezTo>
                  <a:pt x="183598" y="2900814"/>
                  <a:pt x="152314" y="2886336"/>
                  <a:pt x="221673" y="2909454"/>
                </a:cubicBezTo>
                <a:cubicBezTo>
                  <a:pt x="230909" y="2918691"/>
                  <a:pt x="238932" y="2929327"/>
                  <a:pt x="249382" y="2937164"/>
                </a:cubicBezTo>
                <a:cubicBezTo>
                  <a:pt x="276024" y="2957145"/>
                  <a:pt x="332509" y="2992582"/>
                  <a:pt x="332509" y="2992582"/>
                </a:cubicBezTo>
                <a:cubicBezTo>
                  <a:pt x="385578" y="3072184"/>
                  <a:pt x="348444" y="3022371"/>
                  <a:pt x="457200" y="3131127"/>
                </a:cubicBezTo>
                <a:lnTo>
                  <a:pt x="512618" y="3186545"/>
                </a:lnTo>
                <a:cubicBezTo>
                  <a:pt x="557851" y="3277013"/>
                  <a:pt x="525724" y="3227362"/>
                  <a:pt x="623454" y="3325091"/>
                </a:cubicBezTo>
                <a:lnTo>
                  <a:pt x="651164" y="3352800"/>
                </a:lnTo>
                <a:cubicBezTo>
                  <a:pt x="665019" y="3366655"/>
                  <a:pt x="676424" y="3383496"/>
                  <a:pt x="692727" y="3394364"/>
                </a:cubicBezTo>
                <a:cubicBezTo>
                  <a:pt x="761460" y="3440186"/>
                  <a:pt x="722520" y="3410301"/>
                  <a:pt x="803564" y="3491345"/>
                </a:cubicBezTo>
                <a:cubicBezTo>
                  <a:pt x="817419" y="3505200"/>
                  <a:pt x="834259" y="3516606"/>
                  <a:pt x="845127" y="3532909"/>
                </a:cubicBezTo>
                <a:cubicBezTo>
                  <a:pt x="854363" y="3546764"/>
                  <a:pt x="866073" y="3559257"/>
                  <a:pt x="872836" y="3574473"/>
                </a:cubicBezTo>
                <a:cubicBezTo>
                  <a:pt x="884698" y="3601163"/>
                  <a:pt x="877179" y="3640075"/>
                  <a:pt x="900545" y="3657600"/>
                </a:cubicBezTo>
                <a:cubicBezTo>
                  <a:pt x="919018" y="3671455"/>
                  <a:pt x="935311" y="3688837"/>
                  <a:pt x="955964" y="3699164"/>
                </a:cubicBezTo>
                <a:cubicBezTo>
                  <a:pt x="972995" y="3707679"/>
                  <a:pt x="993073" y="3707787"/>
                  <a:pt x="1011382" y="3713018"/>
                </a:cubicBezTo>
                <a:cubicBezTo>
                  <a:pt x="1025424" y="3717030"/>
                  <a:pt x="1039091" y="3722255"/>
                  <a:pt x="1052945" y="3726873"/>
                </a:cubicBezTo>
                <a:cubicBezTo>
                  <a:pt x="1166379" y="3710668"/>
                  <a:pt x="1134864" y="3738495"/>
                  <a:pt x="1191491" y="3657600"/>
                </a:cubicBezTo>
                <a:cubicBezTo>
                  <a:pt x="1210589" y="3630318"/>
                  <a:pt x="1246909" y="3574473"/>
                  <a:pt x="1246909" y="3574473"/>
                </a:cubicBezTo>
                <a:cubicBezTo>
                  <a:pt x="1288876" y="3406607"/>
                  <a:pt x="1241500" y="3611670"/>
                  <a:pt x="1274618" y="3214254"/>
                </a:cubicBezTo>
                <a:cubicBezTo>
                  <a:pt x="1318369" y="2689234"/>
                  <a:pt x="1286962" y="3437148"/>
                  <a:pt x="1357745" y="2729345"/>
                </a:cubicBezTo>
                <a:lnTo>
                  <a:pt x="1371600" y="2590800"/>
                </a:lnTo>
                <a:cubicBezTo>
                  <a:pt x="1366982" y="2452255"/>
                  <a:pt x="1357745" y="2313786"/>
                  <a:pt x="1357745" y="2175164"/>
                </a:cubicBezTo>
                <a:cubicBezTo>
                  <a:pt x="1357745" y="2101107"/>
                  <a:pt x="1343087" y="1941510"/>
                  <a:pt x="1385454" y="1842654"/>
                </a:cubicBezTo>
                <a:cubicBezTo>
                  <a:pt x="1393590" y="1823671"/>
                  <a:pt x="1403927" y="1805709"/>
                  <a:pt x="1413164" y="1787236"/>
                </a:cubicBezTo>
                <a:cubicBezTo>
                  <a:pt x="1423574" y="1568607"/>
                  <a:pt x="1440873" y="1240610"/>
                  <a:pt x="1440873" y="1039091"/>
                </a:cubicBezTo>
                <a:cubicBezTo>
                  <a:pt x="1440873" y="946612"/>
                  <a:pt x="1434698" y="854160"/>
                  <a:pt x="1427018" y="762000"/>
                </a:cubicBezTo>
                <a:cubicBezTo>
                  <a:pt x="1425437" y="743025"/>
                  <a:pt x="1417295" y="725170"/>
                  <a:pt x="1413164" y="706582"/>
                </a:cubicBezTo>
                <a:cubicBezTo>
                  <a:pt x="1408056" y="683594"/>
                  <a:pt x="1403927" y="660400"/>
                  <a:pt x="1399309" y="637309"/>
                </a:cubicBezTo>
                <a:cubicBezTo>
                  <a:pt x="1394691" y="549564"/>
                  <a:pt x="1395923" y="461314"/>
                  <a:pt x="1385454" y="374073"/>
                </a:cubicBezTo>
                <a:cubicBezTo>
                  <a:pt x="1378955" y="319915"/>
                  <a:pt x="1358854" y="289727"/>
                  <a:pt x="1330036" y="249382"/>
                </a:cubicBezTo>
                <a:cubicBezTo>
                  <a:pt x="1316615" y="230592"/>
                  <a:pt x="1302327" y="212437"/>
                  <a:pt x="1288473" y="193964"/>
                </a:cubicBezTo>
                <a:cubicBezTo>
                  <a:pt x="1283855" y="180109"/>
                  <a:pt x="1284945" y="162727"/>
                  <a:pt x="1274618" y="152400"/>
                </a:cubicBezTo>
                <a:cubicBezTo>
                  <a:pt x="1251070" y="128852"/>
                  <a:pt x="1219200" y="115455"/>
                  <a:pt x="1191491" y="96982"/>
                </a:cubicBezTo>
                <a:cubicBezTo>
                  <a:pt x="1177636" y="87746"/>
                  <a:pt x="1166081" y="73312"/>
                  <a:pt x="1149927" y="69273"/>
                </a:cubicBezTo>
                <a:cubicBezTo>
                  <a:pt x="1131454" y="64655"/>
                  <a:pt x="1112338" y="62104"/>
                  <a:pt x="1094509" y="55418"/>
                </a:cubicBezTo>
                <a:cubicBezTo>
                  <a:pt x="1045729" y="37125"/>
                  <a:pt x="1037305" y="16186"/>
                  <a:pt x="983673" y="13854"/>
                </a:cubicBezTo>
                <a:cubicBezTo>
                  <a:pt x="789837" y="5426"/>
                  <a:pt x="595746" y="4618"/>
                  <a:pt x="401782" y="0"/>
                </a:cubicBezTo>
                <a:cubicBezTo>
                  <a:pt x="362038" y="3974"/>
                  <a:pt x="271606" y="2742"/>
                  <a:pt x="221673" y="27709"/>
                </a:cubicBezTo>
                <a:cubicBezTo>
                  <a:pt x="206780" y="35156"/>
                  <a:pt x="193111" y="45016"/>
                  <a:pt x="180109" y="55418"/>
                </a:cubicBezTo>
                <a:cubicBezTo>
                  <a:pt x="169909" y="63578"/>
                  <a:pt x="168563" y="78509"/>
                  <a:pt x="166254" y="83127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prstClr val="white"/>
              </a:solidFill>
            </a:endParaRPr>
          </a:p>
        </p:txBody>
      </p:sp>
      <p:sp>
        <p:nvSpPr>
          <p:cNvPr id="18" name="Rounded Rectangle 17"/>
          <p:cNvSpPr/>
          <p:nvPr/>
        </p:nvSpPr>
        <p:spPr>
          <a:xfrm>
            <a:off x="6816080" y="1209014"/>
            <a:ext cx="2024608" cy="4740266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prstClr val="white"/>
              </a:solidFill>
            </a:endParaRPr>
          </a:p>
        </p:txBody>
      </p:sp>
      <p:pic>
        <p:nvPicPr>
          <p:cNvPr id="37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588173">
            <a:off x="6699893" y="2958914"/>
            <a:ext cx="809024" cy="3889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8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588173">
            <a:off x="8212061" y="4404150"/>
            <a:ext cx="809024" cy="3889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20" name="Straight Arrow Connector 19"/>
          <p:cNvCxnSpPr/>
          <p:nvPr/>
        </p:nvCxnSpPr>
        <p:spPr>
          <a:xfrm flipH="1">
            <a:off x="4157141" y="2044590"/>
            <a:ext cx="866634" cy="936727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Straight Arrow Connector 53"/>
          <p:cNvCxnSpPr>
            <a:stCxn id="56" idx="3"/>
          </p:cNvCxnSpPr>
          <p:nvPr/>
        </p:nvCxnSpPr>
        <p:spPr>
          <a:xfrm flipV="1">
            <a:off x="6378676" y="2069648"/>
            <a:ext cx="581421" cy="27205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6" name="Rectangle 55"/>
          <p:cNvSpPr/>
          <p:nvPr/>
        </p:nvSpPr>
        <p:spPr>
          <a:xfrm>
            <a:off x="4223793" y="1844824"/>
            <a:ext cx="2154883" cy="504056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prstClr val="white"/>
              </a:solidFill>
            </a:endParaRPr>
          </a:p>
        </p:txBody>
      </p:sp>
      <p:cxnSp>
        <p:nvCxnSpPr>
          <p:cNvPr id="70" name="Straight Arrow Connector 69"/>
          <p:cNvCxnSpPr>
            <a:stCxn id="66" idx="3"/>
          </p:cNvCxnSpPr>
          <p:nvPr/>
        </p:nvCxnSpPr>
        <p:spPr>
          <a:xfrm>
            <a:off x="6312024" y="5481228"/>
            <a:ext cx="576064" cy="252028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6" name="Straight Arrow Connector 75"/>
          <p:cNvCxnSpPr>
            <a:stCxn id="75" idx="2"/>
            <a:endCxn id="10" idx="1"/>
          </p:cNvCxnSpPr>
          <p:nvPr/>
        </p:nvCxnSpPr>
        <p:spPr>
          <a:xfrm>
            <a:off x="8178854" y="836713"/>
            <a:ext cx="92720" cy="471525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5" name="Rectangle 74"/>
          <p:cNvSpPr/>
          <p:nvPr/>
        </p:nvSpPr>
        <p:spPr>
          <a:xfrm>
            <a:off x="7101413" y="332656"/>
            <a:ext cx="2154883" cy="504056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prstClr val="white"/>
              </a:solidFill>
            </a:endParaRPr>
          </a:p>
        </p:txBody>
      </p:sp>
      <p:sp>
        <p:nvSpPr>
          <p:cNvPr id="82" name="Rectangle 81"/>
          <p:cNvSpPr/>
          <p:nvPr/>
        </p:nvSpPr>
        <p:spPr>
          <a:xfrm>
            <a:off x="9256296" y="4126609"/>
            <a:ext cx="1016169" cy="972417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prstClr val="white"/>
              </a:solidFill>
            </a:endParaRPr>
          </a:p>
        </p:txBody>
      </p:sp>
      <p:cxnSp>
        <p:nvCxnSpPr>
          <p:cNvPr id="83" name="Straight Arrow Connector 82"/>
          <p:cNvCxnSpPr>
            <a:stCxn id="82" idx="0"/>
            <a:endCxn id="6" idx="3"/>
          </p:cNvCxnSpPr>
          <p:nvPr/>
        </p:nvCxnSpPr>
        <p:spPr>
          <a:xfrm flipH="1" flipV="1">
            <a:off x="8976320" y="3562694"/>
            <a:ext cx="788060" cy="563915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3" name="Rectangle 92"/>
          <p:cNvSpPr/>
          <p:nvPr/>
        </p:nvSpPr>
        <p:spPr>
          <a:xfrm>
            <a:off x="9264352" y="2294720"/>
            <a:ext cx="1185186" cy="486209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prstClr val="white"/>
              </a:solidFill>
            </a:endParaRPr>
          </a:p>
        </p:txBody>
      </p:sp>
      <p:cxnSp>
        <p:nvCxnSpPr>
          <p:cNvPr id="94" name="Straight Arrow Connector 93"/>
          <p:cNvCxnSpPr>
            <a:stCxn id="93" idx="1"/>
          </p:cNvCxnSpPr>
          <p:nvPr/>
        </p:nvCxnSpPr>
        <p:spPr>
          <a:xfrm flipH="1">
            <a:off x="8078234" y="2537824"/>
            <a:ext cx="1186118" cy="925344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6" name="Rectangle 65"/>
          <p:cNvSpPr/>
          <p:nvPr/>
        </p:nvSpPr>
        <p:spPr>
          <a:xfrm>
            <a:off x="4157142" y="5229200"/>
            <a:ext cx="2154883" cy="504056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prstClr val="white"/>
              </a:solidFill>
            </a:endParaRPr>
          </a:p>
        </p:txBody>
      </p:sp>
      <p:sp>
        <p:nvSpPr>
          <p:cNvPr id="90" name="TextBox 89"/>
          <p:cNvSpPr txBox="1"/>
          <p:nvPr/>
        </p:nvSpPr>
        <p:spPr>
          <a:xfrm>
            <a:off x="1703512" y="6300028"/>
            <a:ext cx="8856984" cy="369332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b="1" dirty="0">
                <a:solidFill>
                  <a:prstClr val="black"/>
                </a:solidFill>
              </a:rPr>
              <a:t>mitochondria, nucleus, vacuole, chloroplast, cell wall, cell membrane, cytoplasm</a:t>
            </a:r>
          </a:p>
        </p:txBody>
      </p:sp>
      <p:sp>
        <p:nvSpPr>
          <p:cNvPr id="126" name="Rectangle 125"/>
          <p:cNvSpPr/>
          <p:nvPr/>
        </p:nvSpPr>
        <p:spPr>
          <a:xfrm>
            <a:off x="4842304" y="2672916"/>
            <a:ext cx="1685744" cy="504056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prstClr val="white"/>
              </a:solidFill>
            </a:endParaRPr>
          </a:p>
        </p:txBody>
      </p:sp>
      <p:cxnSp>
        <p:nvCxnSpPr>
          <p:cNvPr id="127" name="Straight Arrow Connector 126"/>
          <p:cNvCxnSpPr>
            <a:stCxn id="126" idx="1"/>
          </p:cNvCxnSpPr>
          <p:nvPr/>
        </p:nvCxnSpPr>
        <p:spPr>
          <a:xfrm flipH="1">
            <a:off x="4002064" y="2924944"/>
            <a:ext cx="840240" cy="828092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0" name="Straight Arrow Connector 129"/>
          <p:cNvCxnSpPr>
            <a:stCxn id="126" idx="3"/>
          </p:cNvCxnSpPr>
          <p:nvPr/>
        </p:nvCxnSpPr>
        <p:spPr>
          <a:xfrm flipV="1">
            <a:off x="6528048" y="2537824"/>
            <a:ext cx="561190" cy="387120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4" name="Rectangle 133"/>
          <p:cNvSpPr/>
          <p:nvPr/>
        </p:nvSpPr>
        <p:spPr>
          <a:xfrm>
            <a:off x="4878122" y="4149080"/>
            <a:ext cx="1649927" cy="504056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prstClr val="white"/>
              </a:solidFill>
            </a:endParaRPr>
          </a:p>
        </p:txBody>
      </p:sp>
      <p:cxnSp>
        <p:nvCxnSpPr>
          <p:cNvPr id="135" name="Straight Arrow Connector 134"/>
          <p:cNvCxnSpPr>
            <a:stCxn id="134" idx="1"/>
            <a:endCxn id="28" idx="6"/>
          </p:cNvCxnSpPr>
          <p:nvPr/>
        </p:nvCxnSpPr>
        <p:spPr>
          <a:xfrm flipH="1" flipV="1">
            <a:off x="3522451" y="4083780"/>
            <a:ext cx="1355670" cy="317328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8" name="Straight Arrow Connector 137"/>
          <p:cNvCxnSpPr>
            <a:stCxn id="134" idx="3"/>
            <a:endCxn id="19" idx="1"/>
          </p:cNvCxnSpPr>
          <p:nvPr/>
        </p:nvCxnSpPr>
        <p:spPr>
          <a:xfrm>
            <a:off x="6528048" y="4401108"/>
            <a:ext cx="540246" cy="660588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5" name="TextBox 104"/>
          <p:cNvSpPr txBox="1"/>
          <p:nvPr/>
        </p:nvSpPr>
        <p:spPr>
          <a:xfrm>
            <a:off x="7320136" y="332657"/>
            <a:ext cx="17281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solidFill>
                  <a:prstClr val="black"/>
                </a:solidFill>
              </a:rPr>
              <a:t>Chloroplast</a:t>
            </a:r>
            <a:endParaRPr lang="en-GB" b="1" dirty="0">
              <a:solidFill>
                <a:prstClr val="black"/>
              </a:solidFill>
            </a:endParaRPr>
          </a:p>
        </p:txBody>
      </p:sp>
      <p:sp>
        <p:nvSpPr>
          <p:cNvPr id="144" name="TextBox 143"/>
          <p:cNvSpPr txBox="1"/>
          <p:nvPr/>
        </p:nvSpPr>
        <p:spPr>
          <a:xfrm>
            <a:off x="9200728" y="2294720"/>
            <a:ext cx="12488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solidFill>
                  <a:prstClr val="black"/>
                </a:solidFill>
              </a:rPr>
              <a:t>Vacuole</a:t>
            </a:r>
            <a:endParaRPr lang="en-GB" b="1" dirty="0">
              <a:solidFill>
                <a:prstClr val="black"/>
              </a:solidFill>
            </a:endParaRPr>
          </a:p>
        </p:txBody>
      </p:sp>
      <p:sp>
        <p:nvSpPr>
          <p:cNvPr id="145" name="TextBox 144"/>
          <p:cNvSpPr txBox="1"/>
          <p:nvPr/>
        </p:nvSpPr>
        <p:spPr>
          <a:xfrm>
            <a:off x="9336360" y="4149081"/>
            <a:ext cx="87667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solidFill>
                  <a:prstClr val="black"/>
                </a:solidFill>
              </a:rPr>
              <a:t>Cell wall</a:t>
            </a:r>
            <a:endParaRPr lang="en-GB" b="1" dirty="0">
              <a:solidFill>
                <a:prstClr val="black"/>
              </a:solidFill>
            </a:endParaRPr>
          </a:p>
        </p:txBody>
      </p:sp>
      <p:sp>
        <p:nvSpPr>
          <p:cNvPr id="146" name="TextBox 145"/>
          <p:cNvSpPr txBox="1"/>
          <p:nvPr/>
        </p:nvSpPr>
        <p:spPr>
          <a:xfrm>
            <a:off x="4157142" y="5271739"/>
            <a:ext cx="215488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solidFill>
                  <a:prstClr val="black"/>
                </a:solidFill>
              </a:rPr>
              <a:t>Cell membrane</a:t>
            </a:r>
            <a:endParaRPr lang="en-GB" b="1" dirty="0">
              <a:solidFill>
                <a:prstClr val="black"/>
              </a:solidFill>
            </a:endParaRPr>
          </a:p>
        </p:txBody>
      </p:sp>
      <p:sp>
        <p:nvSpPr>
          <p:cNvPr id="147" name="TextBox 146"/>
          <p:cNvSpPr txBox="1"/>
          <p:nvPr/>
        </p:nvSpPr>
        <p:spPr>
          <a:xfrm>
            <a:off x="5159896" y="4184082"/>
            <a:ext cx="17281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solidFill>
                  <a:prstClr val="black"/>
                </a:solidFill>
              </a:rPr>
              <a:t>Nucleus</a:t>
            </a:r>
            <a:endParaRPr lang="en-GB" b="1" dirty="0">
              <a:solidFill>
                <a:prstClr val="black"/>
              </a:solidFill>
            </a:endParaRPr>
          </a:p>
        </p:txBody>
      </p:sp>
      <p:sp>
        <p:nvSpPr>
          <p:cNvPr id="148" name="TextBox 147"/>
          <p:cNvSpPr txBox="1"/>
          <p:nvPr/>
        </p:nvSpPr>
        <p:spPr>
          <a:xfrm>
            <a:off x="4943872" y="2672917"/>
            <a:ext cx="17281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solidFill>
                  <a:prstClr val="black"/>
                </a:solidFill>
              </a:rPr>
              <a:t>Cytoplasm</a:t>
            </a:r>
          </a:p>
        </p:txBody>
      </p:sp>
      <p:sp>
        <p:nvSpPr>
          <p:cNvPr id="149" name="TextBox 148"/>
          <p:cNvSpPr txBox="1"/>
          <p:nvPr/>
        </p:nvSpPr>
        <p:spPr>
          <a:xfrm>
            <a:off x="4370486" y="1887216"/>
            <a:ext cx="200818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solidFill>
                  <a:prstClr val="black"/>
                </a:solidFill>
              </a:rPr>
              <a:t>Mitochondria</a:t>
            </a:r>
            <a:endParaRPr lang="en-GB" b="1" dirty="0">
              <a:solidFill>
                <a:prstClr val="black"/>
              </a:solidFill>
            </a:endParaRPr>
          </a:p>
        </p:txBody>
      </p:sp>
      <p:sp>
        <p:nvSpPr>
          <p:cNvPr id="106" name="TextBox 105"/>
          <p:cNvSpPr txBox="1"/>
          <p:nvPr/>
        </p:nvSpPr>
        <p:spPr>
          <a:xfrm>
            <a:off x="1703513" y="116633"/>
            <a:ext cx="5094659" cy="954107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solidFill>
                  <a:prstClr val="black"/>
                </a:solidFill>
              </a:rPr>
              <a:t>Label the plant and animal cell using the key words below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1703512" y="1412777"/>
            <a:ext cx="1872208" cy="461665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solidFill>
                  <a:prstClr val="black"/>
                </a:solidFill>
              </a:rPr>
              <a:t>Animal cell</a:t>
            </a:r>
          </a:p>
        </p:txBody>
      </p:sp>
      <p:sp>
        <p:nvSpPr>
          <p:cNvPr id="63" name="TextBox 62"/>
          <p:cNvSpPr txBox="1"/>
          <p:nvPr/>
        </p:nvSpPr>
        <p:spPr>
          <a:xfrm>
            <a:off x="9048328" y="1134617"/>
            <a:ext cx="1071736" cy="830997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solidFill>
                  <a:prstClr val="black"/>
                </a:solidFill>
              </a:rPr>
              <a:t>Plant cell</a:t>
            </a:r>
          </a:p>
        </p:txBody>
      </p:sp>
    </p:spTree>
    <p:extLst>
      <p:ext uri="{BB962C8B-B14F-4D97-AF65-F5344CB8AC3E}">
        <p14:creationId xmlns:p14="http://schemas.microsoft.com/office/powerpoint/2010/main" val="34646372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5" grpId="0"/>
      <p:bldP spid="144" grpId="0"/>
      <p:bldP spid="145" grpId="0"/>
      <p:bldP spid="146" grpId="0"/>
      <p:bldP spid="147" grpId="0"/>
      <p:bldP spid="148" grpId="0"/>
      <p:bldP spid="149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623996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en-GB" b="1" dirty="0"/>
              <a:t>Roles of each structure in the cell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040524" y="1277007"/>
            <a:ext cx="3468414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2800" b="1" dirty="0"/>
              <a:t>NUCLEUS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40524" y="1992372"/>
            <a:ext cx="3468414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2800" b="1" dirty="0"/>
              <a:t>CELL MEMBRANE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40524" y="2749118"/>
            <a:ext cx="3468414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2800" b="1" dirty="0"/>
              <a:t>CELL WALL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40524" y="3592329"/>
            <a:ext cx="3468414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2800" b="1" dirty="0"/>
              <a:t>MITOCHONDRIA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40524" y="4435540"/>
            <a:ext cx="3468414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2800" b="1" dirty="0"/>
              <a:t>CHLOROPLASTS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40524" y="5255121"/>
            <a:ext cx="3468414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2800" b="1" dirty="0"/>
              <a:t>CYTOPLASM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40524" y="6074702"/>
            <a:ext cx="3468414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2800" b="1" dirty="0"/>
              <a:t>LARGE VACUOLE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5155324" y="1277007"/>
            <a:ext cx="6427076" cy="46166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Respiration occurs here releasing energy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5155324" y="1992372"/>
            <a:ext cx="6427076" cy="46166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Controls the activity of the cell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5155323" y="2749118"/>
            <a:ext cx="6427075" cy="36933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dirty="0"/>
              <a:t>Jelly-like substance in which many of the cell’s activities happen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5155324" y="3592329"/>
            <a:ext cx="6427074" cy="40011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2000" dirty="0"/>
              <a:t>A storage space which supports the cell filled with sap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5155323" y="4435540"/>
            <a:ext cx="6427073" cy="40011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2000" dirty="0"/>
              <a:t>Controls the movement of substances in and out of the cell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5155323" y="5255121"/>
            <a:ext cx="6427073" cy="46166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Supports the cell and keeps its shape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5155324" y="6074702"/>
            <a:ext cx="6427072" cy="707886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2000" dirty="0"/>
              <a:t>Absorbs light energy and allows the plant to make food via photosynthesis</a:t>
            </a:r>
          </a:p>
        </p:txBody>
      </p:sp>
    </p:spTree>
    <p:extLst>
      <p:ext uri="{BB962C8B-B14F-4D97-AF65-F5344CB8AC3E}">
        <p14:creationId xmlns:p14="http://schemas.microsoft.com/office/powerpoint/2010/main" val="737265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623996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en-GB" b="1" dirty="0"/>
              <a:t>Roles of each structure in the cell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040524" y="1277007"/>
            <a:ext cx="3468414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2800" b="1" dirty="0"/>
              <a:t>NUCLEUS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40524" y="1992372"/>
            <a:ext cx="3468414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2800" b="1" dirty="0"/>
              <a:t>CELL MEMBRANE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40524" y="2749118"/>
            <a:ext cx="3468414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2800" b="1" dirty="0"/>
              <a:t>CELL WALL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40524" y="3592329"/>
            <a:ext cx="3468414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2800" b="1" dirty="0"/>
              <a:t>MITOCHONDRIA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40524" y="4435540"/>
            <a:ext cx="3468414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2800" b="1" dirty="0"/>
              <a:t>CHLOROPLASTS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40524" y="5255121"/>
            <a:ext cx="3468414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2800" b="1" dirty="0"/>
              <a:t>CYTOPLASM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40524" y="6074702"/>
            <a:ext cx="3468414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2800" b="1" dirty="0"/>
              <a:t>LARGE VACUOLE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5155324" y="1277007"/>
            <a:ext cx="6427076" cy="46166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Respiration occurs here releasing energy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5155324" y="1992372"/>
            <a:ext cx="6427076" cy="46166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Controls the activity of the cell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5155323" y="2749118"/>
            <a:ext cx="6427075" cy="36933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dirty="0"/>
              <a:t>Jelly-like substance in which many of the cell’s activities happen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5155324" y="3592329"/>
            <a:ext cx="6427074" cy="40011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2000" dirty="0"/>
              <a:t>A storage space which supports the cell filled with sap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5155323" y="4435540"/>
            <a:ext cx="6427073" cy="40011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2000" dirty="0"/>
              <a:t>Controls the movement of substances in and out of the cell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5155323" y="5255121"/>
            <a:ext cx="6427073" cy="46166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Supports the cell and keeps its shape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5155324" y="6074702"/>
            <a:ext cx="6427072" cy="707886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2000" dirty="0"/>
              <a:t>Absorbs light energy and allows the plant to make food via photosynthesis</a:t>
            </a:r>
          </a:p>
        </p:txBody>
      </p:sp>
    </p:spTree>
    <p:extLst>
      <p:ext uri="{BB962C8B-B14F-4D97-AF65-F5344CB8AC3E}">
        <p14:creationId xmlns:p14="http://schemas.microsoft.com/office/powerpoint/2010/main" val="20968481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623996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en-GB" b="1" dirty="0"/>
              <a:t>Roles of each structure in the cell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040524" y="1277007"/>
            <a:ext cx="3468414" cy="523220"/>
          </a:xfrm>
          <a:prstGeom prst="rect">
            <a:avLst/>
          </a:prstGeom>
          <a:solidFill>
            <a:schemeClr val="accent3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2800" b="1" dirty="0"/>
              <a:t>NUCLEUS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40524" y="1992372"/>
            <a:ext cx="3468414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2800" b="1" dirty="0"/>
              <a:t>CELL MEMBRANE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40524" y="2749118"/>
            <a:ext cx="3468414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2800" b="1" dirty="0"/>
              <a:t>CELL WALL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40524" y="3592329"/>
            <a:ext cx="3468414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2800" b="1" dirty="0"/>
              <a:t>MITOCHONDRIA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40524" y="4435540"/>
            <a:ext cx="3468414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2800" b="1" dirty="0"/>
              <a:t>CHLOROPLASTS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40524" y="5255121"/>
            <a:ext cx="3468414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2800" b="1" dirty="0"/>
              <a:t>CYTOPLASM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40524" y="6074702"/>
            <a:ext cx="3468414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2800" b="1" dirty="0"/>
              <a:t>LARGE VACUOLE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5155324" y="1277007"/>
            <a:ext cx="6427076" cy="46166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Respiration occurs here releasing energy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5155324" y="1992372"/>
            <a:ext cx="6427076" cy="461665"/>
          </a:xfrm>
          <a:prstGeom prst="rect">
            <a:avLst/>
          </a:prstGeom>
          <a:solidFill>
            <a:schemeClr val="accent3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Controls the activity of the cell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5155323" y="2749118"/>
            <a:ext cx="6427075" cy="36933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dirty="0"/>
              <a:t>Jelly-like substance in which many of the cell’s activities happen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5155324" y="3592329"/>
            <a:ext cx="6427074" cy="40011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2000" dirty="0"/>
              <a:t>A storage space which supports the cell filled with sap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5155323" y="4435540"/>
            <a:ext cx="6427073" cy="40011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2000" dirty="0"/>
              <a:t>Controls the movement of substances in and out of the cell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5155323" y="5255121"/>
            <a:ext cx="6427073" cy="46166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Supports the cell and keeps its shape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5155324" y="6074702"/>
            <a:ext cx="6427072" cy="707886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2000" dirty="0"/>
              <a:t>Absorbs light energy and allows the plant to make food via photosynthesis</a:t>
            </a:r>
          </a:p>
        </p:txBody>
      </p:sp>
    </p:spTree>
    <p:extLst>
      <p:ext uri="{BB962C8B-B14F-4D97-AF65-F5344CB8AC3E}">
        <p14:creationId xmlns:p14="http://schemas.microsoft.com/office/powerpoint/2010/main" val="13850734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623996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en-GB" b="1" dirty="0"/>
              <a:t>Roles of each structure in the cell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040524" y="1277007"/>
            <a:ext cx="3468414" cy="523220"/>
          </a:xfrm>
          <a:prstGeom prst="rect">
            <a:avLst/>
          </a:prstGeom>
          <a:solidFill>
            <a:schemeClr val="accent3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2800" b="1" dirty="0"/>
              <a:t>NUCLEUS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40524" y="1992372"/>
            <a:ext cx="3468414" cy="523220"/>
          </a:xfrm>
          <a:prstGeom prst="rect">
            <a:avLst/>
          </a:prstGeom>
          <a:solidFill>
            <a:schemeClr val="accent2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2800" b="1" dirty="0"/>
              <a:t>CELL MEMBRANE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40524" y="2749118"/>
            <a:ext cx="3468414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2800" b="1" dirty="0"/>
              <a:t>CELL WALL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40524" y="3592329"/>
            <a:ext cx="3468414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2800" b="1" dirty="0"/>
              <a:t>MITOCHONDRIA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40524" y="4435540"/>
            <a:ext cx="3468414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2800" b="1" dirty="0"/>
              <a:t>CHLOROPLASTS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40524" y="5255121"/>
            <a:ext cx="3468414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2800" b="1" dirty="0"/>
              <a:t>CYTOPLASM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40524" y="6074702"/>
            <a:ext cx="3468414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2800" b="1" dirty="0"/>
              <a:t>LARGE VACUOLE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5155324" y="1277007"/>
            <a:ext cx="6427076" cy="46166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Respiration occurs here releasing energy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5155324" y="1992372"/>
            <a:ext cx="6427076" cy="461665"/>
          </a:xfrm>
          <a:prstGeom prst="rect">
            <a:avLst/>
          </a:prstGeom>
          <a:solidFill>
            <a:schemeClr val="accent3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Controls the activity of the cell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5155323" y="2749118"/>
            <a:ext cx="6427075" cy="36933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dirty="0"/>
              <a:t>Jelly-like substance in which many of the cell’s activities happen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5155324" y="3592329"/>
            <a:ext cx="6427074" cy="40011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2000" dirty="0"/>
              <a:t>A storage space which supports the cell filled with sap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5155323" y="4435540"/>
            <a:ext cx="6427073" cy="400110"/>
          </a:xfrm>
          <a:prstGeom prst="rect">
            <a:avLst/>
          </a:prstGeom>
          <a:solidFill>
            <a:schemeClr val="accent2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2000" dirty="0"/>
              <a:t>Controls the movement of substances in and out of the cell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5155323" y="5255121"/>
            <a:ext cx="6427073" cy="46166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Supports the cell and keeps its shape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5155324" y="6074702"/>
            <a:ext cx="6427072" cy="707886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2000" dirty="0"/>
              <a:t>Absorbs light energy and allows the plant to make food via photosynthesis</a:t>
            </a:r>
          </a:p>
        </p:txBody>
      </p:sp>
    </p:spTree>
    <p:extLst>
      <p:ext uri="{BB962C8B-B14F-4D97-AF65-F5344CB8AC3E}">
        <p14:creationId xmlns:p14="http://schemas.microsoft.com/office/powerpoint/2010/main" val="24483202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623996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en-GB" b="1" dirty="0"/>
              <a:t>Roles of each structure in the cell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040524" y="1277007"/>
            <a:ext cx="3468414" cy="523220"/>
          </a:xfrm>
          <a:prstGeom prst="rect">
            <a:avLst/>
          </a:prstGeom>
          <a:solidFill>
            <a:schemeClr val="accent3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2800" b="1" dirty="0"/>
              <a:t>NUCLEUS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40524" y="1992372"/>
            <a:ext cx="3468414" cy="523220"/>
          </a:xfrm>
          <a:prstGeom prst="rect">
            <a:avLst/>
          </a:prstGeom>
          <a:solidFill>
            <a:schemeClr val="accent2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2800" b="1" dirty="0"/>
              <a:t>CELL MEMBRANE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40524" y="2749118"/>
            <a:ext cx="3468414" cy="523220"/>
          </a:xfrm>
          <a:prstGeom prst="rect">
            <a:avLst/>
          </a:prstGeom>
          <a:solidFill>
            <a:schemeClr val="accent1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2800" b="1" dirty="0"/>
              <a:t>CELL WALL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40524" y="3592329"/>
            <a:ext cx="3468414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2800" b="1" dirty="0"/>
              <a:t>MITOCHONDRIA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40524" y="4435540"/>
            <a:ext cx="3468414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2800" b="1" dirty="0"/>
              <a:t>CHLOROPLASTS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40524" y="5255121"/>
            <a:ext cx="3468414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2800" b="1" dirty="0"/>
              <a:t>CYTOPLASM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40524" y="6074702"/>
            <a:ext cx="3468414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2800" b="1" dirty="0"/>
              <a:t>LARGE VACUOLE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5155324" y="1277007"/>
            <a:ext cx="6427076" cy="46166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Respiration occurs here releasing energy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5155324" y="1992372"/>
            <a:ext cx="6427076" cy="461665"/>
          </a:xfrm>
          <a:prstGeom prst="rect">
            <a:avLst/>
          </a:prstGeom>
          <a:solidFill>
            <a:schemeClr val="accent3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Controls the activity of the cell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5155323" y="2749118"/>
            <a:ext cx="6427075" cy="36933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dirty="0"/>
              <a:t>Jelly-like substance in which many of the cell’s activities happen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5155324" y="3592329"/>
            <a:ext cx="6427074" cy="40011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2000" dirty="0"/>
              <a:t>A storage space which supports the cell filled with sap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5155323" y="4435540"/>
            <a:ext cx="6427073" cy="400110"/>
          </a:xfrm>
          <a:prstGeom prst="rect">
            <a:avLst/>
          </a:prstGeom>
          <a:solidFill>
            <a:schemeClr val="accent2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2000" dirty="0"/>
              <a:t>Controls the movement of substances in and out of the cell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5155323" y="5255121"/>
            <a:ext cx="6427073" cy="461665"/>
          </a:xfrm>
          <a:prstGeom prst="rect">
            <a:avLst/>
          </a:prstGeom>
          <a:solidFill>
            <a:schemeClr val="accent1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Supports the cell and keeps its shape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5155324" y="6074702"/>
            <a:ext cx="6427072" cy="707886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2000" dirty="0"/>
              <a:t>Absorbs light energy and allows the plant to make food via photosynthesis</a:t>
            </a:r>
          </a:p>
        </p:txBody>
      </p:sp>
    </p:spTree>
    <p:extLst>
      <p:ext uri="{BB962C8B-B14F-4D97-AF65-F5344CB8AC3E}">
        <p14:creationId xmlns:p14="http://schemas.microsoft.com/office/powerpoint/2010/main" val="27331402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623996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en-GB" b="1" dirty="0"/>
              <a:t>Roles of each structure in the cell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040524" y="1277007"/>
            <a:ext cx="3468414" cy="523220"/>
          </a:xfrm>
          <a:prstGeom prst="rect">
            <a:avLst/>
          </a:prstGeom>
          <a:solidFill>
            <a:schemeClr val="accent3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2800" b="1" dirty="0"/>
              <a:t>NUCLEUS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40524" y="1992372"/>
            <a:ext cx="3468414" cy="523220"/>
          </a:xfrm>
          <a:prstGeom prst="rect">
            <a:avLst/>
          </a:prstGeom>
          <a:solidFill>
            <a:schemeClr val="accent2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2800" b="1" dirty="0"/>
              <a:t>CELL MEMBRANE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40524" y="2749118"/>
            <a:ext cx="3468414" cy="523220"/>
          </a:xfrm>
          <a:prstGeom prst="rect">
            <a:avLst/>
          </a:prstGeom>
          <a:solidFill>
            <a:schemeClr val="accent1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2800" b="1" dirty="0"/>
              <a:t>CELL WALL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40524" y="3592329"/>
            <a:ext cx="3468414" cy="523220"/>
          </a:xfrm>
          <a:prstGeom prst="rect">
            <a:avLst/>
          </a:prstGeom>
          <a:solidFill>
            <a:schemeClr val="accent6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2800" b="1" dirty="0"/>
              <a:t>MITOCHONDRIA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40524" y="4435540"/>
            <a:ext cx="3468414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2800" b="1" dirty="0"/>
              <a:t>CHLOROPLASTS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40524" y="5255121"/>
            <a:ext cx="3468414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2800" b="1" dirty="0"/>
              <a:t>CYTOPLASM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40524" y="6074702"/>
            <a:ext cx="3468414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2800" b="1" dirty="0"/>
              <a:t>LARGE VACUOLE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5155324" y="1277007"/>
            <a:ext cx="6427076" cy="461665"/>
          </a:xfrm>
          <a:prstGeom prst="rect">
            <a:avLst/>
          </a:prstGeom>
          <a:solidFill>
            <a:schemeClr val="accent6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Respiration occurs here releasing energy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5155324" y="1992372"/>
            <a:ext cx="6427076" cy="461665"/>
          </a:xfrm>
          <a:prstGeom prst="rect">
            <a:avLst/>
          </a:prstGeom>
          <a:solidFill>
            <a:schemeClr val="accent3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Controls the activity of the cell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5155323" y="2749118"/>
            <a:ext cx="6427075" cy="36933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dirty="0"/>
              <a:t>Jelly-like substance in which many of the cell’s activities happen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5155324" y="3592329"/>
            <a:ext cx="6427074" cy="40011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2000" dirty="0"/>
              <a:t>A storage space which supports the cell filled with sap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5155323" y="4435540"/>
            <a:ext cx="6427073" cy="400110"/>
          </a:xfrm>
          <a:prstGeom prst="rect">
            <a:avLst/>
          </a:prstGeom>
          <a:solidFill>
            <a:schemeClr val="accent2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2000" dirty="0"/>
              <a:t>Controls the movement of substances in and out of the cell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5155323" y="5255121"/>
            <a:ext cx="6427073" cy="461665"/>
          </a:xfrm>
          <a:prstGeom prst="rect">
            <a:avLst/>
          </a:prstGeom>
          <a:solidFill>
            <a:schemeClr val="accent1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Supports the cell and keeps its shape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5155324" y="6074702"/>
            <a:ext cx="6427072" cy="707886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2000" dirty="0"/>
              <a:t>Absorbs light energy and allows the plant to make food via photosynthesis</a:t>
            </a:r>
          </a:p>
        </p:txBody>
      </p:sp>
    </p:spTree>
    <p:extLst>
      <p:ext uri="{BB962C8B-B14F-4D97-AF65-F5344CB8AC3E}">
        <p14:creationId xmlns:p14="http://schemas.microsoft.com/office/powerpoint/2010/main" val="20327291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623996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en-GB" b="1" dirty="0"/>
              <a:t>Roles of each structure in the cell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040524" y="1277007"/>
            <a:ext cx="3468414" cy="523220"/>
          </a:xfrm>
          <a:prstGeom prst="rect">
            <a:avLst/>
          </a:prstGeom>
          <a:solidFill>
            <a:schemeClr val="accent3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2800" b="1" dirty="0"/>
              <a:t>NUCLEUS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40524" y="1992372"/>
            <a:ext cx="3468414" cy="523220"/>
          </a:xfrm>
          <a:prstGeom prst="rect">
            <a:avLst/>
          </a:prstGeom>
          <a:solidFill>
            <a:schemeClr val="accent2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2800" b="1" dirty="0"/>
              <a:t>CELL MEMBRANE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40524" y="2749118"/>
            <a:ext cx="3468414" cy="523220"/>
          </a:xfrm>
          <a:prstGeom prst="rect">
            <a:avLst/>
          </a:prstGeom>
          <a:solidFill>
            <a:schemeClr val="accent1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2800" b="1" dirty="0"/>
              <a:t>CELL WALL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40524" y="3592329"/>
            <a:ext cx="3468414" cy="523220"/>
          </a:xfrm>
          <a:prstGeom prst="rect">
            <a:avLst/>
          </a:prstGeom>
          <a:solidFill>
            <a:schemeClr val="accent6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2800" b="1" dirty="0"/>
              <a:t>MITOCHONDRIA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40524" y="4435540"/>
            <a:ext cx="3468414" cy="523220"/>
          </a:xfrm>
          <a:prstGeom prst="rect">
            <a:avLst/>
          </a:prstGeom>
          <a:solidFill>
            <a:schemeClr val="accent4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2800" b="1" dirty="0"/>
              <a:t>CHLOROPLASTS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40524" y="5255121"/>
            <a:ext cx="3468414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2800" b="1" dirty="0"/>
              <a:t>CYTOPLASM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40524" y="6074702"/>
            <a:ext cx="3468414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2800" b="1" dirty="0"/>
              <a:t>LARGE VACUOLE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5155324" y="1277007"/>
            <a:ext cx="6427076" cy="461665"/>
          </a:xfrm>
          <a:prstGeom prst="rect">
            <a:avLst/>
          </a:prstGeom>
          <a:solidFill>
            <a:schemeClr val="accent6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Respiration occurs here releasing energy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5155324" y="1992372"/>
            <a:ext cx="6427076" cy="461665"/>
          </a:xfrm>
          <a:prstGeom prst="rect">
            <a:avLst/>
          </a:prstGeom>
          <a:solidFill>
            <a:schemeClr val="accent3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Controls the activity of the cell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5155323" y="2749118"/>
            <a:ext cx="6427075" cy="36933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dirty="0"/>
              <a:t>Jelly-like substance in which many of the cell’s activities happen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5155324" y="3592329"/>
            <a:ext cx="6427074" cy="40011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2000" dirty="0"/>
              <a:t>A storage space which supports the cell filled with sap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5155323" y="4435540"/>
            <a:ext cx="6427073" cy="400110"/>
          </a:xfrm>
          <a:prstGeom prst="rect">
            <a:avLst/>
          </a:prstGeom>
          <a:solidFill>
            <a:schemeClr val="accent2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2000" dirty="0"/>
              <a:t>Controls the movement of substances in and out of the cell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5155323" y="5255121"/>
            <a:ext cx="6427073" cy="461665"/>
          </a:xfrm>
          <a:prstGeom prst="rect">
            <a:avLst/>
          </a:prstGeom>
          <a:solidFill>
            <a:schemeClr val="accent1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Supports the cell and keeps its shape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5155324" y="6074702"/>
            <a:ext cx="6427072" cy="707886"/>
          </a:xfrm>
          <a:prstGeom prst="rect">
            <a:avLst/>
          </a:prstGeom>
          <a:solidFill>
            <a:schemeClr val="accent4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2000" dirty="0"/>
              <a:t>Absorbs light energy and allows the plant to make food via photosynthesis</a:t>
            </a:r>
          </a:p>
        </p:txBody>
      </p:sp>
    </p:spTree>
    <p:extLst>
      <p:ext uri="{BB962C8B-B14F-4D97-AF65-F5344CB8AC3E}">
        <p14:creationId xmlns:p14="http://schemas.microsoft.com/office/powerpoint/2010/main" val="7063829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623996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en-GB" b="1" dirty="0"/>
              <a:t>Roles of each structure in the cell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040524" y="1277007"/>
            <a:ext cx="3468414" cy="523220"/>
          </a:xfrm>
          <a:prstGeom prst="rect">
            <a:avLst/>
          </a:prstGeom>
          <a:solidFill>
            <a:schemeClr val="accent3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2800" b="1" dirty="0"/>
              <a:t>NUCLEUS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40524" y="1992372"/>
            <a:ext cx="3468414" cy="523220"/>
          </a:xfrm>
          <a:prstGeom prst="rect">
            <a:avLst/>
          </a:prstGeom>
          <a:solidFill>
            <a:schemeClr val="accent2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2800" b="1" dirty="0"/>
              <a:t>CELL MEMBRANE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40524" y="2749118"/>
            <a:ext cx="3468414" cy="523220"/>
          </a:xfrm>
          <a:prstGeom prst="rect">
            <a:avLst/>
          </a:prstGeom>
          <a:solidFill>
            <a:schemeClr val="accent1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2800" b="1" dirty="0"/>
              <a:t>CELL WALL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40524" y="3592329"/>
            <a:ext cx="3468414" cy="523220"/>
          </a:xfrm>
          <a:prstGeom prst="rect">
            <a:avLst/>
          </a:prstGeom>
          <a:solidFill>
            <a:schemeClr val="accent6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2800" b="1" dirty="0"/>
              <a:t>MITOCHONDRIA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40524" y="4435540"/>
            <a:ext cx="3468414" cy="523220"/>
          </a:xfrm>
          <a:prstGeom prst="rect">
            <a:avLst/>
          </a:prstGeom>
          <a:solidFill>
            <a:schemeClr val="accent4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2800" b="1" dirty="0"/>
              <a:t>CHLOROPLASTS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40524" y="5255121"/>
            <a:ext cx="3468414" cy="52322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2800" b="1" dirty="0"/>
              <a:t>CYTOPLASM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40524" y="6074702"/>
            <a:ext cx="3468414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2800" b="1" dirty="0"/>
              <a:t>LARGE VACUOLE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5155324" y="1277007"/>
            <a:ext cx="6427076" cy="461665"/>
          </a:xfrm>
          <a:prstGeom prst="rect">
            <a:avLst/>
          </a:prstGeom>
          <a:solidFill>
            <a:schemeClr val="accent6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Respiration occurs here releasing energy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5155324" y="1992372"/>
            <a:ext cx="6427076" cy="461665"/>
          </a:xfrm>
          <a:prstGeom prst="rect">
            <a:avLst/>
          </a:prstGeom>
          <a:solidFill>
            <a:schemeClr val="accent3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Controls the activity of the cell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5155323" y="2749118"/>
            <a:ext cx="6427075" cy="369332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dirty="0"/>
              <a:t>Jelly-like substance in which many of the cell’s activities happen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5155324" y="3592329"/>
            <a:ext cx="6427074" cy="40011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2000" dirty="0"/>
              <a:t>A storage space which supports the cell filled with sap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5155323" y="4435540"/>
            <a:ext cx="6427073" cy="400110"/>
          </a:xfrm>
          <a:prstGeom prst="rect">
            <a:avLst/>
          </a:prstGeom>
          <a:solidFill>
            <a:schemeClr val="accent2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2000" dirty="0"/>
              <a:t>Controls the movement of substances in and out of the cell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5155323" y="5255121"/>
            <a:ext cx="6427073" cy="461665"/>
          </a:xfrm>
          <a:prstGeom prst="rect">
            <a:avLst/>
          </a:prstGeom>
          <a:solidFill>
            <a:schemeClr val="accent1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Supports the cell and keeps its shape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5155324" y="6074702"/>
            <a:ext cx="6427072" cy="707886"/>
          </a:xfrm>
          <a:prstGeom prst="rect">
            <a:avLst/>
          </a:prstGeom>
          <a:solidFill>
            <a:schemeClr val="accent4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2000" dirty="0"/>
              <a:t>Absorbs light energy and allows the plant to make food via photosynthesis</a:t>
            </a:r>
          </a:p>
        </p:txBody>
      </p:sp>
    </p:spTree>
    <p:extLst>
      <p:ext uri="{BB962C8B-B14F-4D97-AF65-F5344CB8AC3E}">
        <p14:creationId xmlns:p14="http://schemas.microsoft.com/office/powerpoint/2010/main" val="23980974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623996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en-GB" b="1" dirty="0"/>
              <a:t>Roles of each structure in the cell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040524" y="1277007"/>
            <a:ext cx="3468414" cy="523220"/>
          </a:xfrm>
          <a:prstGeom prst="rect">
            <a:avLst/>
          </a:prstGeom>
          <a:solidFill>
            <a:schemeClr val="accent3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2800" b="1" dirty="0"/>
              <a:t>NUCLEUS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40524" y="1992372"/>
            <a:ext cx="3468414" cy="523220"/>
          </a:xfrm>
          <a:prstGeom prst="rect">
            <a:avLst/>
          </a:prstGeom>
          <a:solidFill>
            <a:schemeClr val="accent2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2800" b="1" dirty="0"/>
              <a:t>CELL MEMBRANE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40524" y="2749118"/>
            <a:ext cx="3468414" cy="523220"/>
          </a:xfrm>
          <a:prstGeom prst="rect">
            <a:avLst/>
          </a:prstGeom>
          <a:solidFill>
            <a:schemeClr val="accent1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2800" b="1" dirty="0"/>
              <a:t>CELL WALL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40524" y="3592329"/>
            <a:ext cx="3468414" cy="523220"/>
          </a:xfrm>
          <a:prstGeom prst="rect">
            <a:avLst/>
          </a:prstGeom>
          <a:solidFill>
            <a:schemeClr val="accent6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2800" b="1" dirty="0"/>
              <a:t>MITOCHONDRIA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40524" y="4435540"/>
            <a:ext cx="3468414" cy="523220"/>
          </a:xfrm>
          <a:prstGeom prst="rect">
            <a:avLst/>
          </a:prstGeom>
          <a:solidFill>
            <a:schemeClr val="accent4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2800" b="1" dirty="0"/>
              <a:t>CHLOROPLASTS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40524" y="5255121"/>
            <a:ext cx="3468414" cy="52322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2800" b="1" dirty="0"/>
              <a:t>CYTOPLASM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40524" y="6074702"/>
            <a:ext cx="3468414" cy="523220"/>
          </a:xfrm>
          <a:prstGeom prst="rect">
            <a:avLst/>
          </a:prstGeom>
          <a:solidFill>
            <a:schemeClr val="bg2">
              <a:lumMod val="50000"/>
            </a:schemeClr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2800" b="1" dirty="0"/>
              <a:t>LARGE VACUOLE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5155324" y="1277007"/>
            <a:ext cx="6427076" cy="461665"/>
          </a:xfrm>
          <a:prstGeom prst="rect">
            <a:avLst/>
          </a:prstGeom>
          <a:solidFill>
            <a:schemeClr val="accent6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Respiration occurs here releasing energy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5155324" y="1992372"/>
            <a:ext cx="6427076" cy="461665"/>
          </a:xfrm>
          <a:prstGeom prst="rect">
            <a:avLst/>
          </a:prstGeom>
          <a:solidFill>
            <a:schemeClr val="accent3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Controls the activity of the cell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5155323" y="2749118"/>
            <a:ext cx="6427075" cy="369332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dirty="0"/>
              <a:t>Jelly-like substance in which many of the cell’s activities happen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5155324" y="3592329"/>
            <a:ext cx="6427074" cy="400110"/>
          </a:xfrm>
          <a:prstGeom prst="rect">
            <a:avLst/>
          </a:prstGeom>
          <a:solidFill>
            <a:schemeClr val="bg2">
              <a:lumMod val="50000"/>
            </a:schemeClr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2000" dirty="0"/>
              <a:t>A storage space which supports the cell filled with sap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5155323" y="4435540"/>
            <a:ext cx="6427073" cy="400110"/>
          </a:xfrm>
          <a:prstGeom prst="rect">
            <a:avLst/>
          </a:prstGeom>
          <a:solidFill>
            <a:schemeClr val="accent2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2000" dirty="0"/>
              <a:t>Controls the movement of substances in and out of the cell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5155323" y="5255121"/>
            <a:ext cx="6427073" cy="461665"/>
          </a:xfrm>
          <a:prstGeom prst="rect">
            <a:avLst/>
          </a:prstGeom>
          <a:solidFill>
            <a:schemeClr val="accent1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Supports the cell and keeps its shape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5155324" y="6074702"/>
            <a:ext cx="6427072" cy="707886"/>
          </a:xfrm>
          <a:prstGeom prst="rect">
            <a:avLst/>
          </a:prstGeom>
          <a:solidFill>
            <a:schemeClr val="accent4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2000" dirty="0"/>
              <a:t>Absorbs light energy and allows the plant to make food via photosynthesis</a:t>
            </a:r>
          </a:p>
        </p:txBody>
      </p:sp>
    </p:spTree>
    <p:extLst>
      <p:ext uri="{BB962C8B-B14F-4D97-AF65-F5344CB8AC3E}">
        <p14:creationId xmlns:p14="http://schemas.microsoft.com/office/powerpoint/2010/main" val="10786680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0996AB-C508-44C8-B5FF-CC9F6EB803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Copy the table and tick the box if the structure is found in a plant or animal cell.</a:t>
            </a:r>
          </a:p>
        </p:txBody>
      </p:sp>
      <p:graphicFrame>
        <p:nvGraphicFramePr>
          <p:cNvPr id="4" name="Table 4">
            <a:extLst>
              <a:ext uri="{FF2B5EF4-FFF2-40B4-BE49-F238E27FC236}">
                <a16:creationId xmlns:a16="http://schemas.microsoft.com/office/drawing/2014/main" id="{DF96C6A9-8607-41D4-B943-4B0DF3BF9A7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90071035"/>
              </p:ext>
            </p:extLst>
          </p:nvPr>
        </p:nvGraphicFramePr>
        <p:xfrm>
          <a:off x="609600" y="1534711"/>
          <a:ext cx="10972800" cy="4945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57600">
                  <a:extLst>
                    <a:ext uri="{9D8B030D-6E8A-4147-A177-3AD203B41FA5}">
                      <a16:colId xmlns:a16="http://schemas.microsoft.com/office/drawing/2014/main" val="3187196852"/>
                    </a:ext>
                  </a:extLst>
                </a:gridCol>
                <a:gridCol w="3657600">
                  <a:extLst>
                    <a:ext uri="{9D8B030D-6E8A-4147-A177-3AD203B41FA5}">
                      <a16:colId xmlns:a16="http://schemas.microsoft.com/office/drawing/2014/main" val="3927824873"/>
                    </a:ext>
                  </a:extLst>
                </a:gridCol>
                <a:gridCol w="3657600">
                  <a:extLst>
                    <a:ext uri="{9D8B030D-6E8A-4147-A177-3AD203B41FA5}">
                      <a16:colId xmlns:a16="http://schemas.microsoft.com/office/drawing/2014/main" val="4283075080"/>
                    </a:ext>
                  </a:extLst>
                </a:gridCol>
              </a:tblGrid>
              <a:tr h="618200">
                <a:tc>
                  <a:txBody>
                    <a:bodyPr/>
                    <a:lstStyle/>
                    <a:p>
                      <a:endParaRPr lang="en-GB" sz="28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800" dirty="0"/>
                        <a:t>Plant Cell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800" dirty="0"/>
                        <a:t>Animal Cell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08020964"/>
                  </a:ext>
                </a:extLst>
              </a:tr>
              <a:tr h="618200">
                <a:tc>
                  <a:txBody>
                    <a:bodyPr/>
                    <a:lstStyle/>
                    <a:p>
                      <a:r>
                        <a:rPr lang="en-GB" sz="2800" dirty="0"/>
                        <a:t>Nucleus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8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80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70476985"/>
                  </a:ext>
                </a:extLst>
              </a:tr>
              <a:tr h="618200">
                <a:tc>
                  <a:txBody>
                    <a:bodyPr/>
                    <a:lstStyle/>
                    <a:p>
                      <a:r>
                        <a:rPr lang="en-GB" sz="2800" dirty="0"/>
                        <a:t>Cell membrane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8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80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66670370"/>
                  </a:ext>
                </a:extLst>
              </a:tr>
              <a:tr h="618200">
                <a:tc>
                  <a:txBody>
                    <a:bodyPr/>
                    <a:lstStyle/>
                    <a:p>
                      <a:r>
                        <a:rPr lang="en-GB" sz="2800" dirty="0"/>
                        <a:t>Cell wall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8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80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2657064"/>
                  </a:ext>
                </a:extLst>
              </a:tr>
              <a:tr h="618200">
                <a:tc>
                  <a:txBody>
                    <a:bodyPr/>
                    <a:lstStyle/>
                    <a:p>
                      <a:r>
                        <a:rPr lang="en-GB" sz="2800" dirty="0"/>
                        <a:t>Cytoplasm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8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80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25591177"/>
                  </a:ext>
                </a:extLst>
              </a:tr>
              <a:tr h="618200">
                <a:tc>
                  <a:txBody>
                    <a:bodyPr/>
                    <a:lstStyle/>
                    <a:p>
                      <a:r>
                        <a:rPr lang="en-GB" sz="2800" dirty="0"/>
                        <a:t>Chloroplasts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8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80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96459686"/>
                  </a:ext>
                </a:extLst>
              </a:tr>
              <a:tr h="618200">
                <a:tc>
                  <a:txBody>
                    <a:bodyPr/>
                    <a:lstStyle/>
                    <a:p>
                      <a:r>
                        <a:rPr lang="en-GB" sz="2800" dirty="0"/>
                        <a:t>Large vacuole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8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80157684"/>
                  </a:ext>
                </a:extLst>
              </a:tr>
              <a:tr h="618200">
                <a:tc>
                  <a:txBody>
                    <a:bodyPr/>
                    <a:lstStyle/>
                    <a:p>
                      <a:r>
                        <a:rPr lang="en-GB" sz="2800" dirty="0"/>
                        <a:t>Mitochondria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8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2981568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698211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0996AB-C508-44C8-B5FF-CC9F6EB803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Copy the table and tick the box if the structure is found in a plant or animal cell.</a:t>
            </a:r>
          </a:p>
        </p:txBody>
      </p:sp>
      <p:graphicFrame>
        <p:nvGraphicFramePr>
          <p:cNvPr id="4" name="Table 4">
            <a:extLst>
              <a:ext uri="{FF2B5EF4-FFF2-40B4-BE49-F238E27FC236}">
                <a16:creationId xmlns:a16="http://schemas.microsoft.com/office/drawing/2014/main" id="{DF96C6A9-8607-41D4-B943-4B0DF3BF9A7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47514465"/>
              </p:ext>
            </p:extLst>
          </p:nvPr>
        </p:nvGraphicFramePr>
        <p:xfrm>
          <a:off x="609600" y="1534711"/>
          <a:ext cx="10972800" cy="50987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57600">
                  <a:extLst>
                    <a:ext uri="{9D8B030D-6E8A-4147-A177-3AD203B41FA5}">
                      <a16:colId xmlns:a16="http://schemas.microsoft.com/office/drawing/2014/main" val="3187196852"/>
                    </a:ext>
                  </a:extLst>
                </a:gridCol>
                <a:gridCol w="3657600">
                  <a:extLst>
                    <a:ext uri="{9D8B030D-6E8A-4147-A177-3AD203B41FA5}">
                      <a16:colId xmlns:a16="http://schemas.microsoft.com/office/drawing/2014/main" val="3927824873"/>
                    </a:ext>
                  </a:extLst>
                </a:gridCol>
                <a:gridCol w="3657600">
                  <a:extLst>
                    <a:ext uri="{9D8B030D-6E8A-4147-A177-3AD203B41FA5}">
                      <a16:colId xmlns:a16="http://schemas.microsoft.com/office/drawing/2014/main" val="4283075080"/>
                    </a:ext>
                  </a:extLst>
                </a:gridCol>
              </a:tblGrid>
              <a:tr h="618200">
                <a:tc>
                  <a:txBody>
                    <a:bodyPr/>
                    <a:lstStyle/>
                    <a:p>
                      <a:endParaRPr lang="en-GB" sz="28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800" dirty="0"/>
                        <a:t>Plant Cell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800" dirty="0"/>
                        <a:t>Animal Cell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08020964"/>
                  </a:ext>
                </a:extLst>
              </a:tr>
              <a:tr h="618200">
                <a:tc>
                  <a:txBody>
                    <a:bodyPr/>
                    <a:lstStyle/>
                    <a:p>
                      <a:r>
                        <a:rPr lang="en-GB" sz="2800" dirty="0"/>
                        <a:t>Nucleus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rgbClr val="FF0000"/>
                          </a:solidFill>
                          <a:sym typeface="Wingdings 2" panose="05020102010507070707" pitchFamily="18" charset="2"/>
                        </a:rPr>
                        <a:t></a:t>
                      </a:r>
                      <a:endParaRPr lang="en-GB" sz="36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dirty="0">
                          <a:solidFill>
                            <a:srgbClr val="FF0000"/>
                          </a:solidFill>
                          <a:sym typeface="Wingdings 2" panose="05020102010507070707" pitchFamily="18" charset="2"/>
                        </a:rPr>
                        <a:t></a:t>
                      </a:r>
                      <a:endParaRPr lang="en-GB" sz="36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70476985"/>
                  </a:ext>
                </a:extLst>
              </a:tr>
              <a:tr h="618200">
                <a:tc>
                  <a:txBody>
                    <a:bodyPr/>
                    <a:lstStyle/>
                    <a:p>
                      <a:r>
                        <a:rPr lang="en-GB" sz="2800" dirty="0"/>
                        <a:t>Cell membrane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dirty="0">
                          <a:solidFill>
                            <a:srgbClr val="FF0000"/>
                          </a:solidFill>
                          <a:sym typeface="Wingdings 2" panose="05020102010507070707" pitchFamily="18" charset="2"/>
                        </a:rPr>
                        <a:t></a:t>
                      </a:r>
                      <a:endParaRPr lang="en-GB" sz="36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dirty="0">
                          <a:solidFill>
                            <a:srgbClr val="FF0000"/>
                          </a:solidFill>
                          <a:sym typeface="Wingdings 2" panose="05020102010507070707" pitchFamily="18" charset="2"/>
                        </a:rPr>
                        <a:t></a:t>
                      </a:r>
                      <a:endParaRPr lang="en-GB" sz="36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66670370"/>
                  </a:ext>
                </a:extLst>
              </a:tr>
              <a:tr h="618200">
                <a:tc>
                  <a:txBody>
                    <a:bodyPr/>
                    <a:lstStyle/>
                    <a:p>
                      <a:r>
                        <a:rPr lang="en-GB" sz="2800" dirty="0"/>
                        <a:t>Cell wall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dirty="0">
                          <a:solidFill>
                            <a:srgbClr val="FF0000"/>
                          </a:solidFill>
                          <a:sym typeface="Wingdings 2" panose="05020102010507070707" pitchFamily="18" charset="2"/>
                        </a:rPr>
                        <a:t></a:t>
                      </a:r>
                      <a:endParaRPr lang="en-GB" sz="36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36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2657064"/>
                  </a:ext>
                </a:extLst>
              </a:tr>
              <a:tr h="618200">
                <a:tc>
                  <a:txBody>
                    <a:bodyPr/>
                    <a:lstStyle/>
                    <a:p>
                      <a:r>
                        <a:rPr lang="en-GB" sz="2800" dirty="0"/>
                        <a:t>Cytoplasm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dirty="0">
                          <a:solidFill>
                            <a:srgbClr val="FF0000"/>
                          </a:solidFill>
                          <a:sym typeface="Wingdings 2" panose="05020102010507070707" pitchFamily="18" charset="2"/>
                        </a:rPr>
                        <a:t></a:t>
                      </a:r>
                      <a:endParaRPr lang="en-GB" sz="36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dirty="0">
                          <a:solidFill>
                            <a:srgbClr val="FF0000"/>
                          </a:solidFill>
                          <a:sym typeface="Wingdings 2" panose="05020102010507070707" pitchFamily="18" charset="2"/>
                        </a:rPr>
                        <a:t></a:t>
                      </a:r>
                      <a:endParaRPr lang="en-GB" sz="36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25591177"/>
                  </a:ext>
                </a:extLst>
              </a:tr>
              <a:tr h="618200">
                <a:tc>
                  <a:txBody>
                    <a:bodyPr/>
                    <a:lstStyle/>
                    <a:p>
                      <a:r>
                        <a:rPr lang="en-GB" sz="2800" dirty="0"/>
                        <a:t>Chloroplasts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dirty="0">
                          <a:solidFill>
                            <a:srgbClr val="FF0000"/>
                          </a:solidFill>
                          <a:sym typeface="Wingdings 2" panose="05020102010507070707" pitchFamily="18" charset="2"/>
                        </a:rPr>
                        <a:t></a:t>
                      </a:r>
                      <a:endParaRPr lang="en-GB" sz="36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96459686"/>
                  </a:ext>
                </a:extLst>
              </a:tr>
              <a:tr h="618200">
                <a:tc>
                  <a:txBody>
                    <a:bodyPr/>
                    <a:lstStyle/>
                    <a:p>
                      <a:r>
                        <a:rPr lang="en-GB" sz="2800" dirty="0"/>
                        <a:t>Large vacuole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dirty="0">
                          <a:solidFill>
                            <a:srgbClr val="FF0000"/>
                          </a:solidFill>
                          <a:sym typeface="Wingdings 2" panose="05020102010507070707" pitchFamily="18" charset="2"/>
                        </a:rPr>
                        <a:t></a:t>
                      </a:r>
                      <a:endParaRPr lang="en-GB" sz="36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80157684"/>
                  </a:ext>
                </a:extLst>
              </a:tr>
              <a:tr h="618200">
                <a:tc>
                  <a:txBody>
                    <a:bodyPr/>
                    <a:lstStyle/>
                    <a:p>
                      <a:r>
                        <a:rPr lang="en-GB" sz="2800" dirty="0"/>
                        <a:t>Mitochondria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dirty="0">
                          <a:solidFill>
                            <a:srgbClr val="FF0000"/>
                          </a:solidFill>
                          <a:sym typeface="Wingdings 2" panose="05020102010507070707" pitchFamily="18" charset="2"/>
                        </a:rPr>
                        <a:t></a:t>
                      </a:r>
                      <a:endParaRPr lang="en-GB" sz="36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dirty="0">
                          <a:solidFill>
                            <a:srgbClr val="FF0000"/>
                          </a:solidFill>
                          <a:sym typeface="Wingdings 2" panose="05020102010507070707" pitchFamily="18" charset="2"/>
                        </a:rPr>
                        <a:t></a:t>
                      </a:r>
                      <a:endParaRPr lang="en-GB" sz="36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2981568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867334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6AA0A1-D377-41A2-AF60-A973AFCC8F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Plenary – Complete the Summary Questions</a:t>
            </a:r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085DE5CC-CF03-491A-9964-7D17DB8207D4}"/>
              </a:ext>
            </a:extLst>
          </p:cNvPr>
          <p:cNvSpPr/>
          <p:nvPr/>
        </p:nvSpPr>
        <p:spPr>
          <a:xfrm>
            <a:off x="318052" y="5032857"/>
            <a:ext cx="3657600" cy="1550505"/>
          </a:xfrm>
          <a:prstGeom prst="roundRect">
            <a:avLst/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/>
              <a:t>State the function of the nucleus</a:t>
            </a:r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118AD74B-00B6-4FD9-85F0-EB6CBE2EF2B4}"/>
              </a:ext>
            </a:extLst>
          </p:cNvPr>
          <p:cNvSpPr/>
          <p:nvPr/>
        </p:nvSpPr>
        <p:spPr>
          <a:xfrm>
            <a:off x="4267200" y="5032856"/>
            <a:ext cx="3657600" cy="1550505"/>
          </a:xfrm>
          <a:prstGeom prst="roundRect">
            <a:avLst/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/>
              <a:t>What cell component carries out respiration? </a:t>
            </a:r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EBA0AB49-AA6D-45AB-95B6-5771291A31E3}"/>
              </a:ext>
            </a:extLst>
          </p:cNvPr>
          <p:cNvSpPr/>
          <p:nvPr/>
        </p:nvSpPr>
        <p:spPr>
          <a:xfrm>
            <a:off x="8216348" y="5032856"/>
            <a:ext cx="3657600" cy="1550505"/>
          </a:xfrm>
          <a:prstGeom prst="roundRect">
            <a:avLst/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/>
              <a:t>Which cell structures are found in plant cells but NOT in animal cells</a:t>
            </a:r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53A8D890-2711-4AEC-974A-D997C4597ADE}"/>
              </a:ext>
            </a:extLst>
          </p:cNvPr>
          <p:cNvSpPr/>
          <p:nvPr/>
        </p:nvSpPr>
        <p:spPr>
          <a:xfrm>
            <a:off x="2146852" y="3256722"/>
            <a:ext cx="3657600" cy="1550505"/>
          </a:xfrm>
          <a:prstGeom prst="roundRect">
            <a:avLst/>
          </a:prstGeom>
          <a:solidFill>
            <a:schemeClr val="accent6">
              <a:lumMod val="75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/>
              <a:t>Which plant cell would contain chloroplasts? A leaf or root cell. Why</a:t>
            </a:r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794D0592-AF88-4960-8EC8-E1EAEF5F2FF0}"/>
              </a:ext>
            </a:extLst>
          </p:cNvPr>
          <p:cNvSpPr/>
          <p:nvPr/>
        </p:nvSpPr>
        <p:spPr>
          <a:xfrm>
            <a:off x="6473689" y="3256722"/>
            <a:ext cx="3657600" cy="1550505"/>
          </a:xfrm>
          <a:prstGeom prst="roundRect">
            <a:avLst/>
          </a:prstGeom>
          <a:solidFill>
            <a:schemeClr val="accent6">
              <a:lumMod val="75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/>
              <a:t>What is the substance found in chloroplasts? What is its job?</a:t>
            </a:r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66071A66-BAAB-4CFB-8BF6-9352ECD3E41D}"/>
              </a:ext>
            </a:extLst>
          </p:cNvPr>
          <p:cNvSpPr/>
          <p:nvPr/>
        </p:nvSpPr>
        <p:spPr>
          <a:xfrm>
            <a:off x="4267200" y="1470989"/>
            <a:ext cx="3657600" cy="1550505"/>
          </a:xfrm>
          <a:prstGeom prst="roundRect">
            <a:avLst/>
          </a:prstGeom>
          <a:solidFill>
            <a:srgbClr val="92D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/>
              <a:t>Compare plant and animal cells (6 mark exam Q)</a:t>
            </a:r>
          </a:p>
        </p:txBody>
      </p:sp>
    </p:spTree>
    <p:extLst>
      <p:ext uri="{BB962C8B-B14F-4D97-AF65-F5344CB8AC3E}">
        <p14:creationId xmlns:p14="http://schemas.microsoft.com/office/powerpoint/2010/main" val="419671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D1B46ED8E29C64B85E966A4AD65D100" ma:contentTypeVersion="11" ma:contentTypeDescription="Create a new document." ma:contentTypeScope="" ma:versionID="3614cf6d68dbd1cef2e5c115b6f78753">
  <xsd:schema xmlns:xsd="http://www.w3.org/2001/XMLSchema" xmlns:xs="http://www.w3.org/2001/XMLSchema" xmlns:p="http://schemas.microsoft.com/office/2006/metadata/properties" xmlns:ns2="f513355b-a9cf-41c1-ad84-cdbe52169224" xmlns:ns3="b547754c-74b2-4d91-982e-55751234f08d" targetNamespace="http://schemas.microsoft.com/office/2006/metadata/properties" ma:root="true" ma:fieldsID="4e556f5c084d7ae4238e16eb104e2cd0" ns2:_="" ns3:_="">
    <xsd:import namespace="f513355b-a9cf-41c1-ad84-cdbe52169224"/>
    <xsd:import namespace="b547754c-74b2-4d91-982e-55751234f08d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DateTaken" minOccurs="0"/>
                <xsd:element ref="ns2:MediaServiceAutoKeyPoints" minOccurs="0"/>
                <xsd:element ref="ns2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513355b-a9cf-41c1-ad84-cdbe5216922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6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8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547754c-74b2-4d91-982e-55751234f08d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F9F9F1AE-6D93-459E-A557-9BB27CC7BD40}"/>
</file>

<file path=customXml/itemProps2.xml><?xml version="1.0" encoding="utf-8"?>
<ds:datastoreItem xmlns:ds="http://schemas.openxmlformats.org/officeDocument/2006/customXml" ds:itemID="{5FCA098C-6EC3-45D0-96EE-44C86804BE3C}"/>
</file>

<file path=customXml/itemProps3.xml><?xml version="1.0" encoding="utf-8"?>
<ds:datastoreItem xmlns:ds="http://schemas.openxmlformats.org/officeDocument/2006/customXml" ds:itemID="{0E22A12E-A56F-4161-B1B5-1E8A7D1E2728}"/>
</file>

<file path=docProps/app.xml><?xml version="1.0" encoding="utf-8"?>
<Properties xmlns="http://schemas.openxmlformats.org/officeDocument/2006/extended-properties" xmlns:vt="http://schemas.openxmlformats.org/officeDocument/2006/docPropsVTypes">
  <TotalTime>110</TotalTime>
  <Words>1022</Words>
  <Application>Microsoft Office PowerPoint</Application>
  <PresentationFormat>Widescreen</PresentationFormat>
  <Paragraphs>236</Paragraphs>
  <Slides>27</Slides>
  <Notes>12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27</vt:i4>
      </vt:variant>
    </vt:vector>
  </HeadingPairs>
  <TitlesOfParts>
    <vt:vector size="31" baseType="lpstr">
      <vt:lpstr>Arial</vt:lpstr>
      <vt:lpstr>Calibri</vt:lpstr>
      <vt:lpstr>Wingdings 2</vt:lpstr>
      <vt:lpstr>1_Office Theme</vt:lpstr>
      <vt:lpstr>Plant and Animal Cells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Learning Objectives</vt:lpstr>
      <vt:lpstr>YouTube Video</vt:lpstr>
      <vt:lpstr>PowerPoint Presentation</vt:lpstr>
      <vt:lpstr>PowerPoint Presentation</vt:lpstr>
      <vt:lpstr>Roles of each structure in the cell</vt:lpstr>
      <vt:lpstr>Roles of each structure in the cell</vt:lpstr>
      <vt:lpstr>Roles of each structure in the cell</vt:lpstr>
      <vt:lpstr>Roles of each structure in the cell</vt:lpstr>
      <vt:lpstr>Roles of each structure in the cell</vt:lpstr>
      <vt:lpstr>Roles of each structure in the cell</vt:lpstr>
      <vt:lpstr>Roles of each structure in the cell</vt:lpstr>
      <vt:lpstr>Roles of each structure in the cell</vt:lpstr>
      <vt:lpstr>Roles of each structure in the cell</vt:lpstr>
      <vt:lpstr>Copy the table and tick the box if the structure is found in a plant or animal cell.</vt:lpstr>
      <vt:lpstr>Copy the table and tick the box if the structure is found in a plant or animal cell.</vt:lpstr>
      <vt:lpstr>Plenary – Complete the Summary Questions</vt:lpstr>
    </vt:vector>
  </TitlesOfParts>
  <Company>The Holt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Mrs K Rooms</dc:creator>
  <cp:lastModifiedBy>Alex Martin</cp:lastModifiedBy>
  <cp:revision>10</cp:revision>
  <dcterms:created xsi:type="dcterms:W3CDTF">2015-12-15T13:21:19Z</dcterms:created>
  <dcterms:modified xsi:type="dcterms:W3CDTF">2020-10-13T10:23:25Z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0x010100ED1B46ED8E29C64B85E966A4AD65D100</vt:lpwstr>
  </property>
</Properties>
</file>