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1" r:id="rId2"/>
    <p:sldId id="275" r:id="rId3"/>
    <p:sldId id="277" r:id="rId4"/>
    <p:sldId id="278" r:id="rId5"/>
    <p:sldId id="272" r:id="rId6"/>
    <p:sldId id="273" r:id="rId7"/>
    <p:sldId id="274"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5" d="100"/>
          <a:sy n="75" d="100"/>
        </p:scale>
        <p:origin x="456"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85638C-FCE9-4BC0-908E-F1CED92DE3C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D112A6A-2B82-4D1F-8C7A-5924374BF36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1E5D67-57AB-4D67-9EC3-B505B9708B3D}"/>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5" name="Footer Placeholder 4">
            <a:extLst>
              <a:ext uri="{FF2B5EF4-FFF2-40B4-BE49-F238E27FC236}">
                <a16:creationId xmlns:a16="http://schemas.microsoft.com/office/drawing/2014/main" id="{F884A65E-205C-4FB5-906F-E227724DB5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B01C34-2D57-4D93-9C28-D8EE60C70D37}"/>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2428094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BC57F-D835-4CFE-990A-2B28EEE1F8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409FA93-A625-4FC8-AAD5-432CAA71BBB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84D7FB-FB4E-497B-850C-A67E1DB3BD92}"/>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5" name="Footer Placeholder 4">
            <a:extLst>
              <a:ext uri="{FF2B5EF4-FFF2-40B4-BE49-F238E27FC236}">
                <a16:creationId xmlns:a16="http://schemas.microsoft.com/office/drawing/2014/main" id="{41FAE313-D5C2-4B2E-A021-36843913CE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FE61C6-1C80-455E-A26D-D977DBB8870E}"/>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161992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96978-0D68-4AB5-A6B8-78376C05176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6BB31A-6F4B-47EB-AC8F-1EE6A352BA3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E4F4114-CF58-46C7-B90B-BEC277A972E4}"/>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5" name="Footer Placeholder 4">
            <a:extLst>
              <a:ext uri="{FF2B5EF4-FFF2-40B4-BE49-F238E27FC236}">
                <a16:creationId xmlns:a16="http://schemas.microsoft.com/office/drawing/2014/main" id="{AE8F2D9F-2C0B-40B5-B49E-071550EE07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8F3E72-4894-49AB-9C08-B457F431AA07}"/>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635039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851EE-7DF6-4B16-99EE-8A8955DEE1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DD185A9-69D8-4C06-8302-C33AD43959F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6A45BF6-CA1F-46D3-B91D-EC3E12BB191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7A4533F-D373-4690-A723-6436D60BB4A8}"/>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6" name="Footer Placeholder 5">
            <a:extLst>
              <a:ext uri="{FF2B5EF4-FFF2-40B4-BE49-F238E27FC236}">
                <a16:creationId xmlns:a16="http://schemas.microsoft.com/office/drawing/2014/main" id="{ADF04FC5-0107-4D54-9FB2-204848E109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5CE0FA-BBAB-4440-ADF9-C835C641DD91}"/>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7518086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E2B0C-1BDA-4F15-9B2E-35957DFF632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96F953-B229-4F04-BA3F-6F99207AB0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6E7C1F1-8D03-4E53-B252-F84C8DA1D87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C19338-A3CC-4946-94B8-6BF313FAD6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BCF87D7-65C1-4F62-B1C7-0F0E8614C65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BAADF7F-7967-4263-9949-67C25DDEA5AB}"/>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8" name="Footer Placeholder 7">
            <a:extLst>
              <a:ext uri="{FF2B5EF4-FFF2-40B4-BE49-F238E27FC236}">
                <a16:creationId xmlns:a16="http://schemas.microsoft.com/office/drawing/2014/main" id="{FD3EBF15-6F4E-49E3-A23A-B22B19E6E4F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1FDC617-FD27-40C1-9BCC-5E470213CCAD}"/>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2094213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DE5E78-3F70-498B-99CB-710286119FF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EDD18-66EB-48AA-AE54-6D6CD3337768}"/>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4" name="Footer Placeholder 3">
            <a:extLst>
              <a:ext uri="{FF2B5EF4-FFF2-40B4-BE49-F238E27FC236}">
                <a16:creationId xmlns:a16="http://schemas.microsoft.com/office/drawing/2014/main" id="{1441B0FC-404D-447D-80D4-30BCC93F0F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C73608F-2320-4767-A545-B24A31CF1507}"/>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1720476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23F3B5-B4B3-477E-B984-ECBA9759EECF}"/>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3" name="Footer Placeholder 2">
            <a:extLst>
              <a:ext uri="{FF2B5EF4-FFF2-40B4-BE49-F238E27FC236}">
                <a16:creationId xmlns:a16="http://schemas.microsoft.com/office/drawing/2014/main" id="{7794035B-7E4F-4E91-8D04-7FE0C62CD0E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F560DD9-637B-4240-AF48-2590C7FC1574}"/>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8317830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84724-0ED2-47B9-B23E-84B5A20256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1626C9D-A2BB-4DC4-87AD-4902A4C578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4E9A6AD-DE12-441C-90D3-57582212BC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576D5FB-CE48-4A5C-A370-927C231F5C66}"/>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6" name="Footer Placeholder 5">
            <a:extLst>
              <a:ext uri="{FF2B5EF4-FFF2-40B4-BE49-F238E27FC236}">
                <a16:creationId xmlns:a16="http://schemas.microsoft.com/office/drawing/2014/main" id="{5077B46F-06DB-4365-8E75-E9F6A110E3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5EADAD3-4DDD-4505-B0B9-E3583878E994}"/>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9480598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C7CEE-279B-44E9-9A53-7C07CB1269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8AEA7C9-955D-42CF-AF73-33EB07725B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B26688-AF9B-4DA0-9C44-24E1E5D6D0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02DB23C-E022-49CB-A0E3-4D43F79279D2}"/>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6" name="Footer Placeholder 5">
            <a:extLst>
              <a:ext uri="{FF2B5EF4-FFF2-40B4-BE49-F238E27FC236}">
                <a16:creationId xmlns:a16="http://schemas.microsoft.com/office/drawing/2014/main" id="{AB63CFB9-0B87-44C8-AEB7-151CD43415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6DC663-0DF2-46E7-AB81-4D53D6AF4A88}"/>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666685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DA46A-C043-43D2-86F1-DBB6BFAA28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E288DE-F98A-41C1-8C9C-85A40991376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69B295C-4B89-4A51-9F82-BC7D34FCE6D6}"/>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5" name="Footer Placeholder 4">
            <a:extLst>
              <a:ext uri="{FF2B5EF4-FFF2-40B4-BE49-F238E27FC236}">
                <a16:creationId xmlns:a16="http://schemas.microsoft.com/office/drawing/2014/main" id="{64DE6B6C-EE0F-4208-A9E4-3C0710DF02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0F48A-8E16-4B60-8F3E-9ED1C3E1F004}"/>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3537685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0D7379-38DF-44CE-8B07-61342B4BA6E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8821035-461E-4D16-AA6A-1E96CFB8E85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3106FF-0A74-4A5B-A6C3-6885B6BC32D8}"/>
              </a:ext>
            </a:extLst>
          </p:cNvPr>
          <p:cNvSpPr>
            <a:spLocks noGrp="1"/>
          </p:cNvSpPr>
          <p:nvPr>
            <p:ph type="dt" sz="half" idx="10"/>
          </p:nvPr>
        </p:nvSpPr>
        <p:spPr/>
        <p:txBody>
          <a:bodyPr/>
          <a:lstStyle/>
          <a:p>
            <a:fld id="{800BEEE8-A561-4CBC-AFF0-F58A060355DD}" type="datetimeFigureOut">
              <a:rPr lang="en-GB" smtClean="0"/>
              <a:t>18/10/2020</a:t>
            </a:fld>
            <a:endParaRPr lang="en-GB"/>
          </a:p>
        </p:txBody>
      </p:sp>
      <p:sp>
        <p:nvSpPr>
          <p:cNvPr id="5" name="Footer Placeholder 4">
            <a:extLst>
              <a:ext uri="{FF2B5EF4-FFF2-40B4-BE49-F238E27FC236}">
                <a16:creationId xmlns:a16="http://schemas.microsoft.com/office/drawing/2014/main" id="{1EEE22C5-7441-433C-BA73-7A70D4D85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C2CCBD-3BED-44A5-A368-43F1283380CC}"/>
              </a:ext>
            </a:extLst>
          </p:cNvPr>
          <p:cNvSpPr>
            <a:spLocks noGrp="1"/>
          </p:cNvSpPr>
          <p:nvPr>
            <p:ph type="sldNum" sz="quarter" idx="12"/>
          </p:nvPr>
        </p:nvSpPr>
        <p:spPr/>
        <p:txBody>
          <a:bodyPr/>
          <a:lstStyle/>
          <a:p>
            <a:fld id="{2C450B7B-CBCD-4AF1-B08E-16F7BE8CB8BC}" type="slidenum">
              <a:rPr lang="en-GB" smtClean="0"/>
              <a:t>‹#›</a:t>
            </a:fld>
            <a:endParaRPr lang="en-GB"/>
          </a:p>
        </p:txBody>
      </p:sp>
    </p:spTree>
    <p:extLst>
      <p:ext uri="{BB962C8B-B14F-4D97-AF65-F5344CB8AC3E}">
        <p14:creationId xmlns:p14="http://schemas.microsoft.com/office/powerpoint/2010/main" val="4073874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868ECC-CAE9-4ED6-987E-D66FEE0FE28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22CFE79-B65B-4AAA-AE4A-6394905C99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4D6E97-F9C0-4A08-A6AD-B48CED854F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0BEEE8-A561-4CBC-AFF0-F58A060355DD}" type="datetimeFigureOut">
              <a:rPr lang="en-GB" smtClean="0"/>
              <a:t>18/10/2020</a:t>
            </a:fld>
            <a:endParaRPr lang="en-GB"/>
          </a:p>
        </p:txBody>
      </p:sp>
      <p:sp>
        <p:nvSpPr>
          <p:cNvPr id="5" name="Footer Placeholder 4">
            <a:extLst>
              <a:ext uri="{FF2B5EF4-FFF2-40B4-BE49-F238E27FC236}">
                <a16:creationId xmlns:a16="http://schemas.microsoft.com/office/drawing/2014/main" id="{32B90314-9136-4E23-A599-BA8AADD23B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EDDCD3B-5589-4466-8805-70D9F4FBC36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450B7B-CBCD-4AF1-B08E-16F7BE8CB8BC}" type="slidenum">
              <a:rPr lang="en-GB" smtClean="0"/>
              <a:t>‹#›</a:t>
            </a:fld>
            <a:endParaRPr lang="en-GB"/>
          </a:p>
        </p:txBody>
      </p:sp>
    </p:spTree>
    <p:extLst>
      <p:ext uri="{BB962C8B-B14F-4D97-AF65-F5344CB8AC3E}">
        <p14:creationId xmlns:p14="http://schemas.microsoft.com/office/powerpoint/2010/main" val="467976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Yfdg2zV1iJw" TargetMode="External"/><Relationship Id="rId2" Type="http://schemas.openxmlformats.org/officeDocument/2006/relationships/hyperlink" Target="https://www.youtube.com/watch?v=ROEFaHKVmSs" TargetMode="External"/><Relationship Id="rId1" Type="http://schemas.openxmlformats.org/officeDocument/2006/relationships/slideLayout" Target="../slideLayouts/slideLayout4.xml"/><Relationship Id="rId4" Type="http://schemas.openxmlformats.org/officeDocument/2006/relationships/hyperlink" Target="https://www.youtube.com/watch?v=1kUE0BZtTRc"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A787-6877-4FC3-A980-F170E7F1A2B0}"/>
              </a:ext>
            </a:extLst>
          </p:cNvPr>
          <p:cNvSpPr>
            <a:spLocks noGrp="1"/>
          </p:cNvSpPr>
          <p:nvPr>
            <p:ph type="title"/>
          </p:nvPr>
        </p:nvSpPr>
        <p:spPr/>
        <p:txBody>
          <a:bodyPr/>
          <a:lstStyle/>
          <a:p>
            <a:r>
              <a:rPr lang="en-GB" dirty="0"/>
              <a:t>P3.4  Energy and the environment</a:t>
            </a:r>
          </a:p>
        </p:txBody>
      </p:sp>
      <p:sp>
        <p:nvSpPr>
          <p:cNvPr id="3" name="Content Placeholder 2">
            <a:extLst>
              <a:ext uri="{FF2B5EF4-FFF2-40B4-BE49-F238E27FC236}">
                <a16:creationId xmlns:a16="http://schemas.microsoft.com/office/drawing/2014/main" id="{27D8A328-7AD0-46C6-91DB-F4C9B7B63668}"/>
              </a:ext>
            </a:extLst>
          </p:cNvPr>
          <p:cNvSpPr>
            <a:spLocks noGrp="1"/>
          </p:cNvSpPr>
          <p:nvPr>
            <p:ph sz="half" idx="1"/>
          </p:nvPr>
        </p:nvSpPr>
        <p:spPr/>
        <p:txBody>
          <a:bodyPr>
            <a:normAutofit fontScale="85000" lnSpcReduction="20000"/>
          </a:bodyPr>
          <a:lstStyle/>
          <a:p>
            <a:pPr marL="0" indent="0">
              <a:buNone/>
            </a:pPr>
            <a:r>
              <a:rPr lang="en-GB" dirty="0"/>
              <a:t>Key points</a:t>
            </a:r>
          </a:p>
          <a:p>
            <a:r>
              <a:rPr lang="en-GB" dirty="0"/>
              <a:t>Fossil fuels produce increased levels of greenhouse gases, which could cause global warming.</a:t>
            </a:r>
          </a:p>
          <a:p>
            <a:r>
              <a:rPr lang="en-GB" dirty="0"/>
              <a:t>Nuclear fuels produce radioactive waste.</a:t>
            </a:r>
          </a:p>
          <a:p>
            <a:r>
              <a:rPr lang="en-GB" dirty="0"/>
              <a:t>Renewable energy resources will never run out, they do not produce harmful waste products (e.g., greenhouse gases or radioactive waste), and they can be used in remote places.  But they cover large areas, and they can disturb natural habitats.</a:t>
            </a:r>
          </a:p>
        </p:txBody>
      </p:sp>
      <p:sp>
        <p:nvSpPr>
          <p:cNvPr id="4" name="Content Placeholder 3">
            <a:extLst>
              <a:ext uri="{FF2B5EF4-FFF2-40B4-BE49-F238E27FC236}">
                <a16:creationId xmlns:a16="http://schemas.microsoft.com/office/drawing/2014/main" id="{FA19281A-8F85-4771-9B4A-D0ADAC99B49C}"/>
              </a:ext>
            </a:extLst>
          </p:cNvPr>
          <p:cNvSpPr>
            <a:spLocks noGrp="1"/>
          </p:cNvSpPr>
          <p:nvPr>
            <p:ph sz="half" idx="2"/>
          </p:nvPr>
        </p:nvSpPr>
        <p:spPr/>
        <p:txBody>
          <a:bodyPr>
            <a:normAutofit fontScale="85000" lnSpcReduction="20000"/>
          </a:bodyPr>
          <a:lstStyle/>
          <a:p>
            <a:r>
              <a:rPr lang="en-GB"/>
              <a:t>Different energy resources can be evaluated in terms of reliability, environmental effects, pollution, and waste.</a:t>
            </a:r>
          </a:p>
          <a:p>
            <a:endParaRPr lang="en-GB"/>
          </a:p>
        </p:txBody>
      </p:sp>
    </p:spTree>
    <p:extLst>
      <p:ext uri="{BB962C8B-B14F-4D97-AF65-F5344CB8AC3E}">
        <p14:creationId xmlns:p14="http://schemas.microsoft.com/office/powerpoint/2010/main" val="448040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AA787-6877-4FC3-A980-F170E7F1A2B0}"/>
              </a:ext>
            </a:extLst>
          </p:cNvPr>
          <p:cNvSpPr>
            <a:spLocks noGrp="1"/>
          </p:cNvSpPr>
          <p:nvPr>
            <p:ph type="title"/>
          </p:nvPr>
        </p:nvSpPr>
        <p:spPr>
          <a:xfrm>
            <a:off x="838200" y="365125"/>
            <a:ext cx="10515600" cy="661817"/>
          </a:xfrm>
        </p:spPr>
        <p:txBody>
          <a:bodyPr>
            <a:normAutofit fontScale="90000"/>
          </a:bodyPr>
          <a:lstStyle/>
          <a:p>
            <a:r>
              <a:rPr lang="en-GB" dirty="0"/>
              <a:t>P3.4  Energy and the environment</a:t>
            </a:r>
          </a:p>
        </p:txBody>
      </p:sp>
      <p:sp>
        <p:nvSpPr>
          <p:cNvPr id="3" name="Content Placeholder 2">
            <a:extLst>
              <a:ext uri="{FF2B5EF4-FFF2-40B4-BE49-F238E27FC236}">
                <a16:creationId xmlns:a16="http://schemas.microsoft.com/office/drawing/2014/main" id="{27D8A328-7AD0-46C6-91DB-F4C9B7B63668}"/>
              </a:ext>
            </a:extLst>
          </p:cNvPr>
          <p:cNvSpPr>
            <a:spLocks noGrp="1"/>
          </p:cNvSpPr>
          <p:nvPr>
            <p:ph sz="half" idx="1"/>
          </p:nvPr>
        </p:nvSpPr>
        <p:spPr>
          <a:xfrm>
            <a:off x="556846" y="1445797"/>
            <a:ext cx="5181600" cy="4351338"/>
          </a:xfrm>
        </p:spPr>
        <p:txBody>
          <a:bodyPr>
            <a:normAutofit/>
          </a:bodyPr>
          <a:lstStyle/>
          <a:p>
            <a:pPr marL="0" indent="0">
              <a:buNone/>
            </a:pPr>
            <a:r>
              <a:rPr lang="en-GB" dirty="0"/>
              <a:t>Additional notes:</a:t>
            </a:r>
          </a:p>
          <a:p>
            <a:pPr marL="0" indent="0">
              <a:lnSpc>
                <a:spcPct val="107000"/>
              </a:lnSpc>
              <a:spcAft>
                <a:spcPts val="800"/>
              </a:spcAft>
              <a:buNone/>
            </a:pPr>
            <a:r>
              <a:rPr lang="en-GB" sz="2000" dirty="0">
                <a:effectLst/>
                <a:latin typeface="Calibri" panose="020F0502020204030204" pitchFamily="34" charset="0"/>
                <a:ea typeface="Calibri" panose="020F0502020204030204" pitchFamily="34" charset="0"/>
                <a:cs typeface="Calibri" panose="020F0502020204030204" pitchFamily="34" charset="0"/>
              </a:rPr>
              <a:t>Carbon capture and storage is the isolation and storage of waste carbon dioxide produced by burning fossil fuels.  This allows the continuation of burning fossil fuels to create electricity, but it makes it more expensive.</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
        <p:nvSpPr>
          <p:cNvPr id="4" name="Content Placeholder 3">
            <a:extLst>
              <a:ext uri="{FF2B5EF4-FFF2-40B4-BE49-F238E27FC236}">
                <a16:creationId xmlns:a16="http://schemas.microsoft.com/office/drawing/2014/main" id="{FA19281A-8F85-4771-9B4A-D0ADAC99B49C}"/>
              </a:ext>
            </a:extLst>
          </p:cNvPr>
          <p:cNvSpPr>
            <a:spLocks noGrp="1"/>
          </p:cNvSpPr>
          <p:nvPr>
            <p:ph sz="half" idx="2"/>
          </p:nvPr>
        </p:nvSpPr>
        <p:spPr>
          <a:xfrm>
            <a:off x="6019800" y="1308295"/>
            <a:ext cx="5334000" cy="4868668"/>
          </a:xfrm>
        </p:spPr>
        <p:txBody>
          <a:bodyPr>
            <a:normAutofit/>
          </a:bodyPr>
          <a:lstStyle/>
          <a:p>
            <a:pPr marL="0" indent="0">
              <a:buNone/>
            </a:pPr>
            <a:r>
              <a:rPr lang="en-GB" dirty="0"/>
              <a:t>Videos to support the lesson:</a:t>
            </a:r>
          </a:p>
          <a:p>
            <a:pPr marL="0" indent="0">
              <a:lnSpc>
                <a:spcPct val="107000"/>
              </a:lnSpc>
              <a:spcAft>
                <a:spcPts val="800"/>
              </a:spcAft>
              <a:buNone/>
            </a:pP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https://www.youtube.com/watch?v=ROEFaHKVmSs</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  carbon capture and </a:t>
            </a:r>
            <a:r>
              <a:rPr lang="en-GB" sz="1800" dirty="0">
                <a:effectLst/>
                <a:latin typeface="Calibri" panose="020F0502020204030204" pitchFamily="34" charset="0"/>
                <a:ea typeface="Calibri" panose="020F0502020204030204" pitchFamily="34" charset="0"/>
                <a:cs typeface="Calibri" panose="020F0502020204030204" pitchFamily="34" charset="0"/>
              </a:rPr>
              <a:t>storage  4:45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3"/>
              </a:rPr>
              <a:t>https://www.youtube.com/watch?v=Yfdg2zV1iJw</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  </a:t>
            </a:r>
            <a:r>
              <a:rPr lang="en-GB" sz="1800" dirty="0">
                <a:effectLst/>
                <a:latin typeface="Calibri" panose="020F0502020204030204" pitchFamily="34" charset="0"/>
                <a:ea typeface="Calibri" panose="020F0502020204030204" pitchFamily="34" charset="0"/>
                <a:cs typeface="Calibri" panose="020F0502020204030204" pitchFamily="34" charset="0"/>
              </a:rPr>
              <a:t>porous and permeable rocks. 1:19s</a:t>
            </a:r>
          </a:p>
          <a:p>
            <a:pPr marL="0" indent="0">
              <a:lnSpc>
                <a:spcPct val="107000"/>
              </a:lnSpc>
              <a:spcAft>
                <a:spcPts val="800"/>
              </a:spcAft>
              <a:buNone/>
            </a:pP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4"/>
              </a:rPr>
              <a:t>https://www.youtube.com/watch?v=1kUE0BZtTRc</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rPr>
              <a:t> </a:t>
            </a:r>
            <a:r>
              <a:rPr lang="en-GB" sz="1600" b="0" i="0" dirty="0">
                <a:effectLst/>
                <a:latin typeface="Roboto"/>
              </a:rPr>
              <a:t>Renewable Energy 101 | National Geographic 3:16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indent="0">
              <a:lnSpc>
                <a:spcPct val="107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89899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1D078-0729-4861-8F8D-96C5CFB00AE7}"/>
              </a:ext>
            </a:extLst>
          </p:cNvPr>
          <p:cNvSpPr>
            <a:spLocks noGrp="1"/>
          </p:cNvSpPr>
          <p:nvPr>
            <p:ph type="title"/>
          </p:nvPr>
        </p:nvSpPr>
        <p:spPr/>
        <p:txBody>
          <a:bodyPr/>
          <a:lstStyle/>
          <a:p>
            <a:r>
              <a:rPr lang="en-GB" dirty="0"/>
              <a:t>P3.4  Energy and the environment</a:t>
            </a:r>
          </a:p>
        </p:txBody>
      </p:sp>
      <p:sp>
        <p:nvSpPr>
          <p:cNvPr id="3" name="Text Placeholder 2">
            <a:extLst>
              <a:ext uri="{FF2B5EF4-FFF2-40B4-BE49-F238E27FC236}">
                <a16:creationId xmlns:a16="http://schemas.microsoft.com/office/drawing/2014/main" id="{548670D9-21C1-498C-8C53-F174E2AF09FB}"/>
              </a:ext>
            </a:extLst>
          </p:cNvPr>
          <p:cNvSpPr>
            <a:spLocks noGrp="1"/>
          </p:cNvSpPr>
          <p:nvPr>
            <p:ph type="body" idx="1"/>
          </p:nvPr>
        </p:nvSpPr>
        <p:spPr/>
        <p:txBody>
          <a:bodyPr/>
          <a:lstStyle/>
          <a:p>
            <a:r>
              <a:rPr lang="en-GB" dirty="0"/>
              <a:t>Nuclear Power Advantages</a:t>
            </a:r>
          </a:p>
        </p:txBody>
      </p:sp>
      <p:sp>
        <p:nvSpPr>
          <p:cNvPr id="4" name="Content Placeholder 3">
            <a:extLst>
              <a:ext uri="{FF2B5EF4-FFF2-40B4-BE49-F238E27FC236}">
                <a16:creationId xmlns:a16="http://schemas.microsoft.com/office/drawing/2014/main" id="{F6973385-AB97-4C61-8DE6-595936B9B010}"/>
              </a:ext>
            </a:extLst>
          </p:cNvPr>
          <p:cNvSpPr>
            <a:spLocks noGrp="1"/>
          </p:cNvSpPr>
          <p:nvPr>
            <p:ph sz="half" idx="2"/>
          </p:nvPr>
        </p:nvSpPr>
        <p:spPr/>
        <p:txBody>
          <a:bodyPr/>
          <a:lstStyle/>
          <a:p>
            <a:r>
              <a:rPr lang="en-GB" dirty="0"/>
              <a:t>No greenhouse gases</a:t>
            </a:r>
          </a:p>
          <a:p>
            <a:r>
              <a:rPr lang="en-GB" dirty="0"/>
              <a:t>Much more energy transferred per kg of uranium fuel than fossil fuel</a:t>
            </a:r>
          </a:p>
        </p:txBody>
      </p:sp>
      <p:sp>
        <p:nvSpPr>
          <p:cNvPr id="5" name="Text Placeholder 4">
            <a:extLst>
              <a:ext uri="{FF2B5EF4-FFF2-40B4-BE49-F238E27FC236}">
                <a16:creationId xmlns:a16="http://schemas.microsoft.com/office/drawing/2014/main" id="{41D588A7-5802-4E3A-85DD-2283513DBA02}"/>
              </a:ext>
            </a:extLst>
          </p:cNvPr>
          <p:cNvSpPr>
            <a:spLocks noGrp="1"/>
          </p:cNvSpPr>
          <p:nvPr>
            <p:ph type="body" sz="quarter" idx="3"/>
          </p:nvPr>
        </p:nvSpPr>
        <p:spPr/>
        <p:txBody>
          <a:bodyPr/>
          <a:lstStyle/>
          <a:p>
            <a:r>
              <a:rPr lang="en-GB" dirty="0"/>
              <a:t>Nuclear Power Disadvantages</a:t>
            </a:r>
          </a:p>
        </p:txBody>
      </p:sp>
      <p:sp>
        <p:nvSpPr>
          <p:cNvPr id="6" name="Content Placeholder 5">
            <a:extLst>
              <a:ext uri="{FF2B5EF4-FFF2-40B4-BE49-F238E27FC236}">
                <a16:creationId xmlns:a16="http://schemas.microsoft.com/office/drawing/2014/main" id="{90EBB933-B6AF-4E2F-86FF-4C06FFE69A44}"/>
              </a:ext>
            </a:extLst>
          </p:cNvPr>
          <p:cNvSpPr>
            <a:spLocks noGrp="1"/>
          </p:cNvSpPr>
          <p:nvPr>
            <p:ph sz="quarter" idx="4"/>
          </p:nvPr>
        </p:nvSpPr>
        <p:spPr/>
        <p:txBody>
          <a:bodyPr/>
          <a:lstStyle/>
          <a:p>
            <a:r>
              <a:rPr lang="en-GB" dirty="0"/>
              <a:t>Used fuel rods contain radioactive waste, which has to be stored for centuries.</a:t>
            </a:r>
          </a:p>
          <a:p>
            <a:r>
              <a:rPr lang="en-GB" dirty="0"/>
              <a:t>Nuclear reactors are safe in normal operation.  However, an explosion in a reactor could release radioactive material over a wide area, affecting the area for many years.</a:t>
            </a:r>
          </a:p>
        </p:txBody>
      </p:sp>
    </p:spTree>
    <p:extLst>
      <p:ext uri="{BB962C8B-B14F-4D97-AF65-F5344CB8AC3E}">
        <p14:creationId xmlns:p14="http://schemas.microsoft.com/office/powerpoint/2010/main" val="23932826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61D078-0729-4861-8F8D-96C5CFB00AE7}"/>
              </a:ext>
            </a:extLst>
          </p:cNvPr>
          <p:cNvSpPr>
            <a:spLocks noGrp="1"/>
          </p:cNvSpPr>
          <p:nvPr>
            <p:ph type="title"/>
          </p:nvPr>
        </p:nvSpPr>
        <p:spPr/>
        <p:txBody>
          <a:bodyPr/>
          <a:lstStyle/>
          <a:p>
            <a:r>
              <a:rPr lang="en-GB" dirty="0"/>
              <a:t>P3.4  Energy and the environment</a:t>
            </a:r>
          </a:p>
        </p:txBody>
      </p:sp>
      <p:sp>
        <p:nvSpPr>
          <p:cNvPr id="3" name="Text Placeholder 2">
            <a:extLst>
              <a:ext uri="{FF2B5EF4-FFF2-40B4-BE49-F238E27FC236}">
                <a16:creationId xmlns:a16="http://schemas.microsoft.com/office/drawing/2014/main" id="{548670D9-21C1-498C-8C53-F174E2AF09FB}"/>
              </a:ext>
            </a:extLst>
          </p:cNvPr>
          <p:cNvSpPr>
            <a:spLocks noGrp="1"/>
          </p:cNvSpPr>
          <p:nvPr>
            <p:ph type="body" idx="1"/>
          </p:nvPr>
        </p:nvSpPr>
        <p:spPr>
          <a:xfrm>
            <a:off x="836612" y="1437469"/>
            <a:ext cx="9840766" cy="391331"/>
          </a:xfrm>
        </p:spPr>
        <p:txBody>
          <a:bodyPr>
            <a:normAutofit fontScale="92500" lnSpcReduction="10000"/>
          </a:bodyPr>
          <a:lstStyle/>
          <a:p>
            <a:r>
              <a:rPr lang="en-GB" dirty="0"/>
              <a:t>Renewable energy sources and the environment.  </a:t>
            </a:r>
          </a:p>
        </p:txBody>
      </p:sp>
      <p:sp>
        <p:nvSpPr>
          <p:cNvPr id="4" name="Content Placeholder 3">
            <a:extLst>
              <a:ext uri="{FF2B5EF4-FFF2-40B4-BE49-F238E27FC236}">
                <a16:creationId xmlns:a16="http://schemas.microsoft.com/office/drawing/2014/main" id="{F6973385-AB97-4C61-8DE6-595936B9B010}"/>
              </a:ext>
            </a:extLst>
          </p:cNvPr>
          <p:cNvSpPr>
            <a:spLocks noGrp="1"/>
          </p:cNvSpPr>
          <p:nvPr>
            <p:ph sz="half" idx="2"/>
          </p:nvPr>
        </p:nvSpPr>
        <p:spPr/>
        <p:txBody>
          <a:bodyPr>
            <a:normAutofit fontScale="70000" lnSpcReduction="20000"/>
          </a:bodyPr>
          <a:lstStyle/>
          <a:p>
            <a:r>
              <a:rPr lang="en-GB" dirty="0"/>
              <a:t>They will never run out, as naturally replenished.</a:t>
            </a:r>
          </a:p>
          <a:p>
            <a:r>
              <a:rPr lang="en-GB" dirty="0"/>
              <a:t>Do not produce greenhouse gases or acid rain.</a:t>
            </a:r>
          </a:p>
          <a:p>
            <a:r>
              <a:rPr lang="en-GB" dirty="0"/>
              <a:t>Do not create radioactive waste products.</a:t>
            </a:r>
          </a:p>
          <a:p>
            <a:r>
              <a:rPr lang="en-GB" dirty="0"/>
              <a:t>Can be used where connection to the National Grid is uneconomical. E.g. roads signs and remote villages.</a:t>
            </a:r>
          </a:p>
        </p:txBody>
      </p:sp>
      <p:sp>
        <p:nvSpPr>
          <p:cNvPr id="5" name="Text Placeholder 4">
            <a:extLst>
              <a:ext uri="{FF2B5EF4-FFF2-40B4-BE49-F238E27FC236}">
                <a16:creationId xmlns:a16="http://schemas.microsoft.com/office/drawing/2014/main" id="{41D588A7-5802-4E3A-85DD-2283513DBA02}"/>
              </a:ext>
            </a:extLst>
          </p:cNvPr>
          <p:cNvSpPr>
            <a:spLocks noGrp="1"/>
          </p:cNvSpPr>
          <p:nvPr>
            <p:ph type="body" sz="quarter" idx="3"/>
          </p:nvPr>
        </p:nvSpPr>
        <p:spPr>
          <a:xfrm>
            <a:off x="6197603" y="1870049"/>
            <a:ext cx="5183188" cy="391332"/>
          </a:xfrm>
        </p:spPr>
        <p:txBody>
          <a:bodyPr>
            <a:normAutofit fontScale="92500" lnSpcReduction="10000"/>
          </a:bodyPr>
          <a:lstStyle/>
          <a:p>
            <a:r>
              <a:rPr lang="en-GB" dirty="0"/>
              <a:t>Disadvantages</a:t>
            </a:r>
          </a:p>
        </p:txBody>
      </p:sp>
      <p:sp>
        <p:nvSpPr>
          <p:cNvPr id="6" name="Content Placeholder 5">
            <a:extLst>
              <a:ext uri="{FF2B5EF4-FFF2-40B4-BE49-F238E27FC236}">
                <a16:creationId xmlns:a16="http://schemas.microsoft.com/office/drawing/2014/main" id="{90EBB933-B6AF-4E2F-86FF-4C06FFE69A44}"/>
              </a:ext>
            </a:extLst>
          </p:cNvPr>
          <p:cNvSpPr>
            <a:spLocks noGrp="1"/>
          </p:cNvSpPr>
          <p:nvPr>
            <p:ph sz="quarter" idx="4"/>
          </p:nvPr>
        </p:nvSpPr>
        <p:spPr/>
        <p:txBody>
          <a:bodyPr>
            <a:normAutofit fontScale="70000" lnSpcReduction="20000"/>
          </a:bodyPr>
          <a:lstStyle/>
          <a:p>
            <a:r>
              <a:rPr lang="en-GB" dirty="0"/>
              <a:t>Cannot currently meet the World demand.</a:t>
            </a:r>
          </a:p>
          <a:p>
            <a:r>
              <a:rPr lang="en-GB" dirty="0"/>
              <a:t>Wind turbines=&gt; whining noise pollution, some consider then to be visual pollution.</a:t>
            </a:r>
          </a:p>
          <a:p>
            <a:r>
              <a:rPr lang="en-GB" dirty="0"/>
              <a:t>Tidal barrages affect habitats of plants and animals.</a:t>
            </a:r>
          </a:p>
          <a:p>
            <a:r>
              <a:rPr lang="en-GB" dirty="0"/>
              <a:t>Hydroelectric schemes need large high level reservoirs, affecting habitats of plant and animals.</a:t>
            </a:r>
          </a:p>
          <a:p>
            <a:r>
              <a:rPr lang="en-GB" dirty="0"/>
              <a:t>Solar panels need to cover large areas to generate a useful amount of power.</a:t>
            </a:r>
          </a:p>
          <a:p>
            <a:r>
              <a:rPr lang="en-GB" dirty="0"/>
              <a:t>Some renewables can only provide an intermittent supply, e.g. lack of solar at night, lack of wind generated power on still days.</a:t>
            </a:r>
          </a:p>
          <a:p>
            <a:endParaRPr lang="en-GB" dirty="0"/>
          </a:p>
        </p:txBody>
      </p:sp>
      <p:sp>
        <p:nvSpPr>
          <p:cNvPr id="7" name="Text Placeholder 4">
            <a:extLst>
              <a:ext uri="{FF2B5EF4-FFF2-40B4-BE49-F238E27FC236}">
                <a16:creationId xmlns:a16="http://schemas.microsoft.com/office/drawing/2014/main" id="{E5FFC76C-BEC1-4D7D-B35C-CB4EBD4B5841}"/>
              </a:ext>
            </a:extLst>
          </p:cNvPr>
          <p:cNvSpPr txBox="1">
            <a:spLocks/>
          </p:cNvSpPr>
          <p:nvPr/>
        </p:nvSpPr>
        <p:spPr>
          <a:xfrm>
            <a:off x="836612" y="1892322"/>
            <a:ext cx="5183188" cy="391332"/>
          </a:xfrm>
          <a:prstGeom prst="rect">
            <a:avLst/>
          </a:prstGeom>
        </p:spPr>
        <p:txBody>
          <a:bodyPr vert="horz" lIns="91440" tIns="45720" rIns="91440" bIns="45720" rtlCol="0" anchor="b">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r>
              <a:rPr lang="en-GB" dirty="0"/>
              <a:t>Advantages</a:t>
            </a:r>
          </a:p>
        </p:txBody>
      </p:sp>
    </p:spTree>
    <p:extLst>
      <p:ext uri="{BB962C8B-B14F-4D97-AF65-F5344CB8AC3E}">
        <p14:creationId xmlns:p14="http://schemas.microsoft.com/office/powerpoint/2010/main" val="3936413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2ED70-8CB7-4376-97E1-03C9E4604935}"/>
              </a:ext>
            </a:extLst>
          </p:cNvPr>
          <p:cNvSpPr>
            <a:spLocks noGrp="1"/>
          </p:cNvSpPr>
          <p:nvPr>
            <p:ph type="title"/>
          </p:nvPr>
        </p:nvSpPr>
        <p:spPr>
          <a:xfrm>
            <a:off x="762000" y="232603"/>
            <a:ext cx="10515600" cy="1325563"/>
          </a:xfrm>
        </p:spPr>
        <p:txBody>
          <a:bodyPr/>
          <a:lstStyle/>
          <a:p>
            <a:r>
              <a:rPr lang="en-GB" dirty="0"/>
              <a:t>P3.4  Energy and the environment</a:t>
            </a:r>
          </a:p>
        </p:txBody>
      </p:sp>
      <p:sp>
        <p:nvSpPr>
          <p:cNvPr id="3" name="Content Placeholder 2">
            <a:extLst>
              <a:ext uri="{FF2B5EF4-FFF2-40B4-BE49-F238E27FC236}">
                <a16:creationId xmlns:a16="http://schemas.microsoft.com/office/drawing/2014/main" id="{A2383D2A-31C8-4A3D-A0AF-D97D0B07527F}"/>
              </a:ext>
            </a:extLst>
          </p:cNvPr>
          <p:cNvSpPr>
            <a:spLocks noGrp="1"/>
          </p:cNvSpPr>
          <p:nvPr>
            <p:ph sz="half" idx="1"/>
          </p:nvPr>
        </p:nvSpPr>
        <p:spPr>
          <a:xfrm>
            <a:off x="838200" y="1232451"/>
            <a:ext cx="5181600" cy="3889009"/>
          </a:xfrm>
        </p:spPr>
        <p:txBody>
          <a:bodyPr>
            <a:normAutofit fontScale="92500" lnSpcReduction="20000"/>
          </a:bodyPr>
          <a:lstStyle/>
          <a:p>
            <a:pPr marL="0" indent="0">
              <a:buNone/>
            </a:pPr>
            <a:r>
              <a:rPr lang="en-GB" dirty="0"/>
              <a:t>1a)  Name the type of fuel that is used to generate most of Britain’s electricity.</a:t>
            </a:r>
          </a:p>
          <a:p>
            <a:pPr marL="0" indent="0">
              <a:buNone/>
            </a:pPr>
            <a:r>
              <a:rPr lang="en-GB" dirty="0"/>
              <a:t>b)  Give two problems caused by burning fossil fuel.</a:t>
            </a:r>
          </a:p>
          <a:p>
            <a:pPr marL="0" indent="0">
              <a:buNone/>
            </a:pPr>
            <a:r>
              <a:rPr lang="en-GB" dirty="0"/>
              <a:t>c)  State two advantages and two disadvantages of using renewable energy sources instead of fossil fuels.</a:t>
            </a:r>
          </a:p>
          <a:p>
            <a:pPr marL="0" indent="0">
              <a:buNone/>
            </a:pPr>
            <a:r>
              <a:rPr lang="en-GB" dirty="0"/>
              <a:t>2.  Match each energy source with the problem it causes:</a:t>
            </a:r>
          </a:p>
          <a:p>
            <a:endParaRPr lang="en-GB" dirty="0"/>
          </a:p>
        </p:txBody>
      </p:sp>
      <p:sp>
        <p:nvSpPr>
          <p:cNvPr id="4" name="Content Placeholder 3">
            <a:extLst>
              <a:ext uri="{FF2B5EF4-FFF2-40B4-BE49-F238E27FC236}">
                <a16:creationId xmlns:a16="http://schemas.microsoft.com/office/drawing/2014/main" id="{A6795BA8-AC55-4D3C-87D2-3EB161D3A125}"/>
              </a:ext>
            </a:extLst>
          </p:cNvPr>
          <p:cNvSpPr>
            <a:spLocks noGrp="1"/>
          </p:cNvSpPr>
          <p:nvPr>
            <p:ph sz="half" idx="2"/>
          </p:nvPr>
        </p:nvSpPr>
        <p:spPr>
          <a:xfrm>
            <a:off x="6172200" y="1406228"/>
            <a:ext cx="5181600" cy="4770735"/>
          </a:xfrm>
        </p:spPr>
        <p:txBody>
          <a:bodyPr>
            <a:normAutofit fontScale="92500" lnSpcReduction="20000"/>
          </a:bodyPr>
          <a:lstStyle/>
          <a:p>
            <a:pPr marL="0" indent="0">
              <a:buNone/>
            </a:pPr>
            <a:r>
              <a:rPr lang="en-GB" dirty="0"/>
              <a:t> 3a)  Name three possible renewable energy resources that could be used to generate electricity for people on a remote flat island in a hot climate.</a:t>
            </a:r>
          </a:p>
          <a:p>
            <a:pPr marL="0" indent="0">
              <a:buNone/>
            </a:pPr>
            <a:r>
              <a:rPr lang="en-GB" dirty="0"/>
              <a:t>b)  Name three types of power station that do not release greenhouse gases into the atmosphere.</a:t>
            </a:r>
          </a:p>
          <a:p>
            <a:pPr marL="0" indent="0">
              <a:buNone/>
            </a:pPr>
            <a:r>
              <a:rPr lang="en-GB" dirty="0"/>
              <a:t>4)  A tidal power station, a nuclear power station or 1000 wind turbines can each supply power to meet the electricity needs of a large city on an estuary.  Describe the advantages and disadvantages of each type of power station for this purpose.</a:t>
            </a:r>
          </a:p>
        </p:txBody>
      </p:sp>
      <p:graphicFrame>
        <p:nvGraphicFramePr>
          <p:cNvPr id="5" name="Table 4">
            <a:extLst>
              <a:ext uri="{FF2B5EF4-FFF2-40B4-BE49-F238E27FC236}">
                <a16:creationId xmlns:a16="http://schemas.microsoft.com/office/drawing/2014/main" id="{B1423E71-C961-4BE8-9FC8-3404AC8AB6AE}"/>
              </a:ext>
            </a:extLst>
          </p:cNvPr>
          <p:cNvGraphicFramePr>
            <a:graphicFrameLocks noGrp="1"/>
          </p:cNvGraphicFramePr>
          <p:nvPr>
            <p:extLst>
              <p:ext uri="{D42A27DB-BD31-4B8C-83A1-F6EECF244321}">
                <p14:modId xmlns:p14="http://schemas.microsoft.com/office/powerpoint/2010/main" val="2496743806"/>
              </p:ext>
            </p:extLst>
          </p:nvPr>
        </p:nvGraphicFramePr>
        <p:xfrm>
          <a:off x="997226" y="4663903"/>
          <a:ext cx="5022574" cy="1849120"/>
        </p:xfrm>
        <a:graphic>
          <a:graphicData uri="http://schemas.openxmlformats.org/drawingml/2006/table">
            <a:tbl>
              <a:tblPr firstRow="1" bandRow="1">
                <a:tableStyleId>{5C22544A-7EE6-4342-B048-85BDC9FD1C3A}</a:tableStyleId>
              </a:tblPr>
              <a:tblGrid>
                <a:gridCol w="2448339">
                  <a:extLst>
                    <a:ext uri="{9D8B030D-6E8A-4147-A177-3AD203B41FA5}">
                      <a16:colId xmlns:a16="http://schemas.microsoft.com/office/drawing/2014/main" val="2007404097"/>
                    </a:ext>
                  </a:extLst>
                </a:gridCol>
                <a:gridCol w="2574235">
                  <a:extLst>
                    <a:ext uri="{9D8B030D-6E8A-4147-A177-3AD203B41FA5}">
                      <a16:colId xmlns:a16="http://schemas.microsoft.com/office/drawing/2014/main" val="2952233005"/>
                    </a:ext>
                  </a:extLst>
                </a:gridCol>
              </a:tblGrid>
              <a:tr h="348384">
                <a:tc>
                  <a:txBody>
                    <a:bodyPr/>
                    <a:lstStyle/>
                    <a:p>
                      <a:r>
                        <a:rPr lang="en-GB" dirty="0">
                          <a:solidFill>
                            <a:schemeClr val="tx1"/>
                          </a:solidFill>
                        </a:rPr>
                        <a:t>Energy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rPr>
                        <a:t>Problem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37717347"/>
                  </a:ext>
                </a:extLst>
              </a:tr>
              <a:tr h="370840">
                <a:tc>
                  <a:txBody>
                    <a:bodyPr/>
                    <a:lstStyle/>
                    <a:p>
                      <a:r>
                        <a:rPr lang="en-GB" dirty="0">
                          <a:solidFill>
                            <a:schemeClr val="tx1"/>
                          </a:solidFill>
                        </a:rPr>
                        <a:t>a  Coal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rPr>
                        <a:t>A  Noise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6044107"/>
                  </a:ext>
                </a:extLst>
              </a:tr>
              <a:tr h="370840">
                <a:tc>
                  <a:txBody>
                    <a:bodyPr/>
                    <a:lstStyle/>
                    <a:p>
                      <a:r>
                        <a:rPr lang="en-GB" dirty="0">
                          <a:solidFill>
                            <a:schemeClr val="tx1"/>
                          </a:solidFill>
                        </a:rPr>
                        <a:t>b  Hydroelectricity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rPr>
                        <a:t>B  Acid rain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2327071"/>
                  </a:ext>
                </a:extLst>
              </a:tr>
              <a:tr h="370840">
                <a:tc>
                  <a:txBody>
                    <a:bodyPr/>
                    <a:lstStyle/>
                    <a:p>
                      <a:r>
                        <a:rPr lang="en-GB" dirty="0">
                          <a:solidFill>
                            <a:schemeClr val="tx1"/>
                          </a:solidFill>
                        </a:rPr>
                        <a:t>c  Uranium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rPr>
                        <a:t>C  Radioactive waste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2671461"/>
                  </a:ext>
                </a:extLst>
              </a:tr>
              <a:tr h="370840">
                <a:tc>
                  <a:txBody>
                    <a:bodyPr/>
                    <a:lstStyle/>
                    <a:p>
                      <a:r>
                        <a:rPr lang="en-GB" dirty="0">
                          <a:solidFill>
                            <a:schemeClr val="tx1"/>
                          </a:solidFill>
                        </a:rPr>
                        <a:t>d  Wind 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rPr>
                        <a:t>D  Takes up 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3216371"/>
                  </a:ext>
                </a:extLst>
              </a:tr>
            </a:tbl>
          </a:graphicData>
        </a:graphic>
      </p:graphicFrame>
    </p:spTree>
    <p:extLst>
      <p:ext uri="{BB962C8B-B14F-4D97-AF65-F5344CB8AC3E}">
        <p14:creationId xmlns:p14="http://schemas.microsoft.com/office/powerpoint/2010/main" val="4227016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2ED70-8CB7-4376-97E1-03C9E4604935}"/>
              </a:ext>
            </a:extLst>
          </p:cNvPr>
          <p:cNvSpPr>
            <a:spLocks noGrp="1"/>
          </p:cNvSpPr>
          <p:nvPr>
            <p:ph type="title"/>
          </p:nvPr>
        </p:nvSpPr>
        <p:spPr>
          <a:xfrm>
            <a:off x="762000" y="232603"/>
            <a:ext cx="10515600" cy="1325563"/>
          </a:xfrm>
        </p:spPr>
        <p:txBody>
          <a:bodyPr/>
          <a:lstStyle/>
          <a:p>
            <a:r>
              <a:rPr lang="en-GB" dirty="0"/>
              <a:t>P3.4  Energy and the environment</a:t>
            </a:r>
          </a:p>
        </p:txBody>
      </p:sp>
      <p:sp>
        <p:nvSpPr>
          <p:cNvPr id="3" name="Content Placeholder 2">
            <a:extLst>
              <a:ext uri="{FF2B5EF4-FFF2-40B4-BE49-F238E27FC236}">
                <a16:creationId xmlns:a16="http://schemas.microsoft.com/office/drawing/2014/main" id="{A2383D2A-31C8-4A3D-A0AF-D97D0B07527F}"/>
              </a:ext>
            </a:extLst>
          </p:cNvPr>
          <p:cNvSpPr>
            <a:spLocks noGrp="1"/>
          </p:cNvSpPr>
          <p:nvPr>
            <p:ph sz="half" idx="1"/>
          </p:nvPr>
        </p:nvSpPr>
        <p:spPr>
          <a:xfrm>
            <a:off x="838200" y="1232451"/>
            <a:ext cx="5181600" cy="5088836"/>
          </a:xfrm>
        </p:spPr>
        <p:txBody>
          <a:bodyPr>
            <a:normAutofit fontScale="55000" lnSpcReduction="20000"/>
          </a:bodyPr>
          <a:lstStyle/>
          <a:p>
            <a:pPr marL="0" indent="0">
              <a:buNone/>
            </a:pPr>
            <a:r>
              <a:rPr lang="en-GB" dirty="0"/>
              <a:t>1a)  Name the type of fuel that is used to generate most of Britain’s electricity.  </a:t>
            </a:r>
            <a:r>
              <a:rPr lang="en-GB" dirty="0">
                <a:solidFill>
                  <a:srgbClr val="FF0000"/>
                </a:solidFill>
              </a:rPr>
              <a:t>Gas</a:t>
            </a:r>
          </a:p>
          <a:p>
            <a:pPr marL="0" indent="0">
              <a:buNone/>
            </a:pPr>
            <a:r>
              <a:rPr lang="en-GB" dirty="0"/>
              <a:t>b)  Give two problems caused by burning fossil fuel.</a:t>
            </a:r>
          </a:p>
          <a:p>
            <a:pPr marL="0" indent="0">
              <a:buNone/>
            </a:pPr>
            <a:r>
              <a:rPr lang="en-GB" dirty="0">
                <a:solidFill>
                  <a:srgbClr val="FF0000"/>
                </a:solidFill>
              </a:rPr>
              <a:t>The greenhouse gas, carbon dioxide, is produced, contributing to the problem of global warming.  Burning fossil fuels can also produce </a:t>
            </a:r>
            <a:r>
              <a:rPr lang="en-GB" dirty="0" err="1">
                <a:solidFill>
                  <a:srgbClr val="FF0000"/>
                </a:solidFill>
              </a:rPr>
              <a:t>sulfur</a:t>
            </a:r>
            <a:r>
              <a:rPr lang="en-GB" dirty="0">
                <a:solidFill>
                  <a:srgbClr val="FF0000"/>
                </a:solidFill>
              </a:rPr>
              <a:t> dioxide, which causes acid rain.</a:t>
            </a:r>
          </a:p>
          <a:p>
            <a:pPr marL="0" indent="0">
              <a:buNone/>
            </a:pPr>
            <a:r>
              <a:rPr lang="en-GB" dirty="0"/>
              <a:t>c)  State two advantages and two disadvantages of using renewable energy sources instead of fossil fuels.</a:t>
            </a:r>
          </a:p>
          <a:p>
            <a:pPr marL="0" indent="0">
              <a:buNone/>
            </a:pPr>
            <a:r>
              <a:rPr lang="en-GB" dirty="0">
                <a:solidFill>
                  <a:srgbClr val="FF0000"/>
                </a:solidFill>
              </a:rPr>
              <a:t>Advantages:</a:t>
            </a:r>
          </a:p>
          <a:p>
            <a:pPr marL="0" indent="0">
              <a:buNone/>
            </a:pPr>
            <a:r>
              <a:rPr lang="en-GB" dirty="0">
                <a:solidFill>
                  <a:srgbClr val="FF0000"/>
                </a:solidFill>
              </a:rPr>
              <a:t>They will never runout, as they are replenished.</a:t>
            </a:r>
          </a:p>
          <a:p>
            <a:pPr marL="0" indent="0">
              <a:buNone/>
            </a:pPr>
            <a:r>
              <a:rPr lang="en-GB" dirty="0">
                <a:solidFill>
                  <a:srgbClr val="FF0000"/>
                </a:solidFill>
              </a:rPr>
              <a:t>They do not produce greenhouse gases or acid rain.</a:t>
            </a:r>
          </a:p>
          <a:p>
            <a:pPr marL="0" indent="0">
              <a:buNone/>
            </a:pPr>
            <a:r>
              <a:rPr lang="en-GB" dirty="0">
                <a:solidFill>
                  <a:srgbClr val="FF0000"/>
                </a:solidFill>
              </a:rPr>
              <a:t>Disadvantages:</a:t>
            </a:r>
          </a:p>
          <a:p>
            <a:pPr marL="0" indent="0">
              <a:buNone/>
            </a:pPr>
            <a:r>
              <a:rPr lang="en-GB" dirty="0">
                <a:solidFill>
                  <a:srgbClr val="FF0000"/>
                </a:solidFill>
              </a:rPr>
              <a:t>They are currently unable to meet the World demand.</a:t>
            </a:r>
          </a:p>
          <a:p>
            <a:pPr marL="0" indent="0">
              <a:buNone/>
            </a:pPr>
            <a:r>
              <a:rPr lang="en-GB" dirty="0">
                <a:solidFill>
                  <a:srgbClr val="FF0000"/>
                </a:solidFill>
              </a:rPr>
              <a:t>Many types are unreliable – e.g. solar power not produced at night, wind is temperamental.</a:t>
            </a:r>
          </a:p>
          <a:p>
            <a:pPr marL="0" indent="0">
              <a:buNone/>
            </a:pPr>
            <a:r>
              <a:rPr lang="en-GB" dirty="0">
                <a:solidFill>
                  <a:srgbClr val="FF0000"/>
                </a:solidFill>
              </a:rPr>
              <a:t>Take up large areas</a:t>
            </a:r>
          </a:p>
          <a:p>
            <a:pPr marL="0" indent="0">
              <a:buNone/>
            </a:pPr>
            <a:r>
              <a:rPr lang="en-GB" dirty="0">
                <a:solidFill>
                  <a:srgbClr val="FF0000"/>
                </a:solidFill>
              </a:rPr>
              <a:t>Affect habitats of plants and animals</a:t>
            </a:r>
          </a:p>
          <a:p>
            <a:endParaRPr lang="en-GB" dirty="0"/>
          </a:p>
        </p:txBody>
      </p:sp>
      <p:sp>
        <p:nvSpPr>
          <p:cNvPr id="4" name="Content Placeholder 3">
            <a:extLst>
              <a:ext uri="{FF2B5EF4-FFF2-40B4-BE49-F238E27FC236}">
                <a16:creationId xmlns:a16="http://schemas.microsoft.com/office/drawing/2014/main" id="{A6795BA8-AC55-4D3C-87D2-3EB161D3A125}"/>
              </a:ext>
            </a:extLst>
          </p:cNvPr>
          <p:cNvSpPr>
            <a:spLocks noGrp="1"/>
          </p:cNvSpPr>
          <p:nvPr>
            <p:ph sz="half" idx="2"/>
          </p:nvPr>
        </p:nvSpPr>
        <p:spPr>
          <a:xfrm>
            <a:off x="6172200" y="1232451"/>
            <a:ext cx="5181600" cy="4770735"/>
          </a:xfrm>
        </p:spPr>
        <p:txBody>
          <a:bodyPr>
            <a:normAutofit fontScale="55000" lnSpcReduction="20000"/>
          </a:bodyPr>
          <a:lstStyle/>
          <a:p>
            <a:pPr marL="0" indent="0">
              <a:buNone/>
            </a:pPr>
            <a:r>
              <a:rPr lang="en-GB" dirty="0"/>
              <a:t> 2.  Match each energy source with the problem it causes:</a:t>
            </a:r>
          </a:p>
          <a:p>
            <a:endParaRPr lang="en-GB" dirty="0"/>
          </a:p>
        </p:txBody>
      </p:sp>
      <p:graphicFrame>
        <p:nvGraphicFramePr>
          <p:cNvPr id="5" name="Table 4">
            <a:extLst>
              <a:ext uri="{FF2B5EF4-FFF2-40B4-BE49-F238E27FC236}">
                <a16:creationId xmlns:a16="http://schemas.microsoft.com/office/drawing/2014/main" id="{B1423E71-C961-4BE8-9FC8-3404AC8AB6AE}"/>
              </a:ext>
            </a:extLst>
          </p:cNvPr>
          <p:cNvGraphicFramePr>
            <a:graphicFrameLocks noGrp="1"/>
          </p:cNvGraphicFramePr>
          <p:nvPr>
            <p:extLst>
              <p:ext uri="{D42A27DB-BD31-4B8C-83A1-F6EECF244321}">
                <p14:modId xmlns:p14="http://schemas.microsoft.com/office/powerpoint/2010/main" val="2524910055"/>
              </p:ext>
            </p:extLst>
          </p:nvPr>
        </p:nvGraphicFramePr>
        <p:xfrm>
          <a:off x="6172200" y="2095686"/>
          <a:ext cx="5022574" cy="1844040"/>
        </p:xfrm>
        <a:graphic>
          <a:graphicData uri="http://schemas.openxmlformats.org/drawingml/2006/table">
            <a:tbl>
              <a:tblPr firstRow="1" bandRow="1">
                <a:tableStyleId>{5C22544A-7EE6-4342-B048-85BDC9FD1C3A}</a:tableStyleId>
              </a:tblPr>
              <a:tblGrid>
                <a:gridCol w="2448339">
                  <a:extLst>
                    <a:ext uri="{9D8B030D-6E8A-4147-A177-3AD203B41FA5}">
                      <a16:colId xmlns:a16="http://schemas.microsoft.com/office/drawing/2014/main" val="2007404097"/>
                    </a:ext>
                  </a:extLst>
                </a:gridCol>
                <a:gridCol w="2574235">
                  <a:extLst>
                    <a:ext uri="{9D8B030D-6E8A-4147-A177-3AD203B41FA5}">
                      <a16:colId xmlns:a16="http://schemas.microsoft.com/office/drawing/2014/main" val="2952233005"/>
                    </a:ext>
                  </a:extLst>
                </a:gridCol>
              </a:tblGrid>
              <a:tr h="348384">
                <a:tc>
                  <a:txBody>
                    <a:bodyPr/>
                    <a:lstStyle/>
                    <a:p>
                      <a:r>
                        <a:rPr lang="en-GB" dirty="0">
                          <a:solidFill>
                            <a:schemeClr val="tx1"/>
                          </a:solidFill>
                        </a:rPr>
                        <a:t>Energy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a:solidFill>
                            <a:schemeClr val="tx1"/>
                          </a:solidFill>
                        </a:rPr>
                        <a:t>Problem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137717347"/>
                  </a:ext>
                </a:extLst>
              </a:tr>
              <a:tr h="370840">
                <a:tc>
                  <a:txBody>
                    <a:bodyPr/>
                    <a:lstStyle/>
                    <a:p>
                      <a:r>
                        <a:rPr lang="en-GB" dirty="0">
                          <a:solidFill>
                            <a:schemeClr val="tx1"/>
                          </a:solidFill>
                        </a:rPr>
                        <a:t>a  Coal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dirty="0">
                          <a:solidFill>
                            <a:schemeClr val="tx1"/>
                          </a:solidFill>
                        </a:rPr>
                        <a:t>A  Noise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746044107"/>
                  </a:ext>
                </a:extLst>
              </a:tr>
              <a:tr h="370840">
                <a:tc>
                  <a:txBody>
                    <a:bodyPr/>
                    <a:lstStyle/>
                    <a:p>
                      <a:r>
                        <a:rPr lang="en-GB" dirty="0">
                          <a:solidFill>
                            <a:schemeClr val="tx1"/>
                          </a:solidFill>
                        </a:rPr>
                        <a:t>b  Hydroelectricity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dirty="0">
                          <a:solidFill>
                            <a:schemeClr val="tx1"/>
                          </a:solidFill>
                        </a:rPr>
                        <a:t>B  Acid rain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02327071"/>
                  </a:ext>
                </a:extLst>
              </a:tr>
              <a:tr h="370840">
                <a:tc>
                  <a:txBody>
                    <a:bodyPr/>
                    <a:lstStyle/>
                    <a:p>
                      <a:r>
                        <a:rPr lang="en-GB" dirty="0">
                          <a:solidFill>
                            <a:schemeClr val="tx1"/>
                          </a:solidFill>
                        </a:rPr>
                        <a:t>c  Uranium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dirty="0">
                          <a:solidFill>
                            <a:schemeClr val="tx1"/>
                          </a:solidFill>
                        </a:rPr>
                        <a:t>C  Radioactive waste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2671461"/>
                  </a:ext>
                </a:extLst>
              </a:tr>
              <a:tr h="362275">
                <a:tc>
                  <a:txBody>
                    <a:bodyPr/>
                    <a:lstStyle/>
                    <a:p>
                      <a:r>
                        <a:rPr lang="en-GB" dirty="0">
                          <a:solidFill>
                            <a:schemeClr val="tx1"/>
                          </a:solidFill>
                        </a:rPr>
                        <a:t>d  Wind 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r"/>
                      <a:r>
                        <a:rPr lang="en-GB" dirty="0">
                          <a:solidFill>
                            <a:schemeClr val="tx1"/>
                          </a:solidFill>
                        </a:rPr>
                        <a:t>D  Takes up 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93216371"/>
                  </a:ext>
                </a:extLst>
              </a:tr>
            </a:tbl>
          </a:graphicData>
        </a:graphic>
      </p:graphicFrame>
      <p:cxnSp>
        <p:nvCxnSpPr>
          <p:cNvPr id="7" name="Straight Arrow Connector 6">
            <a:extLst>
              <a:ext uri="{FF2B5EF4-FFF2-40B4-BE49-F238E27FC236}">
                <a16:creationId xmlns:a16="http://schemas.microsoft.com/office/drawing/2014/main" id="{9EA3EA36-2EDB-477F-938D-7A67C6B7E831}"/>
              </a:ext>
            </a:extLst>
          </p:cNvPr>
          <p:cNvCxnSpPr>
            <a:cxnSpLocks/>
          </p:cNvCxnSpPr>
          <p:nvPr/>
        </p:nvCxnSpPr>
        <p:spPr>
          <a:xfrm flipV="1">
            <a:off x="7739270" y="3367988"/>
            <a:ext cx="1404730" cy="24569"/>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7C11EF9C-4E08-47BC-A1C6-E1DE40B95BF9}"/>
              </a:ext>
            </a:extLst>
          </p:cNvPr>
          <p:cNvCxnSpPr/>
          <p:nvPr/>
        </p:nvCxnSpPr>
        <p:spPr>
          <a:xfrm flipV="1">
            <a:off x="7765774" y="2600622"/>
            <a:ext cx="1749287" cy="1139686"/>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A5AB1338-19EB-47C4-A776-BBF6FC8A0714}"/>
              </a:ext>
            </a:extLst>
          </p:cNvPr>
          <p:cNvCxnSpPr>
            <a:cxnSpLocks/>
          </p:cNvCxnSpPr>
          <p:nvPr/>
        </p:nvCxnSpPr>
        <p:spPr>
          <a:xfrm>
            <a:off x="8184875" y="2941561"/>
            <a:ext cx="1199321" cy="759163"/>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4CBA8CD-7513-4957-A8E0-4633B0BC3D4D}"/>
              </a:ext>
            </a:extLst>
          </p:cNvPr>
          <p:cNvCxnSpPr>
            <a:cxnSpLocks/>
          </p:cNvCxnSpPr>
          <p:nvPr/>
        </p:nvCxnSpPr>
        <p:spPr>
          <a:xfrm>
            <a:off x="7646505" y="2600622"/>
            <a:ext cx="1868556" cy="45969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6657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2ED70-8CB7-4376-97E1-03C9E4604935}"/>
              </a:ext>
            </a:extLst>
          </p:cNvPr>
          <p:cNvSpPr>
            <a:spLocks noGrp="1"/>
          </p:cNvSpPr>
          <p:nvPr>
            <p:ph type="title"/>
          </p:nvPr>
        </p:nvSpPr>
        <p:spPr>
          <a:xfrm>
            <a:off x="762000" y="232603"/>
            <a:ext cx="10515600" cy="1325563"/>
          </a:xfrm>
        </p:spPr>
        <p:txBody>
          <a:bodyPr/>
          <a:lstStyle/>
          <a:p>
            <a:r>
              <a:rPr lang="en-GB" dirty="0"/>
              <a:t>P3.4  Energy and the environment</a:t>
            </a:r>
          </a:p>
        </p:txBody>
      </p:sp>
      <p:sp>
        <p:nvSpPr>
          <p:cNvPr id="3" name="Content Placeholder 2">
            <a:extLst>
              <a:ext uri="{FF2B5EF4-FFF2-40B4-BE49-F238E27FC236}">
                <a16:creationId xmlns:a16="http://schemas.microsoft.com/office/drawing/2014/main" id="{A2383D2A-31C8-4A3D-A0AF-D97D0B07527F}"/>
              </a:ext>
            </a:extLst>
          </p:cNvPr>
          <p:cNvSpPr>
            <a:spLocks noGrp="1"/>
          </p:cNvSpPr>
          <p:nvPr>
            <p:ph sz="half" idx="1"/>
          </p:nvPr>
        </p:nvSpPr>
        <p:spPr>
          <a:xfrm>
            <a:off x="838200" y="1406228"/>
            <a:ext cx="5181600" cy="3889009"/>
          </a:xfrm>
        </p:spPr>
        <p:txBody>
          <a:bodyPr>
            <a:normAutofit fontScale="62500" lnSpcReduction="20000"/>
          </a:bodyPr>
          <a:lstStyle/>
          <a:p>
            <a:pPr marL="0" indent="0">
              <a:buNone/>
            </a:pPr>
            <a:r>
              <a:rPr lang="en-GB" dirty="0"/>
              <a:t>3a)  Name three possible renewable energy resources that could be used to generate electricity for people on a remote flat island in a hot climate.</a:t>
            </a:r>
          </a:p>
          <a:p>
            <a:pPr marL="0" indent="0">
              <a:buNone/>
            </a:pPr>
            <a:r>
              <a:rPr lang="en-GB" dirty="0">
                <a:solidFill>
                  <a:srgbClr val="FF0000"/>
                </a:solidFill>
              </a:rPr>
              <a:t>Solar cells, wind turbines, wave energy or tidal turbines.</a:t>
            </a:r>
          </a:p>
          <a:p>
            <a:pPr marL="0" indent="0">
              <a:buNone/>
            </a:pPr>
            <a:r>
              <a:rPr lang="en-GB" dirty="0"/>
              <a:t>b)  Name three types of power station that do not release greenhouse gases into the atmosphere.</a:t>
            </a:r>
          </a:p>
          <a:p>
            <a:pPr marL="0" indent="0">
              <a:buNone/>
            </a:pPr>
            <a:r>
              <a:rPr lang="en-GB" dirty="0">
                <a:solidFill>
                  <a:srgbClr val="FF0000"/>
                </a:solidFill>
              </a:rPr>
              <a:t>Solar cells, wind turbines, tidal power station, hydro-electricity, nuclear, geothermal</a:t>
            </a:r>
          </a:p>
          <a:p>
            <a:pPr marL="0" indent="0">
              <a:buNone/>
            </a:pPr>
            <a:r>
              <a:rPr lang="en-GB" dirty="0"/>
              <a:t>4)  A tidal power station, a nuclear power station or 1000 wind turbines can each supply power to meet the electricity needs of a large city on an estuary.  Describe the advantages and disadvantages of each type of power station for this purpose.</a:t>
            </a:r>
          </a:p>
          <a:p>
            <a:endParaRPr lang="en-GB" dirty="0">
              <a:solidFill>
                <a:srgbClr val="FF0000"/>
              </a:solidFill>
            </a:endParaRPr>
          </a:p>
          <a:p>
            <a:endParaRPr lang="en-GB" dirty="0"/>
          </a:p>
        </p:txBody>
      </p:sp>
      <p:graphicFrame>
        <p:nvGraphicFramePr>
          <p:cNvPr id="6" name="Table 5">
            <a:extLst>
              <a:ext uri="{FF2B5EF4-FFF2-40B4-BE49-F238E27FC236}">
                <a16:creationId xmlns:a16="http://schemas.microsoft.com/office/drawing/2014/main" id="{4301980A-01DE-440F-914D-3F91ADA45C54}"/>
              </a:ext>
            </a:extLst>
          </p:cNvPr>
          <p:cNvGraphicFramePr>
            <a:graphicFrameLocks noGrp="1"/>
          </p:cNvGraphicFramePr>
          <p:nvPr>
            <p:extLst>
              <p:ext uri="{D42A27DB-BD31-4B8C-83A1-F6EECF244321}">
                <p14:modId xmlns:p14="http://schemas.microsoft.com/office/powerpoint/2010/main" val="55368232"/>
              </p:ext>
            </p:extLst>
          </p:nvPr>
        </p:nvGraphicFramePr>
        <p:xfrm>
          <a:off x="6079435" y="1381134"/>
          <a:ext cx="5853043" cy="4485640"/>
        </p:xfrm>
        <a:graphic>
          <a:graphicData uri="http://schemas.openxmlformats.org/drawingml/2006/table">
            <a:tbl>
              <a:tblPr firstRow="1" bandRow="1">
                <a:tableStyleId>{5C22544A-7EE6-4342-B048-85BDC9FD1C3A}</a:tableStyleId>
              </a:tblPr>
              <a:tblGrid>
                <a:gridCol w="1699591">
                  <a:extLst>
                    <a:ext uri="{9D8B030D-6E8A-4147-A177-3AD203B41FA5}">
                      <a16:colId xmlns:a16="http://schemas.microsoft.com/office/drawing/2014/main" val="182487662"/>
                    </a:ext>
                  </a:extLst>
                </a:gridCol>
                <a:gridCol w="2072861">
                  <a:extLst>
                    <a:ext uri="{9D8B030D-6E8A-4147-A177-3AD203B41FA5}">
                      <a16:colId xmlns:a16="http://schemas.microsoft.com/office/drawing/2014/main" val="2804736529"/>
                    </a:ext>
                  </a:extLst>
                </a:gridCol>
                <a:gridCol w="2080591">
                  <a:extLst>
                    <a:ext uri="{9D8B030D-6E8A-4147-A177-3AD203B41FA5}">
                      <a16:colId xmlns:a16="http://schemas.microsoft.com/office/drawing/2014/main" val="3772850190"/>
                    </a:ext>
                  </a:extLst>
                </a:gridCol>
              </a:tblGrid>
              <a:tr h="370840">
                <a:tc>
                  <a:txBody>
                    <a:bodyPr/>
                    <a:lstStyle/>
                    <a:p>
                      <a:r>
                        <a:rPr lang="en-GB" dirty="0">
                          <a:solidFill>
                            <a:srgbClr val="FF0000"/>
                          </a:solidFill>
                        </a:rPr>
                        <a:t>Power type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Advantage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Disadvantage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86581316"/>
                  </a:ext>
                </a:extLst>
              </a:tr>
              <a:tr h="370840">
                <a:tc>
                  <a:txBody>
                    <a:bodyPr/>
                    <a:lstStyle/>
                    <a:p>
                      <a:r>
                        <a:rPr lang="en-GB" dirty="0">
                          <a:solidFill>
                            <a:srgbClr val="FF0000"/>
                          </a:solidFill>
                        </a:rPr>
                        <a:t>Wind (1000 turbines)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Free energy once installed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Noisy</a:t>
                      </a:r>
                    </a:p>
                    <a:p>
                      <a:r>
                        <a:rPr lang="en-GB" dirty="0">
                          <a:solidFill>
                            <a:srgbClr val="FF0000"/>
                          </a:solidFill>
                        </a:rPr>
                        <a:t>Intermittent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99599796"/>
                  </a:ext>
                </a:extLst>
              </a:tr>
              <a:tr h="370840">
                <a:tc>
                  <a:txBody>
                    <a:bodyPr/>
                    <a:lstStyle/>
                    <a:p>
                      <a:endParaRPr lang="en-GB"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No polluting gas released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A lot of land used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8247239"/>
                  </a:ext>
                </a:extLst>
              </a:tr>
              <a:tr h="370840">
                <a:tc>
                  <a:txBody>
                    <a:bodyPr/>
                    <a:lstStyle/>
                    <a:p>
                      <a:r>
                        <a:rPr lang="en-GB" dirty="0">
                          <a:solidFill>
                            <a:srgbClr val="FF0000"/>
                          </a:solidFill>
                        </a:rPr>
                        <a:t>Tidal 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Renewable energy more built – lots of cheap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Loss of habitat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87565344"/>
                  </a:ext>
                </a:extLst>
              </a:tr>
              <a:tr h="370840">
                <a:tc>
                  <a:txBody>
                    <a:bodyPr/>
                    <a:lstStyle/>
                    <a:p>
                      <a:endParaRPr lang="en-GB">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No greenhouse gases released.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Expensive capital cost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393206961"/>
                  </a:ext>
                </a:extLst>
              </a:tr>
              <a:tr h="370840">
                <a:tc>
                  <a:txBody>
                    <a:bodyPr/>
                    <a:lstStyle/>
                    <a:p>
                      <a:r>
                        <a:rPr lang="en-GB" dirty="0">
                          <a:solidFill>
                            <a:srgbClr val="FF0000"/>
                          </a:solidFill>
                        </a:rPr>
                        <a:t>Nuclear power station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Lots of energy for little fuel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Risk of nuclear accident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70674143"/>
                  </a:ext>
                </a:extLst>
              </a:tr>
              <a:tr h="370840">
                <a:tc>
                  <a:txBody>
                    <a:bodyPr/>
                    <a:lstStyle/>
                    <a:p>
                      <a:endParaRPr lang="en-GB" dirty="0">
                        <a:solidFill>
                          <a:srgbClr val="FF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Reliable source of energy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a:solidFill>
                            <a:srgbClr val="FF0000"/>
                          </a:solidFill>
                        </a:rPr>
                        <a:t>Radioactive waste produced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69688408"/>
                  </a:ext>
                </a:extLst>
              </a:tr>
            </a:tbl>
          </a:graphicData>
        </a:graphic>
      </p:graphicFrame>
    </p:spTree>
    <p:extLst>
      <p:ext uri="{BB962C8B-B14F-4D97-AF65-F5344CB8AC3E}">
        <p14:creationId xmlns:p14="http://schemas.microsoft.com/office/powerpoint/2010/main" val="13847134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1" ma:contentTypeDescription="Create a new document." ma:contentTypeScope="" ma:versionID="3614cf6d68dbd1cef2e5c115b6f78753">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4e556f5c084d7ae4238e16eb104e2cd0"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9FB43A1-1AF7-4F10-9134-931330619BA1}"/>
</file>

<file path=customXml/itemProps2.xml><?xml version="1.0" encoding="utf-8"?>
<ds:datastoreItem xmlns:ds="http://schemas.openxmlformats.org/officeDocument/2006/customXml" ds:itemID="{F67BB658-D471-494F-915B-B0B5FDB36883}"/>
</file>

<file path=customXml/itemProps3.xml><?xml version="1.0" encoding="utf-8"?>
<ds:datastoreItem xmlns:ds="http://schemas.openxmlformats.org/officeDocument/2006/customXml" ds:itemID="{F9890B57-FAAA-4AD9-9CAE-06CD14116463}"/>
</file>

<file path=docProps/app.xml><?xml version="1.0" encoding="utf-8"?>
<Properties xmlns="http://schemas.openxmlformats.org/officeDocument/2006/extended-properties" xmlns:vt="http://schemas.openxmlformats.org/officeDocument/2006/docPropsVTypes">
  <TotalTime>353</TotalTime>
  <Words>983</Words>
  <Application>Microsoft Office PowerPoint</Application>
  <PresentationFormat>Widescreen</PresentationFormat>
  <Paragraphs>102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Roboto</vt:lpstr>
      <vt:lpstr>Office Theme</vt:lpstr>
      <vt:lpstr>P3.4  Energy and the environment</vt:lpstr>
      <vt:lpstr>P3.4  Energy and the environment</vt:lpstr>
      <vt:lpstr>P3.4  Energy and the environment</vt:lpstr>
      <vt:lpstr>P3.4  Energy and the environment</vt:lpstr>
      <vt:lpstr>P3.4  Energy and the environment</vt:lpstr>
      <vt:lpstr>P3.4  Energy and the environment</vt:lpstr>
      <vt:lpstr>P3.4  Energy and the environment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P3 Energy Resources P3.1 Energy demands</dc:title>
  <dc:creator>Peter Walker</dc:creator>
  <cp:lastModifiedBy>Peter Walker</cp:lastModifiedBy>
  <cp:revision>39</cp:revision>
  <dcterms:created xsi:type="dcterms:W3CDTF">2017-11-07T18:25:36Z</dcterms:created>
  <dcterms:modified xsi:type="dcterms:W3CDTF">2020-10-18T10:34:49Z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