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48" r:id="rId5"/>
  </p:sldMasterIdLst>
  <p:notesMasterIdLst>
    <p:notesMasterId r:id="rId31"/>
  </p:notesMasterIdLst>
  <p:sldIdLst>
    <p:sldId id="266" r:id="rId6"/>
    <p:sldId id="262" r:id="rId7"/>
    <p:sldId id="261" r:id="rId8"/>
    <p:sldId id="259" r:id="rId9"/>
    <p:sldId id="260" r:id="rId10"/>
    <p:sldId id="265" r:id="rId11"/>
    <p:sldId id="268" r:id="rId12"/>
    <p:sldId id="257" r:id="rId13"/>
    <p:sldId id="270" r:id="rId14"/>
    <p:sldId id="271" r:id="rId15"/>
    <p:sldId id="300" r:id="rId16"/>
    <p:sldId id="256" r:id="rId17"/>
    <p:sldId id="286" r:id="rId18"/>
    <p:sldId id="273" r:id="rId19"/>
    <p:sldId id="275" r:id="rId20"/>
    <p:sldId id="287" r:id="rId21"/>
    <p:sldId id="276" r:id="rId22"/>
    <p:sldId id="277" r:id="rId23"/>
    <p:sldId id="267" r:id="rId24"/>
    <p:sldId id="272" r:id="rId25"/>
    <p:sldId id="290" r:id="rId26"/>
    <p:sldId id="291" r:id="rId27"/>
    <p:sldId id="292" r:id="rId28"/>
    <p:sldId id="288" r:id="rId29"/>
    <p:sldId id="28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7900C0-AF0B-4431-97BD-FE41799FD288}" v="2" dt="2020-10-20T09:34:19.679"/>
    <p1510:client id="{322CC5F6-969C-8949-5508-71FEB77E90F2}" v="21" dt="2019-09-05T15:58:00.863"/>
    <p1510:client id="{75CF3D43-7762-C619-684E-B0A1DBC72814}" v="312" dt="2020-10-15T17:01:38.821"/>
    <p1510:client id="{7FDECB7E-2A73-8462-306A-C24687B92F2C}" v="584" dt="2019-09-06T09:59:24.152"/>
    <p1510:client id="{A80A2D15-7995-2251-409B-50D6646D38DD}" v="9" dt="2019-09-09T08:31:21.6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4249" autoAdjust="0"/>
  </p:normalViewPr>
  <p:slideViewPr>
    <p:cSldViewPr snapToGrid="0">
      <p:cViewPr varScale="1">
        <p:scale>
          <a:sx n="68" d="100"/>
          <a:sy n="68" d="100"/>
        </p:scale>
        <p:origin x="612" y="60"/>
      </p:cViewPr>
      <p:guideLst/>
    </p:cSldViewPr>
  </p:slideViewPr>
  <p:outlineViewPr>
    <p:cViewPr>
      <p:scale>
        <a:sx n="33" d="100"/>
        <a:sy n="33" d="100"/>
      </p:scale>
      <p:origin x="0" y="-5574"/>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Das Neves" userId="S::cadasneves@highdown.reading.sch.uk::daa1e5a4-ef26-4f95-bc8d-f9a47f2eecc5" providerId="AD" clId="Web-{147900C0-AF0B-4431-97BD-FE41799FD288}"/>
    <pc:docChg chg="addSld delSld addMainMaster">
      <pc:chgData name="C Das Neves" userId="S::cadasneves@highdown.reading.sch.uk::daa1e5a4-ef26-4f95-bc8d-f9a47f2eecc5" providerId="AD" clId="Web-{147900C0-AF0B-4431-97BD-FE41799FD288}" dt="2020-10-20T09:34:19.679" v="1"/>
      <pc:docMkLst>
        <pc:docMk/>
      </pc:docMkLst>
      <pc:sldChg chg="add del">
        <pc:chgData name="C Das Neves" userId="S::cadasneves@highdown.reading.sch.uk::daa1e5a4-ef26-4f95-bc8d-f9a47f2eecc5" providerId="AD" clId="Web-{147900C0-AF0B-4431-97BD-FE41799FD288}" dt="2020-10-20T09:34:19.679" v="1"/>
        <pc:sldMkLst>
          <pc:docMk/>
          <pc:sldMk cId="787946434" sldId="301"/>
        </pc:sldMkLst>
      </pc:sldChg>
      <pc:sldMasterChg chg="add addSldLayout">
        <pc:chgData name="C Das Neves" userId="S::cadasneves@highdown.reading.sch.uk::daa1e5a4-ef26-4f95-bc8d-f9a47f2eecc5" providerId="AD" clId="Web-{147900C0-AF0B-4431-97BD-FE41799FD288}" dt="2020-10-20T09:33:49.272" v="0"/>
        <pc:sldMasterMkLst>
          <pc:docMk/>
          <pc:sldMasterMk cId="1995720505" sldId="2147483648"/>
        </pc:sldMasterMkLst>
        <pc:sldLayoutChg chg="add">
          <pc:chgData name="C Das Neves" userId="S::cadasneves@highdown.reading.sch.uk::daa1e5a4-ef26-4f95-bc8d-f9a47f2eecc5" providerId="AD" clId="Web-{147900C0-AF0B-4431-97BD-FE41799FD288}" dt="2020-10-20T09:33:49.272" v="0"/>
          <pc:sldLayoutMkLst>
            <pc:docMk/>
            <pc:sldMasterMk cId="1995720505" sldId="2147483648"/>
            <pc:sldLayoutMk cId="2653224814" sldId="2147483649"/>
          </pc:sldLayoutMkLst>
        </pc:sldLayoutChg>
        <pc:sldLayoutChg chg="add">
          <pc:chgData name="C Das Neves" userId="S::cadasneves@highdown.reading.sch.uk::daa1e5a4-ef26-4f95-bc8d-f9a47f2eecc5" providerId="AD" clId="Web-{147900C0-AF0B-4431-97BD-FE41799FD288}" dt="2020-10-20T09:33:49.272" v="0"/>
          <pc:sldLayoutMkLst>
            <pc:docMk/>
            <pc:sldMasterMk cId="1995720505" sldId="2147483648"/>
            <pc:sldLayoutMk cId="3329407349" sldId="2147483650"/>
          </pc:sldLayoutMkLst>
        </pc:sldLayoutChg>
        <pc:sldLayoutChg chg="add">
          <pc:chgData name="C Das Neves" userId="S::cadasneves@highdown.reading.sch.uk::daa1e5a4-ef26-4f95-bc8d-f9a47f2eecc5" providerId="AD" clId="Web-{147900C0-AF0B-4431-97BD-FE41799FD288}" dt="2020-10-20T09:33:49.272" v="0"/>
          <pc:sldLayoutMkLst>
            <pc:docMk/>
            <pc:sldMasterMk cId="1995720505" sldId="2147483648"/>
            <pc:sldLayoutMk cId="593652422" sldId="2147483651"/>
          </pc:sldLayoutMkLst>
        </pc:sldLayoutChg>
        <pc:sldLayoutChg chg="add">
          <pc:chgData name="C Das Neves" userId="S::cadasneves@highdown.reading.sch.uk::daa1e5a4-ef26-4f95-bc8d-f9a47f2eecc5" providerId="AD" clId="Web-{147900C0-AF0B-4431-97BD-FE41799FD288}" dt="2020-10-20T09:33:49.272" v="0"/>
          <pc:sldLayoutMkLst>
            <pc:docMk/>
            <pc:sldMasterMk cId="1995720505" sldId="2147483648"/>
            <pc:sldLayoutMk cId="2281985208" sldId="2147483652"/>
          </pc:sldLayoutMkLst>
        </pc:sldLayoutChg>
        <pc:sldLayoutChg chg="add">
          <pc:chgData name="C Das Neves" userId="S::cadasneves@highdown.reading.sch.uk::daa1e5a4-ef26-4f95-bc8d-f9a47f2eecc5" providerId="AD" clId="Web-{147900C0-AF0B-4431-97BD-FE41799FD288}" dt="2020-10-20T09:33:49.272" v="0"/>
          <pc:sldLayoutMkLst>
            <pc:docMk/>
            <pc:sldMasterMk cId="1995720505" sldId="2147483648"/>
            <pc:sldLayoutMk cId="3190082410" sldId="2147483653"/>
          </pc:sldLayoutMkLst>
        </pc:sldLayoutChg>
        <pc:sldLayoutChg chg="add">
          <pc:chgData name="C Das Neves" userId="S::cadasneves@highdown.reading.sch.uk::daa1e5a4-ef26-4f95-bc8d-f9a47f2eecc5" providerId="AD" clId="Web-{147900C0-AF0B-4431-97BD-FE41799FD288}" dt="2020-10-20T09:33:49.272" v="0"/>
          <pc:sldLayoutMkLst>
            <pc:docMk/>
            <pc:sldMasterMk cId="1995720505" sldId="2147483648"/>
            <pc:sldLayoutMk cId="2541994090" sldId="2147483654"/>
          </pc:sldLayoutMkLst>
        </pc:sldLayoutChg>
        <pc:sldLayoutChg chg="add">
          <pc:chgData name="C Das Neves" userId="S::cadasneves@highdown.reading.sch.uk::daa1e5a4-ef26-4f95-bc8d-f9a47f2eecc5" providerId="AD" clId="Web-{147900C0-AF0B-4431-97BD-FE41799FD288}" dt="2020-10-20T09:33:49.272" v="0"/>
          <pc:sldLayoutMkLst>
            <pc:docMk/>
            <pc:sldMasterMk cId="1995720505" sldId="2147483648"/>
            <pc:sldLayoutMk cId="2753227430" sldId="2147483655"/>
          </pc:sldLayoutMkLst>
        </pc:sldLayoutChg>
        <pc:sldLayoutChg chg="add">
          <pc:chgData name="C Das Neves" userId="S::cadasneves@highdown.reading.sch.uk::daa1e5a4-ef26-4f95-bc8d-f9a47f2eecc5" providerId="AD" clId="Web-{147900C0-AF0B-4431-97BD-FE41799FD288}" dt="2020-10-20T09:33:49.272" v="0"/>
          <pc:sldLayoutMkLst>
            <pc:docMk/>
            <pc:sldMasterMk cId="1995720505" sldId="2147483648"/>
            <pc:sldLayoutMk cId="3950688251" sldId="2147483656"/>
          </pc:sldLayoutMkLst>
        </pc:sldLayoutChg>
        <pc:sldLayoutChg chg="add">
          <pc:chgData name="C Das Neves" userId="S::cadasneves@highdown.reading.sch.uk::daa1e5a4-ef26-4f95-bc8d-f9a47f2eecc5" providerId="AD" clId="Web-{147900C0-AF0B-4431-97BD-FE41799FD288}" dt="2020-10-20T09:33:49.272" v="0"/>
          <pc:sldLayoutMkLst>
            <pc:docMk/>
            <pc:sldMasterMk cId="1995720505" sldId="2147483648"/>
            <pc:sldLayoutMk cId="1402163479" sldId="2147483657"/>
          </pc:sldLayoutMkLst>
        </pc:sldLayoutChg>
        <pc:sldLayoutChg chg="add">
          <pc:chgData name="C Das Neves" userId="S::cadasneves@highdown.reading.sch.uk::daa1e5a4-ef26-4f95-bc8d-f9a47f2eecc5" providerId="AD" clId="Web-{147900C0-AF0B-4431-97BD-FE41799FD288}" dt="2020-10-20T09:33:49.272" v="0"/>
          <pc:sldLayoutMkLst>
            <pc:docMk/>
            <pc:sldMasterMk cId="1995720505" sldId="2147483648"/>
            <pc:sldLayoutMk cId="394552605" sldId="2147483658"/>
          </pc:sldLayoutMkLst>
        </pc:sldLayoutChg>
        <pc:sldLayoutChg chg="add">
          <pc:chgData name="C Das Neves" userId="S::cadasneves@highdown.reading.sch.uk::daa1e5a4-ef26-4f95-bc8d-f9a47f2eecc5" providerId="AD" clId="Web-{147900C0-AF0B-4431-97BD-FE41799FD288}" dt="2020-10-20T09:33:49.272" v="0"/>
          <pc:sldLayoutMkLst>
            <pc:docMk/>
            <pc:sldMasterMk cId="1995720505" sldId="2147483648"/>
            <pc:sldLayoutMk cId="1933961069"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1B375A-8418-4478-8500-E3079DE7E6A9}" type="datetimeFigureOut">
              <a:rPr lang="en-US"/>
              <a:t>10/20/2020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0488E1-D3C7-4305-AE79-4DEF0F88C68A}" type="slidenum">
              <a:rPr lang="en-US"/>
              <a:t>‹#›</a:t>
            </a:fld>
            <a:endParaRPr lang="en-US"/>
          </a:p>
        </p:txBody>
      </p:sp>
    </p:spTree>
    <p:extLst>
      <p:ext uri="{BB962C8B-B14F-4D97-AF65-F5344CB8AC3E}">
        <p14:creationId xmlns:p14="http://schemas.microsoft.com/office/powerpoint/2010/main" val="9275957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10/20/2020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10/20/2020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10/20/2020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10/20/2020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9158A32-2946-45DF-B8B3-30E5EDB0C991}"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68EBDB-D9BC-4FA2-8585-78B28916B027}" type="slidenum">
              <a:rPr lang="en-GB" smtClean="0"/>
              <a:t>‹#›</a:t>
            </a:fld>
            <a:endParaRPr lang="en-GB"/>
          </a:p>
        </p:txBody>
      </p:sp>
    </p:spTree>
    <p:extLst>
      <p:ext uri="{BB962C8B-B14F-4D97-AF65-F5344CB8AC3E}">
        <p14:creationId xmlns:p14="http://schemas.microsoft.com/office/powerpoint/2010/main" val="2653224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9158A32-2946-45DF-B8B3-30E5EDB0C991}"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68EBDB-D9BC-4FA2-8585-78B28916B027}" type="slidenum">
              <a:rPr lang="en-GB" smtClean="0"/>
              <a:t>‹#›</a:t>
            </a:fld>
            <a:endParaRPr lang="en-GB"/>
          </a:p>
        </p:txBody>
      </p:sp>
    </p:spTree>
    <p:extLst>
      <p:ext uri="{BB962C8B-B14F-4D97-AF65-F5344CB8AC3E}">
        <p14:creationId xmlns:p14="http://schemas.microsoft.com/office/powerpoint/2010/main" val="33294073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158A32-2946-45DF-B8B3-30E5EDB0C991}"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68EBDB-D9BC-4FA2-8585-78B28916B027}" type="slidenum">
              <a:rPr lang="en-GB" smtClean="0"/>
              <a:t>‹#›</a:t>
            </a:fld>
            <a:endParaRPr lang="en-GB"/>
          </a:p>
        </p:txBody>
      </p:sp>
    </p:spTree>
    <p:extLst>
      <p:ext uri="{BB962C8B-B14F-4D97-AF65-F5344CB8AC3E}">
        <p14:creationId xmlns:p14="http://schemas.microsoft.com/office/powerpoint/2010/main" val="5936524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9158A32-2946-45DF-B8B3-30E5EDB0C991}" type="datetimeFigureOut">
              <a:rPr lang="en-GB" smtClean="0"/>
              <a:t>20/10/2020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68EBDB-D9BC-4FA2-8585-78B28916B027}" type="slidenum">
              <a:rPr lang="en-GB" smtClean="0"/>
              <a:t>‹#›</a:t>
            </a:fld>
            <a:endParaRPr lang="en-GB"/>
          </a:p>
        </p:txBody>
      </p:sp>
    </p:spTree>
    <p:extLst>
      <p:ext uri="{BB962C8B-B14F-4D97-AF65-F5344CB8AC3E}">
        <p14:creationId xmlns:p14="http://schemas.microsoft.com/office/powerpoint/2010/main" val="22819852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9158A32-2946-45DF-B8B3-30E5EDB0C991}" type="datetimeFigureOut">
              <a:rPr lang="en-GB" smtClean="0"/>
              <a:t>20/10/2020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68EBDB-D9BC-4FA2-8585-78B28916B027}" type="slidenum">
              <a:rPr lang="en-GB" smtClean="0"/>
              <a:t>‹#›</a:t>
            </a:fld>
            <a:endParaRPr lang="en-GB"/>
          </a:p>
        </p:txBody>
      </p:sp>
    </p:spTree>
    <p:extLst>
      <p:ext uri="{BB962C8B-B14F-4D97-AF65-F5344CB8AC3E}">
        <p14:creationId xmlns:p14="http://schemas.microsoft.com/office/powerpoint/2010/main" val="31900824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9158A32-2946-45DF-B8B3-30E5EDB0C991}" type="datetimeFigureOut">
              <a:rPr lang="en-GB" smtClean="0"/>
              <a:t>20/10/2020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268EBDB-D9BC-4FA2-8585-78B28916B027}" type="slidenum">
              <a:rPr lang="en-GB" smtClean="0"/>
              <a:t>‹#›</a:t>
            </a:fld>
            <a:endParaRPr lang="en-GB"/>
          </a:p>
        </p:txBody>
      </p:sp>
    </p:spTree>
    <p:extLst>
      <p:ext uri="{BB962C8B-B14F-4D97-AF65-F5344CB8AC3E}">
        <p14:creationId xmlns:p14="http://schemas.microsoft.com/office/powerpoint/2010/main" val="25419940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158A32-2946-45DF-B8B3-30E5EDB0C991}" type="datetimeFigureOut">
              <a:rPr lang="en-GB" smtClean="0"/>
              <a:t>20/10/2020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268EBDB-D9BC-4FA2-8585-78B28916B027}" type="slidenum">
              <a:rPr lang="en-GB" smtClean="0"/>
              <a:t>‹#›</a:t>
            </a:fld>
            <a:endParaRPr lang="en-GB"/>
          </a:p>
        </p:txBody>
      </p:sp>
    </p:spTree>
    <p:extLst>
      <p:ext uri="{BB962C8B-B14F-4D97-AF65-F5344CB8AC3E}">
        <p14:creationId xmlns:p14="http://schemas.microsoft.com/office/powerpoint/2010/main" val="27532274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9158A32-2946-45DF-B8B3-30E5EDB0C991}" type="datetimeFigureOut">
              <a:rPr lang="en-GB" smtClean="0"/>
              <a:t>20/10/2020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68EBDB-D9BC-4FA2-8585-78B28916B027}" type="slidenum">
              <a:rPr lang="en-GB" smtClean="0"/>
              <a:t>‹#›</a:t>
            </a:fld>
            <a:endParaRPr lang="en-GB"/>
          </a:p>
        </p:txBody>
      </p:sp>
    </p:spTree>
    <p:extLst>
      <p:ext uri="{BB962C8B-B14F-4D97-AF65-F5344CB8AC3E}">
        <p14:creationId xmlns:p14="http://schemas.microsoft.com/office/powerpoint/2010/main" val="39506882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9158A32-2946-45DF-B8B3-30E5EDB0C991}" type="datetimeFigureOut">
              <a:rPr lang="en-GB" smtClean="0"/>
              <a:t>20/10/2020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68EBDB-D9BC-4FA2-8585-78B28916B027}" type="slidenum">
              <a:rPr lang="en-GB" smtClean="0"/>
              <a:t>‹#›</a:t>
            </a:fld>
            <a:endParaRPr lang="en-GB"/>
          </a:p>
        </p:txBody>
      </p:sp>
    </p:spTree>
    <p:extLst>
      <p:ext uri="{BB962C8B-B14F-4D97-AF65-F5344CB8AC3E}">
        <p14:creationId xmlns:p14="http://schemas.microsoft.com/office/powerpoint/2010/main" val="14021634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9158A32-2946-45DF-B8B3-30E5EDB0C991}"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68EBDB-D9BC-4FA2-8585-78B28916B027}" type="slidenum">
              <a:rPr lang="en-GB" smtClean="0"/>
              <a:t>‹#›</a:t>
            </a:fld>
            <a:endParaRPr lang="en-GB"/>
          </a:p>
        </p:txBody>
      </p:sp>
    </p:spTree>
    <p:extLst>
      <p:ext uri="{BB962C8B-B14F-4D97-AF65-F5344CB8AC3E}">
        <p14:creationId xmlns:p14="http://schemas.microsoft.com/office/powerpoint/2010/main" val="3945526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9158A32-2946-45DF-B8B3-30E5EDB0C991}" type="datetimeFigureOut">
              <a:rPr lang="en-GB" smtClean="0"/>
              <a:t>20/10/2020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68EBDB-D9BC-4FA2-8585-78B28916B027}" type="slidenum">
              <a:rPr lang="en-GB" smtClean="0"/>
              <a:t>‹#›</a:t>
            </a:fld>
            <a:endParaRPr lang="en-GB"/>
          </a:p>
        </p:txBody>
      </p:sp>
    </p:spTree>
    <p:extLst>
      <p:ext uri="{BB962C8B-B14F-4D97-AF65-F5344CB8AC3E}">
        <p14:creationId xmlns:p14="http://schemas.microsoft.com/office/powerpoint/2010/main" val="1933961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10/20/2020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158A32-2946-45DF-B8B3-30E5EDB0C991}" type="datetimeFigureOut">
              <a:rPr lang="en-GB" smtClean="0"/>
              <a:t>20/10/2020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68EBDB-D9BC-4FA2-8585-78B28916B027}" type="slidenum">
              <a:rPr lang="en-GB" smtClean="0"/>
              <a:t>‹#›</a:t>
            </a:fld>
            <a:endParaRPr lang="en-GB"/>
          </a:p>
        </p:txBody>
      </p:sp>
    </p:spTree>
    <p:extLst>
      <p:ext uri="{BB962C8B-B14F-4D97-AF65-F5344CB8AC3E}">
        <p14:creationId xmlns:p14="http://schemas.microsoft.com/office/powerpoint/2010/main" val="19957205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rz4Dd1I_fX0?feature=oembed"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16.sv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2" Type="http://schemas.openxmlformats.org/officeDocument/2006/relationships/hyperlink" Target="https://www.youtube.com/watch?v=AfXxZwNLvPA"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2EA12-94AC-4EC1-8E76-E320B3CA939F}"/>
              </a:ext>
            </a:extLst>
          </p:cNvPr>
          <p:cNvSpPr>
            <a:spLocks noGrp="1"/>
          </p:cNvSpPr>
          <p:nvPr>
            <p:ph type="title"/>
          </p:nvPr>
        </p:nvSpPr>
        <p:spPr>
          <a:xfrm>
            <a:off x="2599152" y="-92838"/>
            <a:ext cx="10515600" cy="1325563"/>
          </a:xfrm>
        </p:spPr>
        <p:txBody>
          <a:bodyPr>
            <a:normAutofit/>
          </a:bodyPr>
          <a:lstStyle/>
          <a:p>
            <a:r>
              <a:rPr lang="en-GB" sz="6000" u="sng" dirty="0"/>
              <a:t>L1 - Atoms &amp; Elements</a:t>
            </a:r>
          </a:p>
        </p:txBody>
      </p:sp>
      <p:sp>
        <p:nvSpPr>
          <p:cNvPr id="3" name="Content Placeholder 2">
            <a:extLst>
              <a:ext uri="{FF2B5EF4-FFF2-40B4-BE49-F238E27FC236}">
                <a16:creationId xmlns:a16="http://schemas.microsoft.com/office/drawing/2014/main" id="{16C28001-7A5E-41BF-AE90-24F974B10E93}"/>
              </a:ext>
            </a:extLst>
          </p:cNvPr>
          <p:cNvSpPr>
            <a:spLocks noGrp="1"/>
          </p:cNvSpPr>
          <p:nvPr>
            <p:ph idx="1"/>
          </p:nvPr>
        </p:nvSpPr>
        <p:spPr>
          <a:xfrm>
            <a:off x="418669" y="4674182"/>
            <a:ext cx="6809808" cy="1754395"/>
          </a:xfrm>
          <a:ln>
            <a:solidFill>
              <a:srgbClr val="FF0000"/>
            </a:solidFill>
          </a:ln>
        </p:spPr>
        <p:txBody>
          <a:bodyPr vert="horz" lIns="91440" tIns="45720" rIns="91440" bIns="45720" rtlCol="0" anchor="t">
            <a:normAutofit/>
          </a:bodyPr>
          <a:lstStyle/>
          <a:p>
            <a:pPr marL="0" indent="0">
              <a:buNone/>
            </a:pPr>
            <a:r>
              <a:rPr lang="en-GB" dirty="0"/>
              <a:t>An atom is the smallest part of an element. </a:t>
            </a:r>
          </a:p>
          <a:p>
            <a:pPr marL="0" indent="0">
              <a:buNone/>
            </a:pPr>
            <a:endParaRPr lang="en-GB" dirty="0"/>
          </a:p>
          <a:p>
            <a:pPr marL="0" indent="0">
              <a:buNone/>
            </a:pPr>
            <a:r>
              <a:rPr lang="en-GB"/>
              <a:t>Everything is made from atoms.</a:t>
            </a:r>
            <a:endParaRPr lang="en-GB">
              <a:cs typeface="Calibri"/>
            </a:endParaRPr>
          </a:p>
        </p:txBody>
      </p:sp>
      <p:pic>
        <p:nvPicPr>
          <p:cNvPr id="4" name="Picture 3">
            <a:extLst>
              <a:ext uri="{FF2B5EF4-FFF2-40B4-BE49-F238E27FC236}">
                <a16:creationId xmlns:a16="http://schemas.microsoft.com/office/drawing/2014/main" id="{676A6EC1-C913-4A6A-BFCE-AB2E4557841D}"/>
              </a:ext>
            </a:extLst>
          </p:cNvPr>
          <p:cNvPicPr>
            <a:picLocks noChangeAspect="1"/>
          </p:cNvPicPr>
          <p:nvPr/>
        </p:nvPicPr>
        <p:blipFill>
          <a:blip r:embed="rId2"/>
          <a:stretch>
            <a:fillRect/>
          </a:stretch>
        </p:blipFill>
        <p:spPr>
          <a:xfrm>
            <a:off x="8199514" y="4078997"/>
            <a:ext cx="3453621" cy="2576063"/>
          </a:xfrm>
          <a:prstGeom prst="rect">
            <a:avLst/>
          </a:prstGeom>
        </p:spPr>
      </p:pic>
      <p:pic>
        <p:nvPicPr>
          <p:cNvPr id="12" name="Picture 12" descr="A close up of a necklace&#10;&#10;Description generated with high confidence">
            <a:extLst>
              <a:ext uri="{FF2B5EF4-FFF2-40B4-BE49-F238E27FC236}">
                <a16:creationId xmlns:a16="http://schemas.microsoft.com/office/drawing/2014/main" id="{9AEF056E-F5B5-4AFE-921E-EE155FC47429}"/>
              </a:ext>
            </a:extLst>
          </p:cNvPr>
          <p:cNvPicPr>
            <a:picLocks noChangeAspect="1"/>
          </p:cNvPicPr>
          <p:nvPr/>
        </p:nvPicPr>
        <p:blipFill>
          <a:blip r:embed="rId3"/>
          <a:stretch>
            <a:fillRect/>
          </a:stretch>
        </p:blipFill>
        <p:spPr>
          <a:xfrm>
            <a:off x="8002438" y="864791"/>
            <a:ext cx="3045124" cy="3115588"/>
          </a:xfrm>
          <a:prstGeom prst="rect">
            <a:avLst/>
          </a:prstGeom>
        </p:spPr>
      </p:pic>
      <p:sp>
        <p:nvSpPr>
          <p:cNvPr id="5" name="TextBox 4">
            <a:extLst>
              <a:ext uri="{FF2B5EF4-FFF2-40B4-BE49-F238E27FC236}">
                <a16:creationId xmlns:a16="http://schemas.microsoft.com/office/drawing/2014/main" id="{3763331E-C37E-4715-B091-C448BD0C3767}"/>
              </a:ext>
            </a:extLst>
          </p:cNvPr>
          <p:cNvSpPr txBox="1"/>
          <p:nvPr/>
        </p:nvSpPr>
        <p:spPr>
          <a:xfrm>
            <a:off x="583721" y="2567796"/>
            <a:ext cx="6711349" cy="1815882"/>
          </a:xfrm>
          <a:prstGeom prst="rect">
            <a:avLst/>
          </a:prstGeom>
          <a:solidFill>
            <a:schemeClr val="accent5">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u="sng" dirty="0">
                <a:cs typeface="Calibri" panose="020F0502020204030204"/>
              </a:rPr>
              <a:t>Lesson Objectives</a:t>
            </a:r>
          </a:p>
          <a:p>
            <a:pPr marL="457200" indent="-457200">
              <a:buFont typeface="Arial"/>
              <a:buChar char="•"/>
            </a:pPr>
            <a:r>
              <a:rPr lang="en-GB" sz="2800" dirty="0"/>
              <a:t>Define the term element</a:t>
            </a:r>
            <a:endParaRPr lang="en-GB" sz="2800" dirty="0">
              <a:cs typeface="Calibri" panose="020F0502020204030204"/>
            </a:endParaRPr>
          </a:p>
          <a:p>
            <a:pPr marL="457200" indent="-457200">
              <a:buFont typeface="Arial"/>
              <a:buChar char="•"/>
            </a:pPr>
            <a:r>
              <a:rPr lang="en-GB" sz="2800" dirty="0"/>
              <a:t>Recall the chemical symbol for 16 elements</a:t>
            </a:r>
            <a:endParaRPr lang="en-GB" sz="2800">
              <a:cs typeface="Calibri"/>
            </a:endParaRPr>
          </a:p>
        </p:txBody>
      </p:sp>
      <p:sp>
        <p:nvSpPr>
          <p:cNvPr id="10" name="TextBox 9">
            <a:extLst>
              <a:ext uri="{FF2B5EF4-FFF2-40B4-BE49-F238E27FC236}">
                <a16:creationId xmlns:a16="http://schemas.microsoft.com/office/drawing/2014/main" id="{1D035325-0680-422C-AD38-6B2867D72726}"/>
              </a:ext>
            </a:extLst>
          </p:cNvPr>
          <p:cNvSpPr txBox="1"/>
          <p:nvPr/>
        </p:nvSpPr>
        <p:spPr>
          <a:xfrm>
            <a:off x="583720" y="1331343"/>
            <a:ext cx="4454105" cy="954107"/>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u="sng" dirty="0">
                <a:cs typeface="Calibri" panose="020F0502020204030204"/>
              </a:rPr>
              <a:t>Starter:</a:t>
            </a:r>
          </a:p>
          <a:p>
            <a:r>
              <a:rPr lang="en-GB" sz="2800" dirty="0">
                <a:cs typeface="Calibri"/>
              </a:rPr>
              <a:t>What is an </a:t>
            </a:r>
            <a:r>
              <a:rPr lang="en-GB" sz="2800" b="1" dirty="0">
                <a:cs typeface="Calibri"/>
              </a:rPr>
              <a:t>atom</a:t>
            </a:r>
            <a:r>
              <a:rPr lang="en-GB" sz="2800" dirty="0">
                <a:cs typeface="Calibri"/>
              </a:rPr>
              <a:t>?</a:t>
            </a:r>
            <a:endParaRPr lang="en-GB" sz="2800" u="sng" dirty="0">
              <a:cs typeface="Calibri"/>
            </a:endParaRPr>
          </a:p>
        </p:txBody>
      </p:sp>
    </p:spTree>
    <p:extLst>
      <p:ext uri="{BB962C8B-B14F-4D97-AF65-F5344CB8AC3E}">
        <p14:creationId xmlns:p14="http://schemas.microsoft.com/office/powerpoint/2010/main" val="1483408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70578F95-0AE5-4890-9CCD-999974B4B6F4}"/>
              </a:ext>
            </a:extLst>
          </p:cNvPr>
          <p:cNvSpPr txBox="1"/>
          <p:nvPr/>
        </p:nvSpPr>
        <p:spPr>
          <a:xfrm>
            <a:off x="1562426" y="242847"/>
            <a:ext cx="7950155" cy="218521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t>What is an element? </a:t>
            </a:r>
            <a:br>
              <a:rPr lang="en-US" sz="3200" b="1" dirty="0"/>
            </a:br>
            <a:r>
              <a:rPr lang="en-US" sz="3200" b="1" dirty="0"/>
              <a:t>How many elements are there?</a:t>
            </a:r>
            <a:endParaRPr lang="en-US" sz="3200" b="1" dirty="0">
              <a:cs typeface="Calibri"/>
            </a:endParaRPr>
          </a:p>
          <a:p>
            <a:endParaRPr lang="en-US" sz="2400" dirty="0">
              <a:cs typeface="Calibri"/>
            </a:endParaRPr>
          </a:p>
          <a:p>
            <a:endParaRPr lang="en-US" sz="2400" dirty="0">
              <a:cs typeface="Calibri"/>
            </a:endParaRPr>
          </a:p>
          <a:p>
            <a:endParaRPr lang="en-US" sz="2400">
              <a:cs typeface="Calibri"/>
            </a:endParaRPr>
          </a:p>
        </p:txBody>
      </p:sp>
      <p:sp>
        <p:nvSpPr>
          <p:cNvPr id="7" name="TextBox 6">
            <a:extLst>
              <a:ext uri="{FF2B5EF4-FFF2-40B4-BE49-F238E27FC236}">
                <a16:creationId xmlns:a16="http://schemas.microsoft.com/office/drawing/2014/main" id="{24AA4AD4-C55B-4F2D-B33A-0D4E1D5447E0}"/>
              </a:ext>
            </a:extLst>
          </p:cNvPr>
          <p:cNvSpPr txBox="1"/>
          <p:nvPr/>
        </p:nvSpPr>
        <p:spPr>
          <a:xfrm>
            <a:off x="339044" y="2055440"/>
            <a:ext cx="6747164"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t>Elements are substances that contain only one type of </a:t>
            </a:r>
            <a:r>
              <a:rPr lang="en-US" sz="2800" b="1">
                <a:solidFill>
                  <a:schemeClr val="accent2"/>
                </a:solidFill>
              </a:rPr>
              <a:t>atom. </a:t>
            </a:r>
            <a:r>
              <a:rPr lang="en-US" sz="2800">
                <a:cs typeface="Calibri"/>
              </a:rPr>
              <a:t>​</a:t>
            </a:r>
            <a:endParaRPr lang="en-US" sz="2800"/>
          </a:p>
        </p:txBody>
      </p:sp>
      <p:pic>
        <p:nvPicPr>
          <p:cNvPr id="9" name="Picture 8">
            <a:extLst>
              <a:ext uri="{FF2B5EF4-FFF2-40B4-BE49-F238E27FC236}">
                <a16:creationId xmlns:a16="http://schemas.microsoft.com/office/drawing/2014/main" id="{747A5658-D864-47FD-AD8E-BC11D7104A21}"/>
              </a:ext>
            </a:extLst>
          </p:cNvPr>
          <p:cNvPicPr>
            <a:picLocks noChangeAspect="1"/>
          </p:cNvPicPr>
          <p:nvPr/>
        </p:nvPicPr>
        <p:blipFill>
          <a:blip r:embed="rId2"/>
          <a:stretch>
            <a:fillRect/>
          </a:stretch>
        </p:blipFill>
        <p:spPr>
          <a:xfrm>
            <a:off x="7084821" y="104123"/>
            <a:ext cx="4964633" cy="2828940"/>
          </a:xfrm>
          <a:prstGeom prst="rect">
            <a:avLst/>
          </a:prstGeom>
        </p:spPr>
      </p:pic>
      <p:sp>
        <p:nvSpPr>
          <p:cNvPr id="10" name="TextBox 9">
            <a:extLst>
              <a:ext uri="{FF2B5EF4-FFF2-40B4-BE49-F238E27FC236}">
                <a16:creationId xmlns:a16="http://schemas.microsoft.com/office/drawing/2014/main" id="{EF952F87-2347-4ECB-A5EF-2F92C611C472}"/>
              </a:ext>
            </a:extLst>
          </p:cNvPr>
          <p:cNvSpPr txBox="1"/>
          <p:nvPr/>
        </p:nvSpPr>
        <p:spPr>
          <a:xfrm>
            <a:off x="324667" y="3579702"/>
            <a:ext cx="6373090"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cs typeface="Segoe UI"/>
              </a:rPr>
              <a:t>Every material, and everything in the Universe, is made up of one or more elements. ​</a:t>
            </a:r>
          </a:p>
          <a:p>
            <a:r>
              <a:rPr lang="en-US" sz="2800">
                <a:cs typeface="Segoe UI"/>
              </a:rPr>
              <a:t>​</a:t>
            </a:r>
          </a:p>
          <a:p>
            <a:endParaRPr lang="en-US" sz="2800" b="1" dirty="0">
              <a:cs typeface="Segoe UI"/>
            </a:endParaRPr>
          </a:p>
        </p:txBody>
      </p:sp>
      <p:sp>
        <p:nvSpPr>
          <p:cNvPr id="11" name="TextBox 10">
            <a:extLst>
              <a:ext uri="{FF2B5EF4-FFF2-40B4-BE49-F238E27FC236}">
                <a16:creationId xmlns:a16="http://schemas.microsoft.com/office/drawing/2014/main" id="{73513AF0-28E6-48F0-A3A6-B1A0ABB96B5D}"/>
              </a:ext>
            </a:extLst>
          </p:cNvPr>
          <p:cNvSpPr txBox="1"/>
          <p:nvPr/>
        </p:nvSpPr>
        <p:spPr>
          <a:xfrm>
            <a:off x="339044" y="5288776"/>
            <a:ext cx="8950036"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t>It is not possible to break down an element into other substances. There are 98 naturally occurring elements. </a:t>
            </a:r>
            <a:br>
              <a:rPr lang="en-US" sz="2800" dirty="0"/>
            </a:br>
            <a:r>
              <a:rPr lang="en-US" sz="2800"/>
              <a:t>They are all listed on the </a:t>
            </a:r>
            <a:r>
              <a:rPr lang="en-US" sz="2800" b="1">
                <a:solidFill>
                  <a:schemeClr val="accent2"/>
                </a:solidFill>
              </a:rPr>
              <a:t>periodic table</a:t>
            </a:r>
            <a:r>
              <a:rPr lang="en-US" sz="2800" b="1" dirty="0"/>
              <a:t>.</a:t>
            </a:r>
            <a:endParaRPr lang="en-US" sz="2800" dirty="0"/>
          </a:p>
        </p:txBody>
      </p:sp>
      <p:pic>
        <p:nvPicPr>
          <p:cNvPr id="12" name="Picture 12">
            <a:extLst>
              <a:ext uri="{FF2B5EF4-FFF2-40B4-BE49-F238E27FC236}">
                <a16:creationId xmlns:a16="http://schemas.microsoft.com/office/drawing/2014/main" id="{FAB8B54E-366F-4F82-9960-4229363C5891}"/>
              </a:ext>
            </a:extLst>
          </p:cNvPr>
          <p:cNvPicPr>
            <a:picLocks noChangeAspect="1"/>
          </p:cNvPicPr>
          <p:nvPr/>
        </p:nvPicPr>
        <p:blipFill>
          <a:blip r:embed="rId3"/>
          <a:stretch>
            <a:fillRect/>
          </a:stretch>
        </p:blipFill>
        <p:spPr>
          <a:xfrm>
            <a:off x="9023231" y="3553357"/>
            <a:ext cx="3045124" cy="3115588"/>
          </a:xfrm>
          <a:prstGeom prst="rect">
            <a:avLst/>
          </a:prstGeom>
        </p:spPr>
      </p:pic>
    </p:spTree>
    <p:extLst>
      <p:ext uri="{BB962C8B-B14F-4D97-AF65-F5344CB8AC3E}">
        <p14:creationId xmlns:p14="http://schemas.microsoft.com/office/powerpoint/2010/main" val="197023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screenshot of a cell phone&#10;&#10;Description generated with very high confidence">
            <a:extLst>
              <a:ext uri="{FF2B5EF4-FFF2-40B4-BE49-F238E27FC236}">
                <a16:creationId xmlns:a16="http://schemas.microsoft.com/office/drawing/2014/main" id="{34D513E2-9787-418A-B6CB-95E19916E931}"/>
              </a:ext>
            </a:extLst>
          </p:cNvPr>
          <p:cNvPicPr>
            <a:picLocks noGrp="1" noChangeAspect="1"/>
          </p:cNvPicPr>
          <p:nvPr>
            <p:ph idx="1"/>
          </p:nvPr>
        </p:nvPicPr>
        <p:blipFill rotWithShape="1">
          <a:blip r:embed="rId2"/>
          <a:srcRect l="23562" t="15841" r="32467" b="22112"/>
          <a:stretch/>
        </p:blipFill>
        <p:spPr>
          <a:xfrm>
            <a:off x="270935" y="272871"/>
            <a:ext cx="6511207" cy="5166215"/>
          </a:xfrm>
          <a:prstGeom prst="rect">
            <a:avLst/>
          </a:prstGeom>
        </p:spPr>
      </p:pic>
      <p:sp>
        <p:nvSpPr>
          <p:cNvPr id="2" name="TextBox 1">
            <a:extLst>
              <a:ext uri="{FF2B5EF4-FFF2-40B4-BE49-F238E27FC236}">
                <a16:creationId xmlns:a16="http://schemas.microsoft.com/office/drawing/2014/main" id="{AA1B320B-A278-4DF4-AA51-0FC45398AD07}"/>
              </a:ext>
            </a:extLst>
          </p:cNvPr>
          <p:cNvSpPr txBox="1"/>
          <p:nvPr/>
        </p:nvSpPr>
        <p:spPr>
          <a:xfrm>
            <a:off x="6892767" y="1439303"/>
            <a:ext cx="2743200"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A smartphone contains around 60 elements. ​</a:t>
            </a:r>
            <a:r>
              <a:rPr lang="en-US" sz="2800" dirty="0">
                <a:cs typeface="Calibri"/>
              </a:rPr>
              <a:t>​</a:t>
            </a:r>
            <a:endParaRPr lang="en-US" sz="2800" dirty="0"/>
          </a:p>
        </p:txBody>
      </p:sp>
      <p:pic>
        <p:nvPicPr>
          <p:cNvPr id="3" name="Picture 4" descr="A close up of a keyboard&#10;&#10;Description generated with very high confidence">
            <a:extLst>
              <a:ext uri="{FF2B5EF4-FFF2-40B4-BE49-F238E27FC236}">
                <a16:creationId xmlns:a16="http://schemas.microsoft.com/office/drawing/2014/main" id="{A52FE4F6-21E2-4202-8D00-A38E1A08FCAA}"/>
              </a:ext>
            </a:extLst>
          </p:cNvPr>
          <p:cNvPicPr>
            <a:picLocks noChangeAspect="1"/>
          </p:cNvPicPr>
          <p:nvPr/>
        </p:nvPicPr>
        <p:blipFill>
          <a:blip r:embed="rId3"/>
          <a:stretch>
            <a:fillRect/>
          </a:stretch>
        </p:blipFill>
        <p:spPr>
          <a:xfrm>
            <a:off x="5860213" y="2963807"/>
            <a:ext cx="6093123" cy="3618952"/>
          </a:xfrm>
          <a:prstGeom prst="rect">
            <a:avLst/>
          </a:prstGeom>
        </p:spPr>
      </p:pic>
    </p:spTree>
    <p:extLst>
      <p:ext uri="{BB962C8B-B14F-4D97-AF65-F5344CB8AC3E}">
        <p14:creationId xmlns:p14="http://schemas.microsoft.com/office/powerpoint/2010/main" val="1925129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hlinkClick r:id="" action="ppaction://media"/>
            <a:extLst>
              <a:ext uri="{FF2B5EF4-FFF2-40B4-BE49-F238E27FC236}">
                <a16:creationId xmlns:a16="http://schemas.microsoft.com/office/drawing/2014/main" id="{376B9363-8871-49F1-9A7F-4B40E0517915}"/>
              </a:ext>
            </a:extLst>
          </p:cNvPr>
          <p:cNvPicPr>
            <a:picLocks noGrp="1" noRot="1" noChangeAspect="1"/>
          </p:cNvPicPr>
          <p:nvPr>
            <p:ph idx="1"/>
            <a:videoFile r:link="rId1"/>
          </p:nvPr>
        </p:nvPicPr>
        <p:blipFill>
          <a:blip r:embed="rId3"/>
          <a:stretch>
            <a:fillRect/>
          </a:stretch>
        </p:blipFill>
        <p:spPr>
          <a:xfrm>
            <a:off x="1" y="-775583"/>
            <a:ext cx="12292640" cy="8202281"/>
          </a:xfrm>
          <a:prstGeom prst="rect">
            <a:avLst/>
          </a:prstGeom>
        </p:spPr>
      </p:pic>
    </p:spTree>
    <p:extLst>
      <p:ext uri="{BB962C8B-B14F-4D97-AF65-F5344CB8AC3E}">
        <p14:creationId xmlns:p14="http://schemas.microsoft.com/office/powerpoint/2010/main" val="42337931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screenshot of a cell phone&#10;&#10;Description generated with very high confidence">
            <a:extLst>
              <a:ext uri="{FF2B5EF4-FFF2-40B4-BE49-F238E27FC236}">
                <a16:creationId xmlns:a16="http://schemas.microsoft.com/office/drawing/2014/main" id="{296ABCC4-D4E3-40B2-B712-142BE675D0A2}"/>
              </a:ext>
            </a:extLst>
          </p:cNvPr>
          <p:cNvPicPr>
            <a:picLocks noGrp="1" noChangeAspect="1"/>
          </p:cNvPicPr>
          <p:nvPr>
            <p:ph idx="1"/>
          </p:nvPr>
        </p:nvPicPr>
        <p:blipFill rotWithShape="1">
          <a:blip r:embed="rId2"/>
          <a:srcRect l="63265" t="21782" r="4455" b="38944"/>
          <a:stretch/>
        </p:blipFill>
        <p:spPr>
          <a:xfrm>
            <a:off x="7537892" y="3200400"/>
            <a:ext cx="4746873" cy="3247327"/>
          </a:xfrm>
          <a:prstGeom prst="rect">
            <a:avLst/>
          </a:prstGeom>
        </p:spPr>
      </p:pic>
      <p:sp>
        <p:nvSpPr>
          <p:cNvPr id="7" name="Title 1">
            <a:extLst>
              <a:ext uri="{FF2B5EF4-FFF2-40B4-BE49-F238E27FC236}">
                <a16:creationId xmlns:a16="http://schemas.microsoft.com/office/drawing/2014/main" id="{F97332FC-4F71-4F41-B615-522C782EEF1C}"/>
              </a:ext>
            </a:extLst>
          </p:cNvPr>
          <p:cNvSpPr>
            <a:spLocks noGrp="1"/>
          </p:cNvSpPr>
          <p:nvPr>
            <p:ph type="title"/>
          </p:nvPr>
        </p:nvSpPr>
        <p:spPr>
          <a:xfrm>
            <a:off x="450011" y="5691"/>
            <a:ext cx="10515600" cy="1325563"/>
          </a:xfrm>
        </p:spPr>
        <p:txBody>
          <a:bodyPr>
            <a:normAutofit/>
          </a:bodyPr>
          <a:lstStyle/>
          <a:p>
            <a:r>
              <a:rPr lang="en-US" sz="5400" b="1" dirty="0">
                <a:cs typeface="Calibri Light"/>
              </a:rPr>
              <a:t>Chemical symbols</a:t>
            </a:r>
            <a:endParaRPr lang="en-US" sz="5400" b="1" dirty="0"/>
          </a:p>
        </p:txBody>
      </p:sp>
      <p:pic>
        <p:nvPicPr>
          <p:cNvPr id="8" name="Picture 8" descr="A screenshot of a cell phone&#10;&#10;Description generated with very high confidence">
            <a:extLst>
              <a:ext uri="{FF2B5EF4-FFF2-40B4-BE49-F238E27FC236}">
                <a16:creationId xmlns:a16="http://schemas.microsoft.com/office/drawing/2014/main" id="{C7D0ADC6-225E-4355-B99D-5C4F45C02E53}"/>
              </a:ext>
            </a:extLst>
          </p:cNvPr>
          <p:cNvPicPr>
            <a:picLocks noChangeAspect="1"/>
          </p:cNvPicPr>
          <p:nvPr/>
        </p:nvPicPr>
        <p:blipFill rotWithShape="1">
          <a:blip r:embed="rId3"/>
          <a:srcRect l="10648" t="42579" r="37138" b="39430"/>
          <a:stretch/>
        </p:blipFill>
        <p:spPr>
          <a:xfrm>
            <a:off x="0" y="1190078"/>
            <a:ext cx="8666922" cy="1697982"/>
          </a:xfrm>
          <a:prstGeom prst="rect">
            <a:avLst/>
          </a:prstGeom>
        </p:spPr>
      </p:pic>
      <p:sp>
        <p:nvSpPr>
          <p:cNvPr id="2" name="TextBox 1">
            <a:extLst>
              <a:ext uri="{FF2B5EF4-FFF2-40B4-BE49-F238E27FC236}">
                <a16:creationId xmlns:a16="http://schemas.microsoft.com/office/drawing/2014/main" id="{6E44037C-EF03-4B91-A4C6-1CA50E07DF70}"/>
              </a:ext>
            </a:extLst>
          </p:cNvPr>
          <p:cNvSpPr txBox="1"/>
          <p:nvPr/>
        </p:nvSpPr>
        <p:spPr>
          <a:xfrm>
            <a:off x="209910" y="3818626"/>
            <a:ext cx="7257690" cy="2062103"/>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cs typeface="Arial"/>
              </a:rPr>
              <a:t>Mg      </a:t>
            </a:r>
            <a:r>
              <a:rPr lang="en-GB" sz="3200" dirty="0" err="1">
                <a:cs typeface="Arial"/>
              </a:rPr>
              <a:t>mg</a:t>
            </a:r>
            <a:r>
              <a:rPr lang="en-GB" sz="3200" dirty="0">
                <a:cs typeface="Arial"/>
              </a:rPr>
              <a:t>    </a:t>
            </a:r>
            <a:r>
              <a:rPr lang="en-GB" sz="3200" dirty="0" err="1">
                <a:cs typeface="Arial"/>
              </a:rPr>
              <a:t>mG</a:t>
            </a:r>
            <a:r>
              <a:rPr lang="en-GB" sz="3200" dirty="0">
                <a:cs typeface="Arial"/>
              </a:rPr>
              <a:t>   MG  - which is correct?</a:t>
            </a:r>
            <a:r>
              <a:rPr lang="en-US" sz="3200" dirty="0">
                <a:cs typeface="Arial"/>
              </a:rPr>
              <a:t>​</a:t>
            </a:r>
            <a:endParaRPr lang="en-US" sz="2000"/>
          </a:p>
          <a:p>
            <a:endParaRPr lang="en-US" sz="3200" dirty="0">
              <a:cs typeface="Arial"/>
            </a:endParaRPr>
          </a:p>
          <a:p>
            <a:r>
              <a:rPr lang="en-GB" sz="3200" dirty="0">
                <a:cs typeface="Arial"/>
              </a:rPr>
              <a:t>Which element is it for?</a:t>
            </a:r>
            <a:r>
              <a:rPr lang="en-US" sz="3200" dirty="0">
                <a:cs typeface="Arial"/>
              </a:rPr>
              <a:t>​</a:t>
            </a:r>
          </a:p>
          <a:p>
            <a:endParaRPr lang="en-GB" sz="3200" dirty="0">
              <a:cs typeface="Arial"/>
            </a:endParaRPr>
          </a:p>
        </p:txBody>
      </p:sp>
      <p:pic>
        <p:nvPicPr>
          <p:cNvPr id="6" name="Picture 5">
            <a:extLst>
              <a:ext uri="{FF2B5EF4-FFF2-40B4-BE49-F238E27FC236}">
                <a16:creationId xmlns:a16="http://schemas.microsoft.com/office/drawing/2014/main" id="{86819BCC-7485-48C1-8E43-520C97AFD24B}"/>
              </a:ext>
            </a:extLst>
          </p:cNvPr>
          <p:cNvPicPr>
            <a:picLocks noChangeAspect="1"/>
          </p:cNvPicPr>
          <p:nvPr/>
        </p:nvPicPr>
        <p:blipFill>
          <a:blip r:embed="rId4"/>
          <a:stretch>
            <a:fillRect/>
          </a:stretch>
        </p:blipFill>
        <p:spPr>
          <a:xfrm>
            <a:off x="8329667" y="13148"/>
            <a:ext cx="4064508" cy="3200400"/>
          </a:xfrm>
          <a:prstGeom prst="rect">
            <a:avLst/>
          </a:prstGeom>
        </p:spPr>
      </p:pic>
    </p:spTree>
    <p:extLst>
      <p:ext uri="{BB962C8B-B14F-4D97-AF65-F5344CB8AC3E}">
        <p14:creationId xmlns:p14="http://schemas.microsoft.com/office/powerpoint/2010/main" val="3357061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Atoms and Symbols</a:t>
            </a:r>
          </a:p>
        </p:txBody>
      </p:sp>
      <p:sp>
        <p:nvSpPr>
          <p:cNvPr id="4" name="Text Placeholder 3"/>
          <p:cNvSpPr>
            <a:spLocks noGrp="1"/>
          </p:cNvSpPr>
          <p:nvPr>
            <p:ph type="body" idx="1"/>
          </p:nvPr>
        </p:nvSpPr>
        <p:spPr>
          <a:xfrm>
            <a:off x="177801" y="1603686"/>
            <a:ext cx="5157787" cy="823912"/>
          </a:xfrm>
          <a:solidFill>
            <a:schemeClr val="accent6">
              <a:lumMod val="40000"/>
              <a:lumOff val="60000"/>
            </a:schemeClr>
          </a:solidFill>
        </p:spPr>
        <p:txBody>
          <a:bodyPr/>
          <a:lstStyle/>
          <a:p>
            <a:r>
              <a:rPr lang="en-GB" dirty="0"/>
              <a:t>TASK 1: </a:t>
            </a:r>
            <a:r>
              <a:rPr lang="en-GB" b="0" dirty="0"/>
              <a:t>Find the name of element with symbol</a:t>
            </a:r>
          </a:p>
        </p:txBody>
      </p:sp>
      <p:sp>
        <p:nvSpPr>
          <p:cNvPr id="5" name="Content Placeholder 4"/>
          <p:cNvSpPr>
            <a:spLocks noGrp="1"/>
          </p:cNvSpPr>
          <p:nvPr>
            <p:ph sz="half" idx="2"/>
          </p:nvPr>
        </p:nvSpPr>
        <p:spPr>
          <a:xfrm>
            <a:off x="177801" y="2505075"/>
            <a:ext cx="5157787" cy="3684588"/>
          </a:xfrm>
        </p:spPr>
        <p:txBody>
          <a:bodyPr>
            <a:normAutofit fontScale="92500" lnSpcReduction="10000"/>
          </a:bodyPr>
          <a:lstStyle/>
          <a:p>
            <a:r>
              <a:rPr lang="en-GB" dirty="0"/>
              <a:t>O</a:t>
            </a:r>
          </a:p>
          <a:p>
            <a:r>
              <a:rPr lang="en-GB" dirty="0"/>
              <a:t>H</a:t>
            </a:r>
          </a:p>
          <a:p>
            <a:r>
              <a:rPr lang="en-GB" dirty="0"/>
              <a:t>Mg</a:t>
            </a:r>
          </a:p>
          <a:p>
            <a:r>
              <a:rPr lang="en-GB" dirty="0"/>
              <a:t>Cl</a:t>
            </a:r>
          </a:p>
          <a:p>
            <a:r>
              <a:rPr lang="en-GB" dirty="0"/>
              <a:t>K</a:t>
            </a:r>
          </a:p>
          <a:p>
            <a:r>
              <a:rPr lang="en-GB" dirty="0"/>
              <a:t>Ne</a:t>
            </a:r>
          </a:p>
          <a:p>
            <a:r>
              <a:rPr lang="en-GB" dirty="0"/>
              <a:t>Be</a:t>
            </a:r>
          </a:p>
          <a:p>
            <a:r>
              <a:rPr lang="en-GB" dirty="0"/>
              <a:t>Al</a:t>
            </a:r>
          </a:p>
        </p:txBody>
      </p:sp>
      <p:sp>
        <p:nvSpPr>
          <p:cNvPr id="6" name="Text Placeholder 5"/>
          <p:cNvSpPr>
            <a:spLocks noGrp="1"/>
          </p:cNvSpPr>
          <p:nvPr>
            <p:ph type="body" sz="quarter" idx="3"/>
          </p:nvPr>
        </p:nvSpPr>
        <p:spPr>
          <a:xfrm>
            <a:off x="6317974" y="2623120"/>
            <a:ext cx="5183188" cy="466216"/>
          </a:xfrm>
          <a:solidFill>
            <a:schemeClr val="accent4">
              <a:lumMod val="40000"/>
              <a:lumOff val="60000"/>
            </a:schemeClr>
          </a:solidFill>
        </p:spPr>
        <p:txBody>
          <a:bodyPr/>
          <a:lstStyle/>
          <a:p>
            <a:r>
              <a:rPr lang="en-GB" dirty="0"/>
              <a:t>TASK 2: </a:t>
            </a:r>
            <a:r>
              <a:rPr lang="en-GB" b="0" dirty="0"/>
              <a:t>Find the symbol of the element</a:t>
            </a:r>
          </a:p>
        </p:txBody>
      </p:sp>
      <p:sp>
        <p:nvSpPr>
          <p:cNvPr id="7" name="Content Placeholder 6"/>
          <p:cNvSpPr>
            <a:spLocks noGrp="1"/>
          </p:cNvSpPr>
          <p:nvPr>
            <p:ph sz="quarter" idx="4"/>
          </p:nvPr>
        </p:nvSpPr>
        <p:spPr>
          <a:xfrm>
            <a:off x="6317974" y="3169003"/>
            <a:ext cx="5183188" cy="3684588"/>
          </a:xfrm>
        </p:spPr>
        <p:txBody>
          <a:bodyPr>
            <a:normAutofit fontScale="92500" lnSpcReduction="10000"/>
          </a:bodyPr>
          <a:lstStyle/>
          <a:p>
            <a:r>
              <a:rPr lang="en-GB" dirty="0"/>
              <a:t>Helium</a:t>
            </a:r>
          </a:p>
          <a:p>
            <a:r>
              <a:rPr lang="en-GB" dirty="0"/>
              <a:t>Nitrogen</a:t>
            </a:r>
          </a:p>
          <a:p>
            <a:r>
              <a:rPr lang="en-GB" dirty="0"/>
              <a:t>Sodium</a:t>
            </a:r>
          </a:p>
          <a:p>
            <a:r>
              <a:rPr lang="en-GB" dirty="0"/>
              <a:t>Iron</a:t>
            </a:r>
          </a:p>
          <a:p>
            <a:r>
              <a:rPr lang="en-GB" dirty="0"/>
              <a:t>Gold</a:t>
            </a:r>
          </a:p>
          <a:p>
            <a:r>
              <a:rPr lang="en-GB" dirty="0"/>
              <a:t>Fluorine</a:t>
            </a:r>
          </a:p>
          <a:p>
            <a:r>
              <a:rPr lang="en-GB" dirty="0"/>
              <a:t>Carbon</a:t>
            </a:r>
          </a:p>
          <a:p>
            <a:r>
              <a:rPr lang="en-GB" dirty="0" err="1"/>
              <a:t>Sulfur</a:t>
            </a:r>
            <a:endParaRPr lang="en-GB" dirty="0"/>
          </a:p>
        </p:txBody>
      </p:sp>
      <p:pic>
        <p:nvPicPr>
          <p:cNvPr id="8" name="Picture 7">
            <a:extLst>
              <a:ext uri="{FF2B5EF4-FFF2-40B4-BE49-F238E27FC236}">
                <a16:creationId xmlns:a16="http://schemas.microsoft.com/office/drawing/2014/main" id="{7D7834FB-3654-4253-9AB4-F454CC4E4466}"/>
              </a:ext>
            </a:extLst>
          </p:cNvPr>
          <p:cNvPicPr>
            <a:picLocks noChangeAspect="1"/>
          </p:cNvPicPr>
          <p:nvPr/>
        </p:nvPicPr>
        <p:blipFill>
          <a:blip r:embed="rId2"/>
          <a:stretch>
            <a:fillRect/>
          </a:stretch>
        </p:blipFill>
        <p:spPr>
          <a:xfrm>
            <a:off x="8631075" y="-180758"/>
            <a:ext cx="3560925" cy="2803878"/>
          </a:xfrm>
          <a:prstGeom prst="rect">
            <a:avLst/>
          </a:prstGeom>
        </p:spPr>
      </p:pic>
    </p:spTree>
    <p:extLst>
      <p:ext uri="{BB962C8B-B14F-4D97-AF65-F5344CB8AC3E}">
        <p14:creationId xmlns:p14="http://schemas.microsoft.com/office/powerpoint/2010/main" val="17158446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Atoms and Symbols</a:t>
            </a:r>
          </a:p>
        </p:txBody>
      </p:sp>
      <p:sp>
        <p:nvSpPr>
          <p:cNvPr id="4" name="Text Placeholder 3"/>
          <p:cNvSpPr>
            <a:spLocks noGrp="1"/>
          </p:cNvSpPr>
          <p:nvPr>
            <p:ph type="body" idx="1"/>
          </p:nvPr>
        </p:nvSpPr>
        <p:spPr/>
        <p:txBody>
          <a:bodyPr/>
          <a:lstStyle/>
          <a:p>
            <a:r>
              <a:rPr lang="en-GB" dirty="0"/>
              <a:t>Find the name of element with symbol</a:t>
            </a:r>
          </a:p>
        </p:txBody>
      </p:sp>
      <p:sp>
        <p:nvSpPr>
          <p:cNvPr id="5" name="Content Placeholder 4"/>
          <p:cNvSpPr>
            <a:spLocks noGrp="1"/>
          </p:cNvSpPr>
          <p:nvPr>
            <p:ph sz="half" idx="2"/>
          </p:nvPr>
        </p:nvSpPr>
        <p:spPr/>
        <p:txBody>
          <a:bodyPr vert="horz" lIns="91440" tIns="45720" rIns="91440" bIns="45720" rtlCol="0" anchor="t">
            <a:normAutofit fontScale="92500" lnSpcReduction="10000"/>
          </a:bodyPr>
          <a:lstStyle/>
          <a:p>
            <a:r>
              <a:rPr lang="en-GB"/>
              <a:t>O - oxygen</a:t>
            </a:r>
            <a:endParaRPr lang="en-GB" dirty="0"/>
          </a:p>
          <a:p>
            <a:r>
              <a:rPr lang="en-GB"/>
              <a:t>H - hydrogen</a:t>
            </a:r>
            <a:endParaRPr lang="en-GB">
              <a:cs typeface="Calibri"/>
            </a:endParaRPr>
          </a:p>
          <a:p>
            <a:r>
              <a:rPr lang="en-GB"/>
              <a:t>Mg - magnesium</a:t>
            </a:r>
            <a:endParaRPr lang="en-GB">
              <a:cs typeface="Calibri" panose="020F0502020204030204"/>
            </a:endParaRPr>
          </a:p>
          <a:p>
            <a:r>
              <a:rPr lang="en-GB"/>
              <a:t>Cl - chlorine</a:t>
            </a:r>
            <a:endParaRPr lang="en-GB">
              <a:cs typeface="Calibri" panose="020F0502020204030204"/>
            </a:endParaRPr>
          </a:p>
          <a:p>
            <a:r>
              <a:rPr lang="en-GB"/>
              <a:t>K - potassium</a:t>
            </a:r>
            <a:endParaRPr lang="en-GB">
              <a:cs typeface="Calibri" panose="020F0502020204030204"/>
            </a:endParaRPr>
          </a:p>
          <a:p>
            <a:r>
              <a:rPr lang="en-GB"/>
              <a:t>Ne - neon</a:t>
            </a:r>
            <a:endParaRPr lang="en-GB">
              <a:cs typeface="Calibri" panose="020F0502020204030204"/>
            </a:endParaRPr>
          </a:p>
          <a:p>
            <a:r>
              <a:rPr lang="en-GB"/>
              <a:t>Be - beryllium</a:t>
            </a:r>
            <a:endParaRPr lang="en-GB">
              <a:cs typeface="Calibri" panose="020F0502020204030204"/>
            </a:endParaRPr>
          </a:p>
          <a:p>
            <a:r>
              <a:rPr lang="en-GB"/>
              <a:t>Al - aluminium</a:t>
            </a:r>
            <a:endParaRPr lang="en-GB">
              <a:cs typeface="Calibri" panose="020F0502020204030204"/>
            </a:endParaRPr>
          </a:p>
        </p:txBody>
      </p:sp>
      <p:sp>
        <p:nvSpPr>
          <p:cNvPr id="6" name="Text Placeholder 5"/>
          <p:cNvSpPr>
            <a:spLocks noGrp="1"/>
          </p:cNvSpPr>
          <p:nvPr>
            <p:ph type="body" sz="quarter" idx="3"/>
          </p:nvPr>
        </p:nvSpPr>
        <p:spPr/>
        <p:txBody>
          <a:bodyPr/>
          <a:lstStyle/>
          <a:p>
            <a:r>
              <a:rPr lang="en-GB" dirty="0"/>
              <a:t>Find the symbol of the element</a:t>
            </a:r>
          </a:p>
        </p:txBody>
      </p:sp>
      <p:sp>
        <p:nvSpPr>
          <p:cNvPr id="7" name="Content Placeholder 6"/>
          <p:cNvSpPr>
            <a:spLocks noGrp="1"/>
          </p:cNvSpPr>
          <p:nvPr>
            <p:ph sz="quarter" idx="4"/>
          </p:nvPr>
        </p:nvSpPr>
        <p:spPr/>
        <p:txBody>
          <a:bodyPr vert="horz" lIns="91440" tIns="45720" rIns="91440" bIns="45720" rtlCol="0" anchor="t">
            <a:normAutofit fontScale="92500" lnSpcReduction="10000"/>
          </a:bodyPr>
          <a:lstStyle/>
          <a:p>
            <a:r>
              <a:rPr lang="en-GB"/>
              <a:t>Helium - He</a:t>
            </a:r>
            <a:endParaRPr lang="en-GB" dirty="0"/>
          </a:p>
          <a:p>
            <a:r>
              <a:rPr lang="en-GB"/>
              <a:t>Nitrogen - N</a:t>
            </a:r>
            <a:endParaRPr lang="en-GB">
              <a:cs typeface="Calibri"/>
            </a:endParaRPr>
          </a:p>
          <a:p>
            <a:r>
              <a:rPr lang="en-GB"/>
              <a:t>Sodium - Na</a:t>
            </a:r>
            <a:endParaRPr lang="en-GB">
              <a:cs typeface="Calibri" panose="020F0502020204030204"/>
            </a:endParaRPr>
          </a:p>
          <a:p>
            <a:r>
              <a:rPr lang="en-GB"/>
              <a:t>Iron - Fe</a:t>
            </a:r>
            <a:endParaRPr lang="en-GB">
              <a:cs typeface="Calibri" panose="020F0502020204030204"/>
            </a:endParaRPr>
          </a:p>
          <a:p>
            <a:r>
              <a:rPr lang="en-GB"/>
              <a:t>Gold - Au</a:t>
            </a:r>
            <a:endParaRPr lang="en-GB">
              <a:cs typeface="Calibri" panose="020F0502020204030204"/>
            </a:endParaRPr>
          </a:p>
          <a:p>
            <a:r>
              <a:rPr lang="en-GB"/>
              <a:t>Fluorine - F</a:t>
            </a:r>
            <a:endParaRPr lang="en-GB">
              <a:cs typeface="Calibri" panose="020F0502020204030204"/>
            </a:endParaRPr>
          </a:p>
          <a:p>
            <a:r>
              <a:rPr lang="en-GB"/>
              <a:t>Carbon - C</a:t>
            </a:r>
            <a:endParaRPr lang="en-GB">
              <a:cs typeface="Calibri" panose="020F0502020204030204"/>
            </a:endParaRPr>
          </a:p>
          <a:p>
            <a:r>
              <a:rPr lang="en-GB"/>
              <a:t>Sulfur - S</a:t>
            </a:r>
            <a:endParaRPr lang="en-GB" dirty="0"/>
          </a:p>
        </p:txBody>
      </p:sp>
    </p:spTree>
    <p:extLst>
      <p:ext uri="{BB962C8B-B14F-4D97-AF65-F5344CB8AC3E}">
        <p14:creationId xmlns:p14="http://schemas.microsoft.com/office/powerpoint/2010/main" val="9886825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0A0FCD6-A801-4CD8-BFCC-38FD12DDE8E7}"/>
              </a:ext>
            </a:extLst>
          </p:cNvPr>
          <p:cNvSpPr/>
          <p:nvPr/>
        </p:nvSpPr>
        <p:spPr>
          <a:xfrm>
            <a:off x="7522233" y="3848819"/>
            <a:ext cx="4298829" cy="2185357"/>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64D4BE-70AC-497A-B390-764B1C3A9432}"/>
              </a:ext>
            </a:extLst>
          </p:cNvPr>
          <p:cNvSpPr>
            <a:spLocks noGrp="1"/>
          </p:cNvSpPr>
          <p:nvPr>
            <p:ph type="title"/>
          </p:nvPr>
        </p:nvSpPr>
        <p:spPr>
          <a:xfrm>
            <a:off x="838200" y="477078"/>
            <a:ext cx="10515600" cy="1298713"/>
          </a:xfrm>
          <a:solidFill>
            <a:schemeClr val="accent5">
              <a:lumMod val="20000"/>
              <a:lumOff val="80000"/>
            </a:schemeClr>
          </a:solidFill>
        </p:spPr>
        <p:txBody>
          <a:bodyPr>
            <a:normAutofit/>
          </a:bodyPr>
          <a:lstStyle/>
          <a:p>
            <a:r>
              <a:rPr lang="en-US" sz="3600" b="1" dirty="0">
                <a:cs typeface="Calibri Light"/>
              </a:rPr>
              <a:t>Task 3: </a:t>
            </a:r>
            <a:r>
              <a:rPr lang="en-US" sz="3600" dirty="0">
                <a:cs typeface="Calibri"/>
              </a:rPr>
              <a:t>Pick 1 element on the periodic table. </a:t>
            </a:r>
            <a:br>
              <a:rPr lang="en-US" sz="3600" dirty="0"/>
            </a:br>
            <a:r>
              <a:rPr lang="en-US" sz="3600" dirty="0">
                <a:cs typeface="Calibri"/>
              </a:rPr>
              <a:t>Write a paragraph in your books about your element. </a:t>
            </a:r>
            <a:endParaRPr lang="en-US" sz="3600" dirty="0"/>
          </a:p>
        </p:txBody>
      </p:sp>
      <p:sp>
        <p:nvSpPr>
          <p:cNvPr id="3" name="Content Placeholder 2">
            <a:extLst>
              <a:ext uri="{FF2B5EF4-FFF2-40B4-BE49-F238E27FC236}">
                <a16:creationId xmlns:a16="http://schemas.microsoft.com/office/drawing/2014/main" id="{E7AB31BF-1B2B-4AF7-B557-9557C96CC15F}"/>
              </a:ext>
            </a:extLst>
          </p:cNvPr>
          <p:cNvSpPr>
            <a:spLocks noGrp="1"/>
          </p:cNvSpPr>
          <p:nvPr>
            <p:ph idx="1"/>
          </p:nvPr>
        </p:nvSpPr>
        <p:spPr>
          <a:xfrm>
            <a:off x="631541" y="1582948"/>
            <a:ext cx="7041468" cy="4351338"/>
          </a:xfrm>
        </p:spPr>
        <p:txBody>
          <a:bodyPr vert="horz" lIns="91440" tIns="45720" rIns="91440" bIns="45720" rtlCol="0" anchor="t">
            <a:normAutofit/>
          </a:bodyPr>
          <a:lstStyle/>
          <a:p>
            <a:pPr marL="0" indent="0">
              <a:buNone/>
            </a:pPr>
            <a:br>
              <a:rPr lang="en-US" dirty="0">
                <a:cs typeface="Calibri"/>
              </a:rPr>
            </a:br>
            <a:r>
              <a:rPr lang="en-US" dirty="0">
                <a:cs typeface="Calibri"/>
              </a:rPr>
              <a:t>You must include:</a:t>
            </a:r>
          </a:p>
          <a:p>
            <a:r>
              <a:rPr lang="en-US" dirty="0">
                <a:cs typeface="Calibri"/>
              </a:rPr>
              <a:t>Its full name</a:t>
            </a:r>
          </a:p>
          <a:p>
            <a:r>
              <a:rPr lang="en-US" dirty="0">
                <a:cs typeface="Calibri"/>
              </a:rPr>
              <a:t>Its chemical symbol</a:t>
            </a:r>
          </a:p>
          <a:p>
            <a:r>
              <a:rPr lang="en-US" dirty="0">
                <a:cs typeface="Calibri"/>
              </a:rPr>
              <a:t>3 key properties (</a:t>
            </a:r>
            <a:r>
              <a:rPr lang="en-US" dirty="0" err="1">
                <a:cs typeface="Calibri"/>
              </a:rPr>
              <a:t>eg</a:t>
            </a:r>
            <a:r>
              <a:rPr lang="en-US" dirty="0">
                <a:cs typeface="Calibri"/>
              </a:rPr>
              <a:t> boiling point, state at room temperature, density  etc.)</a:t>
            </a:r>
          </a:p>
          <a:p>
            <a:r>
              <a:rPr lang="en-US" dirty="0">
                <a:cs typeface="Calibri"/>
              </a:rPr>
              <a:t>2 important uses</a:t>
            </a:r>
          </a:p>
          <a:p>
            <a:pPr marL="0" indent="0">
              <a:buNone/>
            </a:pPr>
            <a:endParaRPr lang="en-US" dirty="0">
              <a:cs typeface="Calibri"/>
            </a:endParaRPr>
          </a:p>
        </p:txBody>
      </p:sp>
      <p:sp>
        <p:nvSpPr>
          <p:cNvPr id="5" name="TextBox 4">
            <a:extLst>
              <a:ext uri="{FF2B5EF4-FFF2-40B4-BE49-F238E27FC236}">
                <a16:creationId xmlns:a16="http://schemas.microsoft.com/office/drawing/2014/main" id="{D888115D-40E2-4425-BC13-DA719B8AA4BB}"/>
              </a:ext>
            </a:extLst>
          </p:cNvPr>
          <p:cNvSpPr txBox="1"/>
          <p:nvPr/>
        </p:nvSpPr>
        <p:spPr>
          <a:xfrm>
            <a:off x="7838537" y="3796559"/>
            <a:ext cx="4353463"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solidFill>
                  <a:schemeClr val="bg1"/>
                </a:solidFill>
              </a:rPr>
              <a:t>CHALLENGE: can you memorize the first 20 elements in the periodic </a:t>
            </a:r>
            <a:r>
              <a:rPr lang="en-US" sz="2800" b="1">
                <a:solidFill>
                  <a:schemeClr val="bg1"/>
                </a:solidFill>
              </a:rPr>
              <a:t>table? (in order of atomic </a:t>
            </a:r>
            <a:r>
              <a:rPr lang="en-US" sz="2800" b="1" dirty="0">
                <a:solidFill>
                  <a:schemeClr val="bg1"/>
                </a:solidFill>
              </a:rPr>
              <a:t>number)</a:t>
            </a:r>
          </a:p>
        </p:txBody>
      </p:sp>
    </p:spTree>
    <p:extLst>
      <p:ext uri="{BB962C8B-B14F-4D97-AF65-F5344CB8AC3E}">
        <p14:creationId xmlns:p14="http://schemas.microsoft.com/office/powerpoint/2010/main" val="34716313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67769-CF1C-4353-8C87-7A0690175FE6}"/>
              </a:ext>
            </a:extLst>
          </p:cNvPr>
          <p:cNvSpPr>
            <a:spLocks noGrp="1"/>
          </p:cNvSpPr>
          <p:nvPr>
            <p:ph type="title"/>
          </p:nvPr>
        </p:nvSpPr>
        <p:spPr>
          <a:xfrm>
            <a:off x="838200" y="954157"/>
            <a:ext cx="5562600" cy="736531"/>
          </a:xfrm>
          <a:solidFill>
            <a:schemeClr val="accent6">
              <a:lumMod val="40000"/>
              <a:lumOff val="60000"/>
            </a:schemeClr>
          </a:solidFill>
        </p:spPr>
        <p:txBody>
          <a:bodyPr/>
          <a:lstStyle/>
          <a:p>
            <a:r>
              <a:rPr lang="en-US" b="1" dirty="0">
                <a:cs typeface="Calibri Light"/>
              </a:rPr>
              <a:t>Plenary: </a:t>
            </a:r>
            <a:r>
              <a:rPr lang="en-US" dirty="0">
                <a:cs typeface="Calibri Light"/>
              </a:rPr>
              <a:t>True or False?</a:t>
            </a:r>
            <a:endParaRPr lang="en-US" dirty="0"/>
          </a:p>
        </p:txBody>
      </p:sp>
      <p:sp>
        <p:nvSpPr>
          <p:cNvPr id="4" name="TextBox 3">
            <a:extLst>
              <a:ext uri="{FF2B5EF4-FFF2-40B4-BE49-F238E27FC236}">
                <a16:creationId xmlns:a16="http://schemas.microsoft.com/office/drawing/2014/main" id="{3B877087-A2FB-4B57-BCD1-02B5F35F7E93}"/>
              </a:ext>
            </a:extLst>
          </p:cNvPr>
          <p:cNvSpPr txBox="1"/>
          <p:nvPr/>
        </p:nvSpPr>
        <p:spPr>
          <a:xfrm>
            <a:off x="842513" y="1877683"/>
            <a:ext cx="8134709"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14350" indent="-514350">
              <a:buAutoNum type="arabicPeriod"/>
            </a:pPr>
            <a:r>
              <a:rPr lang="en-GB" sz="2800" dirty="0"/>
              <a:t>Elements are made up of one type of atom</a:t>
            </a:r>
            <a:endParaRPr lang="en-US" dirty="0">
              <a:cs typeface="Calibri" panose="020F0502020204030204"/>
            </a:endParaRPr>
          </a:p>
          <a:p>
            <a:pPr marL="514350" indent="-514350">
              <a:buAutoNum type="arabicPeriod"/>
            </a:pPr>
            <a:r>
              <a:rPr lang="en-GB" sz="2800" dirty="0"/>
              <a:t>Water is an element</a:t>
            </a:r>
            <a:endParaRPr lang="en-US" dirty="0">
              <a:cs typeface="Calibri"/>
            </a:endParaRPr>
          </a:p>
          <a:p>
            <a:pPr marL="514350" indent="-514350">
              <a:buAutoNum type="arabicPeriod"/>
            </a:pPr>
            <a:r>
              <a:rPr lang="en-GB" sz="2800" dirty="0"/>
              <a:t>H is the symbol for Hydrogen</a:t>
            </a:r>
            <a:endParaRPr lang="en-US" dirty="0">
              <a:cs typeface="Calibri"/>
            </a:endParaRPr>
          </a:p>
          <a:p>
            <a:pPr marL="514350" indent="-514350">
              <a:buAutoNum type="arabicPeriod"/>
            </a:pPr>
            <a:r>
              <a:rPr lang="en-GB" sz="2800" dirty="0"/>
              <a:t>The symbol for sodium is NA</a:t>
            </a:r>
            <a:endParaRPr lang="en-US" dirty="0"/>
          </a:p>
          <a:p>
            <a:pPr marL="514350" indent="-514350">
              <a:buAutoNum type="arabicPeriod"/>
            </a:pPr>
            <a:r>
              <a:rPr lang="en-GB" sz="2800" dirty="0"/>
              <a:t>All elements are shown on the periodic table</a:t>
            </a:r>
            <a:endParaRPr lang="en-US" dirty="0">
              <a:cs typeface="Calibri"/>
            </a:endParaRPr>
          </a:p>
          <a:p>
            <a:pPr marL="514350" indent="-514350">
              <a:buAutoNum type="arabicPeriod"/>
            </a:pPr>
            <a:r>
              <a:rPr lang="en-GB" sz="2800" dirty="0"/>
              <a:t>Elements like Chlorine go around as pairs of atoms</a:t>
            </a:r>
            <a:endParaRPr lang="en-US" dirty="0">
              <a:cs typeface="Calibri"/>
            </a:endParaRPr>
          </a:p>
        </p:txBody>
      </p:sp>
    </p:spTree>
    <p:extLst>
      <p:ext uri="{BB962C8B-B14F-4D97-AF65-F5344CB8AC3E}">
        <p14:creationId xmlns:p14="http://schemas.microsoft.com/office/powerpoint/2010/main" val="2205003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67769-CF1C-4353-8C87-7A0690175FE6}"/>
              </a:ext>
            </a:extLst>
          </p:cNvPr>
          <p:cNvSpPr>
            <a:spLocks noGrp="1"/>
          </p:cNvSpPr>
          <p:nvPr>
            <p:ph type="title"/>
          </p:nvPr>
        </p:nvSpPr>
        <p:spPr/>
        <p:txBody>
          <a:bodyPr/>
          <a:lstStyle/>
          <a:p>
            <a:r>
              <a:rPr lang="en-US" dirty="0">
                <a:cs typeface="Calibri Light"/>
              </a:rPr>
              <a:t>True or False?</a:t>
            </a:r>
            <a:endParaRPr lang="en-US" dirty="0"/>
          </a:p>
        </p:txBody>
      </p:sp>
      <p:sp>
        <p:nvSpPr>
          <p:cNvPr id="4" name="TextBox 3">
            <a:extLst>
              <a:ext uri="{FF2B5EF4-FFF2-40B4-BE49-F238E27FC236}">
                <a16:creationId xmlns:a16="http://schemas.microsoft.com/office/drawing/2014/main" id="{3B877087-A2FB-4B57-BCD1-02B5F35F7E93}"/>
              </a:ext>
            </a:extLst>
          </p:cNvPr>
          <p:cNvSpPr txBox="1"/>
          <p:nvPr/>
        </p:nvSpPr>
        <p:spPr>
          <a:xfrm>
            <a:off x="253041" y="1877683"/>
            <a:ext cx="11887199"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14350" indent="-514350">
              <a:buAutoNum type="arabicPeriod"/>
            </a:pPr>
            <a:r>
              <a:rPr lang="en-GB" sz="2800" b="1" dirty="0">
                <a:solidFill>
                  <a:schemeClr val="accent6"/>
                </a:solidFill>
              </a:rPr>
              <a:t>Elements are made up of one type of atom</a:t>
            </a:r>
            <a:endParaRPr lang="en-US" b="1">
              <a:solidFill>
                <a:schemeClr val="accent6"/>
              </a:solidFill>
              <a:cs typeface="Calibri" panose="020F0502020204030204"/>
            </a:endParaRPr>
          </a:p>
          <a:p>
            <a:pPr marL="514350" indent="-514350">
              <a:buAutoNum type="arabicPeriod"/>
            </a:pPr>
            <a:r>
              <a:rPr lang="en-GB" sz="2800" b="1" dirty="0">
                <a:solidFill>
                  <a:srgbClr val="FF0000"/>
                </a:solidFill>
              </a:rPr>
              <a:t>Water is an element </a:t>
            </a:r>
            <a:r>
              <a:rPr lang="en-GB" sz="2800" dirty="0"/>
              <a:t>(water is a compound – made up Hydrogen and Oxygen)</a:t>
            </a:r>
            <a:endParaRPr lang="en-US" b="1" dirty="0">
              <a:solidFill>
                <a:srgbClr val="FF0000"/>
              </a:solidFill>
              <a:cs typeface="Calibri"/>
            </a:endParaRPr>
          </a:p>
          <a:p>
            <a:pPr marL="514350" indent="-514350">
              <a:buAutoNum type="arabicPeriod"/>
            </a:pPr>
            <a:r>
              <a:rPr lang="en-GB" sz="2800" b="1" dirty="0">
                <a:solidFill>
                  <a:schemeClr val="accent6"/>
                </a:solidFill>
              </a:rPr>
              <a:t>H is the symbol for Hydrogen</a:t>
            </a:r>
            <a:endParaRPr lang="en-US" b="1" dirty="0">
              <a:solidFill>
                <a:schemeClr val="accent6"/>
              </a:solidFill>
              <a:cs typeface="Calibri"/>
            </a:endParaRPr>
          </a:p>
          <a:p>
            <a:pPr marL="514350" indent="-514350">
              <a:buAutoNum type="arabicPeriod"/>
            </a:pPr>
            <a:r>
              <a:rPr lang="en-GB" sz="2800" b="1" dirty="0">
                <a:solidFill>
                  <a:srgbClr val="FF0000"/>
                </a:solidFill>
              </a:rPr>
              <a:t>The symbol for sodium is NA </a:t>
            </a:r>
            <a:r>
              <a:rPr lang="en-GB" sz="2800" dirty="0"/>
              <a:t>(the symbol for sodium is Na)</a:t>
            </a:r>
            <a:endParaRPr lang="en-US" b="1" dirty="0">
              <a:solidFill>
                <a:srgbClr val="FF0000"/>
              </a:solidFill>
            </a:endParaRPr>
          </a:p>
          <a:p>
            <a:pPr marL="514350" indent="-514350">
              <a:buAutoNum type="arabicPeriod"/>
            </a:pPr>
            <a:r>
              <a:rPr lang="en-GB" sz="2800" b="1" dirty="0">
                <a:solidFill>
                  <a:schemeClr val="accent6"/>
                </a:solidFill>
              </a:rPr>
              <a:t>All elements are shown on the periodic table </a:t>
            </a:r>
            <a:endParaRPr lang="en-US" b="1" dirty="0">
              <a:solidFill>
                <a:schemeClr val="accent6"/>
              </a:solidFill>
              <a:cs typeface="Calibri"/>
            </a:endParaRPr>
          </a:p>
          <a:p>
            <a:pPr marL="514350" indent="-514350">
              <a:buAutoNum type="arabicPeriod"/>
            </a:pPr>
            <a:r>
              <a:rPr lang="en-GB" sz="2800" b="1" dirty="0">
                <a:solidFill>
                  <a:schemeClr val="accent6"/>
                </a:solidFill>
              </a:rPr>
              <a:t>Elements like Chlorine go around as pairs of atoms</a:t>
            </a:r>
            <a:endParaRPr lang="en-US" dirty="0">
              <a:solidFill>
                <a:schemeClr val="accent6"/>
              </a:solidFill>
              <a:cs typeface="Calibri"/>
            </a:endParaRPr>
          </a:p>
        </p:txBody>
      </p:sp>
    </p:spTree>
    <p:extLst>
      <p:ext uri="{BB962C8B-B14F-4D97-AF65-F5344CB8AC3E}">
        <p14:creationId xmlns:p14="http://schemas.microsoft.com/office/powerpoint/2010/main" val="800770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C7DD1E-528E-4029-9232-A35CB9C52234}"/>
              </a:ext>
            </a:extLst>
          </p:cNvPr>
          <p:cNvSpPr>
            <a:spLocks noGrp="1"/>
          </p:cNvSpPr>
          <p:nvPr>
            <p:ph idx="1"/>
          </p:nvPr>
        </p:nvSpPr>
        <p:spPr>
          <a:xfrm>
            <a:off x="1007013" y="1361391"/>
            <a:ext cx="10515600" cy="4351338"/>
          </a:xfrm>
        </p:spPr>
        <p:txBody>
          <a:bodyPr>
            <a:normAutofit/>
          </a:bodyPr>
          <a:lstStyle/>
          <a:p>
            <a:pPr marL="0" indent="0">
              <a:buNone/>
            </a:pPr>
            <a:r>
              <a:rPr lang="en-ZA" sz="4000" dirty="0"/>
              <a:t>Now complete the task on the pdf file named </a:t>
            </a:r>
            <a:r>
              <a:rPr lang="en-ZA" sz="4000" b="1" dirty="0">
                <a:solidFill>
                  <a:schemeClr val="accent6"/>
                </a:solidFill>
              </a:rPr>
              <a:t>16.11.2020 properties of atoms and elements</a:t>
            </a:r>
          </a:p>
        </p:txBody>
      </p:sp>
    </p:spTree>
    <p:extLst>
      <p:ext uri="{BB962C8B-B14F-4D97-AF65-F5344CB8AC3E}">
        <p14:creationId xmlns:p14="http://schemas.microsoft.com/office/powerpoint/2010/main" val="13627358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04967" y="1757666"/>
            <a:ext cx="5254485" cy="628436"/>
          </a:xfrm>
          <a:solidFill>
            <a:schemeClr val="accent4">
              <a:lumMod val="40000"/>
              <a:lumOff val="60000"/>
            </a:schemeClr>
          </a:solidFill>
        </p:spPr>
        <p:txBody>
          <a:bodyPr>
            <a:normAutofit/>
          </a:bodyPr>
          <a:lstStyle/>
          <a:p>
            <a:r>
              <a:rPr lang="en-GB" sz="3200" u="sng" dirty="0"/>
              <a:t>Starter</a:t>
            </a:r>
            <a:r>
              <a:rPr lang="en-GB" sz="3200" dirty="0"/>
              <a:t>: Which are elements?</a:t>
            </a:r>
          </a:p>
        </p:txBody>
      </p:sp>
      <p:grpSp>
        <p:nvGrpSpPr>
          <p:cNvPr id="14" name="Group 13"/>
          <p:cNvGrpSpPr/>
          <p:nvPr/>
        </p:nvGrpSpPr>
        <p:grpSpPr>
          <a:xfrm>
            <a:off x="168797" y="4992967"/>
            <a:ext cx="1983346" cy="1700012"/>
            <a:chOff x="1028247" y="1624437"/>
            <a:chExt cx="1983346" cy="1700012"/>
          </a:xfrm>
        </p:grpSpPr>
        <p:sp>
          <p:nvSpPr>
            <p:cNvPr id="9" name="Oval 8"/>
            <p:cNvSpPr/>
            <p:nvPr/>
          </p:nvSpPr>
          <p:spPr>
            <a:xfrm>
              <a:off x="1815921" y="1934756"/>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p:cNvGrpSpPr/>
            <p:nvPr/>
          </p:nvGrpSpPr>
          <p:grpSpPr>
            <a:xfrm>
              <a:off x="1028247" y="1624437"/>
              <a:ext cx="1983346" cy="1700012"/>
              <a:chOff x="1028247" y="1624437"/>
              <a:chExt cx="1983346" cy="1700012"/>
            </a:xfrm>
          </p:grpSpPr>
          <p:sp>
            <p:nvSpPr>
              <p:cNvPr id="7" name="Rectangle 6"/>
              <p:cNvSpPr/>
              <p:nvPr/>
            </p:nvSpPr>
            <p:spPr>
              <a:xfrm>
                <a:off x="1028247" y="1624437"/>
                <a:ext cx="1983346" cy="17000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1249251" y="1732880"/>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rot="2543549">
                <a:off x="1384345" y="2465590"/>
                <a:ext cx="373487" cy="3675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217313" y="2574813"/>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2590800" y="1885279"/>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15" name="Group 14"/>
          <p:cNvGrpSpPr/>
          <p:nvPr/>
        </p:nvGrpSpPr>
        <p:grpSpPr>
          <a:xfrm>
            <a:off x="2244839" y="3218303"/>
            <a:ext cx="2189627" cy="1700012"/>
            <a:chOff x="1056068" y="1584101"/>
            <a:chExt cx="1983346" cy="1700012"/>
          </a:xfrm>
        </p:grpSpPr>
        <p:sp>
          <p:nvSpPr>
            <p:cNvPr id="16" name="Oval 15"/>
            <p:cNvSpPr/>
            <p:nvPr/>
          </p:nvSpPr>
          <p:spPr>
            <a:xfrm>
              <a:off x="1815921" y="1934756"/>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1056068" y="1584101"/>
              <a:ext cx="1983346" cy="1700012"/>
              <a:chOff x="1056068" y="1584101"/>
              <a:chExt cx="1983346" cy="1700012"/>
            </a:xfrm>
          </p:grpSpPr>
          <p:sp>
            <p:nvSpPr>
              <p:cNvPr id="18" name="Rectangle 17"/>
              <p:cNvSpPr/>
              <p:nvPr/>
            </p:nvSpPr>
            <p:spPr>
              <a:xfrm>
                <a:off x="1056068" y="1584101"/>
                <a:ext cx="1983346" cy="17000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1416371" y="1641044"/>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rot="2543549">
                <a:off x="1384345" y="2465590"/>
                <a:ext cx="373487" cy="3675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2217313" y="2574813"/>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2590800" y="1885279"/>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23" name="Oval 22"/>
          <p:cNvSpPr/>
          <p:nvPr/>
        </p:nvSpPr>
        <p:spPr>
          <a:xfrm>
            <a:off x="2307889" y="3831307"/>
            <a:ext cx="313460" cy="33502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3118750" y="4346399"/>
            <a:ext cx="313460" cy="33502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3988629" y="4439061"/>
            <a:ext cx="313460" cy="33502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3542792" y="3275246"/>
            <a:ext cx="313460" cy="33502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2346926" y="4513913"/>
            <a:ext cx="313460" cy="33502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p:cNvGrpSpPr/>
          <p:nvPr/>
        </p:nvGrpSpPr>
        <p:grpSpPr>
          <a:xfrm>
            <a:off x="168797" y="3213677"/>
            <a:ext cx="1983346" cy="1700012"/>
            <a:chOff x="1056068" y="1584101"/>
            <a:chExt cx="1983346" cy="1700012"/>
          </a:xfrm>
        </p:grpSpPr>
        <p:sp>
          <p:nvSpPr>
            <p:cNvPr id="29" name="Oval 28"/>
            <p:cNvSpPr/>
            <p:nvPr/>
          </p:nvSpPr>
          <p:spPr>
            <a:xfrm>
              <a:off x="1815921" y="1934756"/>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p:cNvGrpSpPr/>
            <p:nvPr/>
          </p:nvGrpSpPr>
          <p:grpSpPr>
            <a:xfrm>
              <a:off x="1056068" y="1584101"/>
              <a:ext cx="1983346" cy="1700012"/>
              <a:chOff x="1056068" y="1584101"/>
              <a:chExt cx="1983346" cy="1700012"/>
            </a:xfrm>
          </p:grpSpPr>
          <p:sp>
            <p:nvSpPr>
              <p:cNvPr id="31" name="Rectangle 30"/>
              <p:cNvSpPr/>
              <p:nvPr/>
            </p:nvSpPr>
            <p:spPr>
              <a:xfrm>
                <a:off x="1056068" y="1584101"/>
                <a:ext cx="1983346" cy="17000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1765856" y="2843578"/>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rot="2543549">
                <a:off x="1384345" y="2465590"/>
                <a:ext cx="373487" cy="3675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p:cNvSpPr/>
              <p:nvPr/>
            </p:nvSpPr>
            <p:spPr>
              <a:xfrm>
                <a:off x="2217313" y="2574813"/>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2590800" y="1885279"/>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9" name="Rectangle 38"/>
          <p:cNvSpPr/>
          <p:nvPr/>
        </p:nvSpPr>
        <p:spPr>
          <a:xfrm>
            <a:off x="2230033" y="4997589"/>
            <a:ext cx="2204434" cy="169539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4524797" y="3216031"/>
            <a:ext cx="2189627" cy="17022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4524797" y="4992967"/>
            <a:ext cx="2204434" cy="169539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5" name="Group 44"/>
          <p:cNvGrpSpPr/>
          <p:nvPr/>
        </p:nvGrpSpPr>
        <p:grpSpPr>
          <a:xfrm rot="20797663">
            <a:off x="2594048" y="5418824"/>
            <a:ext cx="564523" cy="319824"/>
            <a:chOff x="4627808" y="4405213"/>
            <a:chExt cx="564523" cy="319824"/>
          </a:xfrm>
        </p:grpSpPr>
        <p:sp>
          <p:nvSpPr>
            <p:cNvPr id="43" name="Oval 42"/>
            <p:cNvSpPr/>
            <p:nvPr/>
          </p:nvSpPr>
          <p:spPr>
            <a:xfrm>
              <a:off x="4627808"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4905947"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6" name="Group 45"/>
          <p:cNvGrpSpPr/>
          <p:nvPr/>
        </p:nvGrpSpPr>
        <p:grpSpPr>
          <a:xfrm>
            <a:off x="3610421" y="6149654"/>
            <a:ext cx="564523" cy="319824"/>
            <a:chOff x="4627808" y="4405213"/>
            <a:chExt cx="564523" cy="319824"/>
          </a:xfrm>
        </p:grpSpPr>
        <p:sp>
          <p:nvSpPr>
            <p:cNvPr id="47" name="Oval 46"/>
            <p:cNvSpPr/>
            <p:nvPr/>
          </p:nvSpPr>
          <p:spPr>
            <a:xfrm>
              <a:off x="4627808"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p:cNvSpPr/>
            <p:nvPr/>
          </p:nvSpPr>
          <p:spPr>
            <a:xfrm>
              <a:off x="4905947"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9" name="Group 48"/>
          <p:cNvGrpSpPr/>
          <p:nvPr/>
        </p:nvGrpSpPr>
        <p:grpSpPr>
          <a:xfrm rot="924911">
            <a:off x="2532580" y="6023534"/>
            <a:ext cx="564523" cy="319824"/>
            <a:chOff x="4627808" y="4405213"/>
            <a:chExt cx="564523" cy="319824"/>
          </a:xfrm>
        </p:grpSpPr>
        <p:sp>
          <p:nvSpPr>
            <p:cNvPr id="50" name="Oval 49"/>
            <p:cNvSpPr/>
            <p:nvPr/>
          </p:nvSpPr>
          <p:spPr>
            <a:xfrm>
              <a:off x="4627808"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905947"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2" name="Group 51"/>
          <p:cNvGrpSpPr/>
          <p:nvPr/>
        </p:nvGrpSpPr>
        <p:grpSpPr>
          <a:xfrm>
            <a:off x="3349466" y="5413710"/>
            <a:ext cx="564523" cy="319824"/>
            <a:chOff x="4627808" y="4405213"/>
            <a:chExt cx="564523" cy="319824"/>
          </a:xfrm>
        </p:grpSpPr>
        <p:sp>
          <p:nvSpPr>
            <p:cNvPr id="53" name="Oval 52"/>
            <p:cNvSpPr/>
            <p:nvPr/>
          </p:nvSpPr>
          <p:spPr>
            <a:xfrm>
              <a:off x="4627808"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p:cNvSpPr/>
            <p:nvPr/>
          </p:nvSpPr>
          <p:spPr>
            <a:xfrm>
              <a:off x="4905947"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8" name="Group 57"/>
          <p:cNvGrpSpPr/>
          <p:nvPr/>
        </p:nvGrpSpPr>
        <p:grpSpPr>
          <a:xfrm>
            <a:off x="4964375" y="3620968"/>
            <a:ext cx="749717" cy="609878"/>
            <a:chOff x="8349188" y="2231352"/>
            <a:chExt cx="749717" cy="609878"/>
          </a:xfrm>
        </p:grpSpPr>
        <p:sp>
          <p:nvSpPr>
            <p:cNvPr id="55" name="Oval 54"/>
            <p:cNvSpPr/>
            <p:nvPr/>
          </p:nvSpPr>
          <p:spPr>
            <a:xfrm>
              <a:off x="8512935" y="2418386"/>
              <a:ext cx="327494" cy="29537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p:cNvSpPr/>
            <p:nvPr/>
          </p:nvSpPr>
          <p:spPr>
            <a:xfrm>
              <a:off x="8771411" y="25458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8349188" y="22313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9" name="Group 58"/>
          <p:cNvGrpSpPr/>
          <p:nvPr/>
        </p:nvGrpSpPr>
        <p:grpSpPr>
          <a:xfrm>
            <a:off x="4641635" y="4225155"/>
            <a:ext cx="749717" cy="609878"/>
            <a:chOff x="8349188" y="2231352"/>
            <a:chExt cx="749717" cy="609878"/>
          </a:xfrm>
        </p:grpSpPr>
        <p:sp>
          <p:nvSpPr>
            <p:cNvPr id="60" name="Oval 59"/>
            <p:cNvSpPr/>
            <p:nvPr/>
          </p:nvSpPr>
          <p:spPr>
            <a:xfrm>
              <a:off x="8512935" y="2418386"/>
              <a:ext cx="327494" cy="29537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p:cNvSpPr/>
            <p:nvPr/>
          </p:nvSpPr>
          <p:spPr>
            <a:xfrm>
              <a:off x="8771411" y="25458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p:cNvSpPr/>
            <p:nvPr/>
          </p:nvSpPr>
          <p:spPr>
            <a:xfrm>
              <a:off x="8349188" y="22313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3" name="Group 62"/>
          <p:cNvGrpSpPr/>
          <p:nvPr/>
        </p:nvGrpSpPr>
        <p:grpSpPr>
          <a:xfrm>
            <a:off x="5756123" y="3392960"/>
            <a:ext cx="749717" cy="609878"/>
            <a:chOff x="8349188" y="2231352"/>
            <a:chExt cx="749717" cy="609878"/>
          </a:xfrm>
        </p:grpSpPr>
        <p:sp>
          <p:nvSpPr>
            <p:cNvPr id="64" name="Oval 63"/>
            <p:cNvSpPr/>
            <p:nvPr/>
          </p:nvSpPr>
          <p:spPr>
            <a:xfrm>
              <a:off x="8512935" y="2418386"/>
              <a:ext cx="327494" cy="29537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a:off x="8771411" y="25458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p:cNvSpPr/>
            <p:nvPr/>
          </p:nvSpPr>
          <p:spPr>
            <a:xfrm>
              <a:off x="8349188" y="22313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7" name="Group 66"/>
          <p:cNvGrpSpPr/>
          <p:nvPr/>
        </p:nvGrpSpPr>
        <p:grpSpPr>
          <a:xfrm rot="17995169">
            <a:off x="5697173" y="4096026"/>
            <a:ext cx="749717" cy="609878"/>
            <a:chOff x="8349188" y="2231352"/>
            <a:chExt cx="749717" cy="609878"/>
          </a:xfrm>
        </p:grpSpPr>
        <p:sp>
          <p:nvSpPr>
            <p:cNvPr id="68" name="Oval 67"/>
            <p:cNvSpPr/>
            <p:nvPr/>
          </p:nvSpPr>
          <p:spPr>
            <a:xfrm>
              <a:off x="8512935" y="2418386"/>
              <a:ext cx="327494" cy="29537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p:cNvSpPr/>
            <p:nvPr/>
          </p:nvSpPr>
          <p:spPr>
            <a:xfrm>
              <a:off x="8771411" y="25458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a:off x="8349188" y="22313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1" name="Oval 70"/>
          <p:cNvSpPr/>
          <p:nvPr/>
        </p:nvSpPr>
        <p:spPr>
          <a:xfrm>
            <a:off x="4838326" y="5165496"/>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a:off x="5570788" y="6012018"/>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Oval 72"/>
          <p:cNvSpPr/>
          <p:nvPr/>
        </p:nvSpPr>
        <p:spPr>
          <a:xfrm>
            <a:off x="5512880" y="5239113"/>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a:off x="6077411" y="5826452"/>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a:off x="5975988" y="5377265"/>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a:off x="5046249" y="5630287"/>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a:off x="4803817" y="6219317"/>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p:cNvSpPr/>
          <p:nvPr/>
        </p:nvSpPr>
        <p:spPr>
          <a:xfrm>
            <a:off x="1396154" y="5598671"/>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a:off x="548403" y="6329354"/>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a:off x="1228613" y="5068018"/>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TextBox 80"/>
          <p:cNvSpPr txBox="1"/>
          <p:nvPr/>
        </p:nvSpPr>
        <p:spPr>
          <a:xfrm>
            <a:off x="140023" y="3140693"/>
            <a:ext cx="367408" cy="523220"/>
          </a:xfrm>
          <a:prstGeom prst="rect">
            <a:avLst/>
          </a:prstGeom>
          <a:noFill/>
        </p:spPr>
        <p:txBody>
          <a:bodyPr wrap="none" rtlCol="0">
            <a:spAutoFit/>
          </a:bodyPr>
          <a:lstStyle/>
          <a:p>
            <a:r>
              <a:rPr lang="en-GB" sz="2800" dirty="0"/>
              <a:t>1</a:t>
            </a:r>
          </a:p>
        </p:txBody>
      </p:sp>
      <p:sp>
        <p:nvSpPr>
          <p:cNvPr id="82" name="TextBox 81"/>
          <p:cNvSpPr txBox="1"/>
          <p:nvPr/>
        </p:nvSpPr>
        <p:spPr>
          <a:xfrm>
            <a:off x="4484499" y="3172754"/>
            <a:ext cx="367408" cy="523220"/>
          </a:xfrm>
          <a:prstGeom prst="rect">
            <a:avLst/>
          </a:prstGeom>
          <a:noFill/>
        </p:spPr>
        <p:txBody>
          <a:bodyPr wrap="none" rtlCol="0">
            <a:spAutoFit/>
          </a:bodyPr>
          <a:lstStyle/>
          <a:p>
            <a:r>
              <a:rPr lang="en-GB" sz="2800" dirty="0"/>
              <a:t>3</a:t>
            </a:r>
          </a:p>
        </p:txBody>
      </p:sp>
      <p:sp>
        <p:nvSpPr>
          <p:cNvPr id="83" name="TextBox 82"/>
          <p:cNvSpPr txBox="1"/>
          <p:nvPr/>
        </p:nvSpPr>
        <p:spPr>
          <a:xfrm>
            <a:off x="2209738" y="3131350"/>
            <a:ext cx="367408" cy="523220"/>
          </a:xfrm>
          <a:prstGeom prst="rect">
            <a:avLst/>
          </a:prstGeom>
          <a:noFill/>
        </p:spPr>
        <p:txBody>
          <a:bodyPr wrap="none" rtlCol="0">
            <a:spAutoFit/>
          </a:bodyPr>
          <a:lstStyle/>
          <a:p>
            <a:r>
              <a:rPr lang="en-GB" sz="2800" dirty="0"/>
              <a:t>2</a:t>
            </a:r>
          </a:p>
        </p:txBody>
      </p:sp>
      <p:sp>
        <p:nvSpPr>
          <p:cNvPr id="84" name="TextBox 83"/>
          <p:cNvSpPr txBox="1"/>
          <p:nvPr/>
        </p:nvSpPr>
        <p:spPr>
          <a:xfrm>
            <a:off x="4484499" y="4932016"/>
            <a:ext cx="367408" cy="523220"/>
          </a:xfrm>
          <a:prstGeom prst="rect">
            <a:avLst/>
          </a:prstGeom>
          <a:noFill/>
        </p:spPr>
        <p:txBody>
          <a:bodyPr wrap="none" rtlCol="0">
            <a:spAutoFit/>
          </a:bodyPr>
          <a:lstStyle/>
          <a:p>
            <a:r>
              <a:rPr lang="en-GB" sz="2800" dirty="0"/>
              <a:t>6</a:t>
            </a:r>
          </a:p>
        </p:txBody>
      </p:sp>
      <p:sp>
        <p:nvSpPr>
          <p:cNvPr id="85" name="TextBox 84"/>
          <p:cNvSpPr txBox="1"/>
          <p:nvPr/>
        </p:nvSpPr>
        <p:spPr>
          <a:xfrm>
            <a:off x="2197308" y="4938350"/>
            <a:ext cx="367408" cy="523220"/>
          </a:xfrm>
          <a:prstGeom prst="rect">
            <a:avLst/>
          </a:prstGeom>
          <a:noFill/>
        </p:spPr>
        <p:txBody>
          <a:bodyPr wrap="none" rtlCol="0">
            <a:spAutoFit/>
          </a:bodyPr>
          <a:lstStyle/>
          <a:p>
            <a:r>
              <a:rPr lang="en-GB" sz="2800" dirty="0"/>
              <a:t>5</a:t>
            </a:r>
          </a:p>
        </p:txBody>
      </p:sp>
      <p:sp>
        <p:nvSpPr>
          <p:cNvPr id="86" name="TextBox 85"/>
          <p:cNvSpPr txBox="1"/>
          <p:nvPr/>
        </p:nvSpPr>
        <p:spPr>
          <a:xfrm>
            <a:off x="125162" y="4884398"/>
            <a:ext cx="367408" cy="523220"/>
          </a:xfrm>
          <a:prstGeom prst="rect">
            <a:avLst/>
          </a:prstGeom>
          <a:noFill/>
        </p:spPr>
        <p:txBody>
          <a:bodyPr wrap="none" rtlCol="0">
            <a:spAutoFit/>
          </a:bodyPr>
          <a:lstStyle/>
          <a:p>
            <a:r>
              <a:rPr lang="en-GB" sz="2800" dirty="0"/>
              <a:t>4</a:t>
            </a:r>
          </a:p>
        </p:txBody>
      </p:sp>
      <p:sp>
        <p:nvSpPr>
          <p:cNvPr id="87" name="Title 1">
            <a:extLst>
              <a:ext uri="{FF2B5EF4-FFF2-40B4-BE49-F238E27FC236}">
                <a16:creationId xmlns:a16="http://schemas.microsoft.com/office/drawing/2014/main" id="{DA49223F-3C6E-42E6-8C28-1F557B726F06}"/>
              </a:ext>
            </a:extLst>
          </p:cNvPr>
          <p:cNvSpPr txBox="1">
            <a:spLocks/>
          </p:cNvSpPr>
          <p:nvPr/>
        </p:nvSpPr>
        <p:spPr>
          <a:xfrm>
            <a:off x="3275480" y="10443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000" u="sng" dirty="0"/>
              <a:t>L2 - Compounds</a:t>
            </a:r>
          </a:p>
        </p:txBody>
      </p:sp>
      <p:sp>
        <p:nvSpPr>
          <p:cNvPr id="88" name="TextBox 87">
            <a:extLst>
              <a:ext uri="{FF2B5EF4-FFF2-40B4-BE49-F238E27FC236}">
                <a16:creationId xmlns:a16="http://schemas.microsoft.com/office/drawing/2014/main" id="{CB13DEF5-DDA2-499E-BDE1-AC48F9450F1D}"/>
              </a:ext>
            </a:extLst>
          </p:cNvPr>
          <p:cNvSpPr txBox="1"/>
          <p:nvPr/>
        </p:nvSpPr>
        <p:spPr>
          <a:xfrm>
            <a:off x="7576225" y="2441784"/>
            <a:ext cx="4099826" cy="3108543"/>
          </a:xfrm>
          <a:prstGeom prst="rect">
            <a:avLst/>
          </a:prstGeom>
          <a:solidFill>
            <a:schemeClr val="accent5">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u="sng" dirty="0">
                <a:cs typeface="Calibri" panose="020F0502020204030204"/>
              </a:rPr>
              <a:t>Lesson Objectives</a:t>
            </a:r>
          </a:p>
          <a:p>
            <a:pPr marL="514350" indent="-514350">
              <a:buFont typeface="Arial" panose="020B0604020202020204" pitchFamily="34" charset="0"/>
              <a:buChar char="•"/>
            </a:pPr>
            <a:r>
              <a:rPr lang="en-GB" sz="2800" dirty="0"/>
              <a:t>Define the term compound</a:t>
            </a:r>
          </a:p>
          <a:p>
            <a:pPr marL="514350" indent="-514350">
              <a:buFont typeface="Arial" panose="020B0604020202020204" pitchFamily="34" charset="0"/>
              <a:buChar char="•"/>
            </a:pPr>
            <a:r>
              <a:rPr lang="en-GB" sz="2800" dirty="0"/>
              <a:t>Represent elements, compounds, molecules and mixtures using a particle diagram</a:t>
            </a:r>
          </a:p>
        </p:txBody>
      </p:sp>
    </p:spTree>
    <p:extLst>
      <p:ext uri="{BB962C8B-B14F-4D97-AF65-F5344CB8AC3E}">
        <p14:creationId xmlns:p14="http://schemas.microsoft.com/office/powerpoint/2010/main" val="29699804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60926" y="73772"/>
            <a:ext cx="10515600" cy="1325563"/>
          </a:xfrm>
        </p:spPr>
        <p:txBody>
          <a:bodyPr/>
          <a:lstStyle/>
          <a:p>
            <a:r>
              <a:rPr lang="en-GB" dirty="0"/>
              <a:t>Which are elements?     </a:t>
            </a:r>
          </a:p>
        </p:txBody>
      </p:sp>
      <p:grpSp>
        <p:nvGrpSpPr>
          <p:cNvPr id="14" name="Group 13"/>
          <p:cNvGrpSpPr/>
          <p:nvPr/>
        </p:nvGrpSpPr>
        <p:grpSpPr>
          <a:xfrm>
            <a:off x="1132287" y="4256434"/>
            <a:ext cx="1983346" cy="1700012"/>
            <a:chOff x="1056068" y="1584101"/>
            <a:chExt cx="1983346" cy="1700012"/>
          </a:xfrm>
        </p:grpSpPr>
        <p:sp>
          <p:nvSpPr>
            <p:cNvPr id="9" name="Oval 8"/>
            <p:cNvSpPr/>
            <p:nvPr/>
          </p:nvSpPr>
          <p:spPr>
            <a:xfrm>
              <a:off x="1815921" y="1934756"/>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p:cNvGrpSpPr/>
            <p:nvPr/>
          </p:nvGrpSpPr>
          <p:grpSpPr>
            <a:xfrm>
              <a:off x="1056068" y="1584101"/>
              <a:ext cx="1983346" cy="1700012"/>
              <a:chOff x="1056068" y="1584101"/>
              <a:chExt cx="1983346" cy="1700012"/>
            </a:xfrm>
          </p:grpSpPr>
          <p:sp>
            <p:nvSpPr>
              <p:cNvPr id="7" name="Rectangle 6"/>
              <p:cNvSpPr/>
              <p:nvPr/>
            </p:nvSpPr>
            <p:spPr>
              <a:xfrm>
                <a:off x="1056068" y="1584101"/>
                <a:ext cx="1983346" cy="17000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1249251" y="1732880"/>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rot="2543549">
                <a:off x="1384345" y="2465590"/>
                <a:ext cx="373487" cy="3675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217313" y="2574813"/>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2590800" y="1885279"/>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15" name="Group 14"/>
          <p:cNvGrpSpPr/>
          <p:nvPr/>
        </p:nvGrpSpPr>
        <p:grpSpPr>
          <a:xfrm>
            <a:off x="4247882" y="1732880"/>
            <a:ext cx="1983346" cy="1700012"/>
            <a:chOff x="1056068" y="1584101"/>
            <a:chExt cx="1983346" cy="1700012"/>
          </a:xfrm>
        </p:grpSpPr>
        <p:sp>
          <p:nvSpPr>
            <p:cNvPr id="16" name="Oval 15"/>
            <p:cNvSpPr/>
            <p:nvPr/>
          </p:nvSpPr>
          <p:spPr>
            <a:xfrm>
              <a:off x="1815921" y="1934756"/>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1056068" y="1584101"/>
              <a:ext cx="1983346" cy="1700012"/>
              <a:chOff x="1056068" y="1584101"/>
              <a:chExt cx="1983346" cy="1700012"/>
            </a:xfrm>
          </p:grpSpPr>
          <p:sp>
            <p:nvSpPr>
              <p:cNvPr id="18" name="Rectangle 17"/>
              <p:cNvSpPr/>
              <p:nvPr/>
            </p:nvSpPr>
            <p:spPr>
              <a:xfrm>
                <a:off x="1056068" y="1584101"/>
                <a:ext cx="1983346" cy="17000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1249251" y="1732880"/>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rot="2543549">
                <a:off x="1384345" y="2465590"/>
                <a:ext cx="373487" cy="3675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2217313" y="2574813"/>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2590800" y="1885279"/>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23" name="Oval 22"/>
          <p:cNvSpPr/>
          <p:nvPr/>
        </p:nvSpPr>
        <p:spPr>
          <a:xfrm>
            <a:off x="4501092" y="2201482"/>
            <a:ext cx="313460" cy="33502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5285593" y="3011349"/>
            <a:ext cx="313460" cy="33502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5744134" y="2378737"/>
            <a:ext cx="313460" cy="33502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5224492" y="1853124"/>
            <a:ext cx="313460" cy="33502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4757462" y="2909664"/>
            <a:ext cx="313460" cy="33502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p:cNvGrpSpPr/>
          <p:nvPr/>
        </p:nvGrpSpPr>
        <p:grpSpPr>
          <a:xfrm>
            <a:off x="1077938" y="2058531"/>
            <a:ext cx="1983346" cy="1700012"/>
            <a:chOff x="1056068" y="1584101"/>
            <a:chExt cx="1983346" cy="1700012"/>
          </a:xfrm>
        </p:grpSpPr>
        <p:sp>
          <p:nvSpPr>
            <p:cNvPr id="29" name="Oval 28"/>
            <p:cNvSpPr/>
            <p:nvPr/>
          </p:nvSpPr>
          <p:spPr>
            <a:xfrm>
              <a:off x="1815921" y="1934756"/>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p:cNvGrpSpPr/>
            <p:nvPr/>
          </p:nvGrpSpPr>
          <p:grpSpPr>
            <a:xfrm>
              <a:off x="1056068" y="1584101"/>
              <a:ext cx="1983346" cy="1700012"/>
              <a:chOff x="1056068" y="1584101"/>
              <a:chExt cx="1983346" cy="1700012"/>
            </a:xfrm>
          </p:grpSpPr>
          <p:sp>
            <p:nvSpPr>
              <p:cNvPr id="31" name="Rectangle 30"/>
              <p:cNvSpPr/>
              <p:nvPr/>
            </p:nvSpPr>
            <p:spPr>
              <a:xfrm>
                <a:off x="1056068" y="1584101"/>
                <a:ext cx="1983346" cy="17000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1249251" y="1732880"/>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rot="2543549">
                <a:off x="1384345" y="2465590"/>
                <a:ext cx="373487" cy="3675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p:cNvSpPr/>
              <p:nvPr/>
            </p:nvSpPr>
            <p:spPr>
              <a:xfrm>
                <a:off x="2217313" y="2574813"/>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2590800" y="1885279"/>
                <a:ext cx="373487" cy="334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9" name="Rectangle 38"/>
          <p:cNvSpPr/>
          <p:nvPr/>
        </p:nvSpPr>
        <p:spPr>
          <a:xfrm>
            <a:off x="4441065" y="4256434"/>
            <a:ext cx="2204434" cy="15847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7738212" y="1931665"/>
            <a:ext cx="2204434" cy="15847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7996688" y="4236827"/>
            <a:ext cx="2204434" cy="15847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5" name="Group 44"/>
          <p:cNvGrpSpPr/>
          <p:nvPr/>
        </p:nvGrpSpPr>
        <p:grpSpPr>
          <a:xfrm rot="20797663">
            <a:off x="4786793" y="4462611"/>
            <a:ext cx="564523" cy="319824"/>
            <a:chOff x="4627808" y="4405213"/>
            <a:chExt cx="564523" cy="319824"/>
          </a:xfrm>
        </p:grpSpPr>
        <p:sp>
          <p:nvSpPr>
            <p:cNvPr id="43" name="Oval 42"/>
            <p:cNvSpPr/>
            <p:nvPr/>
          </p:nvSpPr>
          <p:spPr>
            <a:xfrm>
              <a:off x="4627808"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4905947"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6" name="Group 45"/>
          <p:cNvGrpSpPr/>
          <p:nvPr/>
        </p:nvGrpSpPr>
        <p:grpSpPr>
          <a:xfrm>
            <a:off x="5789054" y="4467600"/>
            <a:ext cx="564523" cy="319824"/>
            <a:chOff x="4627808" y="4405213"/>
            <a:chExt cx="564523" cy="319824"/>
          </a:xfrm>
        </p:grpSpPr>
        <p:sp>
          <p:nvSpPr>
            <p:cNvPr id="47" name="Oval 46"/>
            <p:cNvSpPr/>
            <p:nvPr/>
          </p:nvSpPr>
          <p:spPr>
            <a:xfrm>
              <a:off x="4627808"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p:cNvSpPr/>
            <p:nvPr/>
          </p:nvSpPr>
          <p:spPr>
            <a:xfrm>
              <a:off x="4905947"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9" name="Group 48"/>
          <p:cNvGrpSpPr/>
          <p:nvPr/>
        </p:nvGrpSpPr>
        <p:grpSpPr>
          <a:xfrm rot="924911">
            <a:off x="4725473" y="5225208"/>
            <a:ext cx="564523" cy="319824"/>
            <a:chOff x="4627808" y="4405213"/>
            <a:chExt cx="564523" cy="319824"/>
          </a:xfrm>
        </p:grpSpPr>
        <p:sp>
          <p:nvSpPr>
            <p:cNvPr id="50" name="Oval 49"/>
            <p:cNvSpPr/>
            <p:nvPr/>
          </p:nvSpPr>
          <p:spPr>
            <a:xfrm>
              <a:off x="4627808"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905947"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2" name="Group 51"/>
          <p:cNvGrpSpPr/>
          <p:nvPr/>
        </p:nvGrpSpPr>
        <p:grpSpPr>
          <a:xfrm>
            <a:off x="5698272" y="5029220"/>
            <a:ext cx="564523" cy="319824"/>
            <a:chOff x="4627808" y="4405213"/>
            <a:chExt cx="564523" cy="319824"/>
          </a:xfrm>
        </p:grpSpPr>
        <p:sp>
          <p:nvSpPr>
            <p:cNvPr id="53" name="Oval 52"/>
            <p:cNvSpPr/>
            <p:nvPr/>
          </p:nvSpPr>
          <p:spPr>
            <a:xfrm>
              <a:off x="4627808"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p:cNvSpPr/>
            <p:nvPr/>
          </p:nvSpPr>
          <p:spPr>
            <a:xfrm>
              <a:off x="4905947" y="4405213"/>
              <a:ext cx="286384" cy="31982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8" name="Group 57"/>
          <p:cNvGrpSpPr/>
          <p:nvPr/>
        </p:nvGrpSpPr>
        <p:grpSpPr>
          <a:xfrm>
            <a:off x="8349188" y="2231352"/>
            <a:ext cx="749717" cy="609878"/>
            <a:chOff x="8349188" y="2231352"/>
            <a:chExt cx="749717" cy="609878"/>
          </a:xfrm>
        </p:grpSpPr>
        <p:sp>
          <p:nvSpPr>
            <p:cNvPr id="55" name="Oval 54"/>
            <p:cNvSpPr/>
            <p:nvPr/>
          </p:nvSpPr>
          <p:spPr>
            <a:xfrm>
              <a:off x="8512935" y="2418386"/>
              <a:ext cx="327494" cy="29537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p:cNvSpPr/>
            <p:nvPr/>
          </p:nvSpPr>
          <p:spPr>
            <a:xfrm>
              <a:off x="8771411" y="25458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8349188" y="22313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9" name="Group 58"/>
          <p:cNvGrpSpPr/>
          <p:nvPr/>
        </p:nvGrpSpPr>
        <p:grpSpPr>
          <a:xfrm>
            <a:off x="7892456" y="2665368"/>
            <a:ext cx="749717" cy="609878"/>
            <a:chOff x="8349188" y="2231352"/>
            <a:chExt cx="749717" cy="609878"/>
          </a:xfrm>
        </p:grpSpPr>
        <p:sp>
          <p:nvSpPr>
            <p:cNvPr id="60" name="Oval 59"/>
            <p:cNvSpPr/>
            <p:nvPr/>
          </p:nvSpPr>
          <p:spPr>
            <a:xfrm>
              <a:off x="8512935" y="2418386"/>
              <a:ext cx="327494" cy="29537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p:cNvSpPr/>
            <p:nvPr/>
          </p:nvSpPr>
          <p:spPr>
            <a:xfrm>
              <a:off x="8771411" y="25458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p:cNvSpPr/>
            <p:nvPr/>
          </p:nvSpPr>
          <p:spPr>
            <a:xfrm>
              <a:off x="8349188" y="22313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3" name="Group 62"/>
          <p:cNvGrpSpPr/>
          <p:nvPr/>
        </p:nvGrpSpPr>
        <p:grpSpPr>
          <a:xfrm>
            <a:off x="9140936" y="2003344"/>
            <a:ext cx="749717" cy="609878"/>
            <a:chOff x="8349188" y="2231352"/>
            <a:chExt cx="749717" cy="609878"/>
          </a:xfrm>
        </p:grpSpPr>
        <p:sp>
          <p:nvSpPr>
            <p:cNvPr id="64" name="Oval 63"/>
            <p:cNvSpPr/>
            <p:nvPr/>
          </p:nvSpPr>
          <p:spPr>
            <a:xfrm>
              <a:off x="8512935" y="2418386"/>
              <a:ext cx="327494" cy="29537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a:off x="8771411" y="25458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p:cNvSpPr/>
            <p:nvPr/>
          </p:nvSpPr>
          <p:spPr>
            <a:xfrm>
              <a:off x="8349188" y="22313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7" name="Group 66"/>
          <p:cNvGrpSpPr/>
          <p:nvPr/>
        </p:nvGrpSpPr>
        <p:grpSpPr>
          <a:xfrm rot="17995169">
            <a:off x="9081986" y="2706410"/>
            <a:ext cx="749717" cy="609878"/>
            <a:chOff x="8349188" y="2231352"/>
            <a:chExt cx="749717" cy="609878"/>
          </a:xfrm>
        </p:grpSpPr>
        <p:sp>
          <p:nvSpPr>
            <p:cNvPr id="68" name="Oval 67"/>
            <p:cNvSpPr/>
            <p:nvPr/>
          </p:nvSpPr>
          <p:spPr>
            <a:xfrm>
              <a:off x="8512935" y="2418386"/>
              <a:ext cx="327494" cy="29537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p:cNvSpPr/>
            <p:nvPr/>
          </p:nvSpPr>
          <p:spPr>
            <a:xfrm>
              <a:off x="8771411" y="25458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a:off x="8349188" y="2231352"/>
              <a:ext cx="327494" cy="29537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1" name="Oval 70"/>
          <p:cNvSpPr/>
          <p:nvPr/>
        </p:nvSpPr>
        <p:spPr>
          <a:xfrm>
            <a:off x="8219950" y="4401665"/>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a:off x="8952412" y="5248187"/>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Oval 72"/>
          <p:cNvSpPr/>
          <p:nvPr/>
        </p:nvSpPr>
        <p:spPr>
          <a:xfrm>
            <a:off x="8894504" y="4475282"/>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a:off x="9459035" y="5062621"/>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a:off x="9357612" y="4613434"/>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a:off x="8427873" y="4866456"/>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a:off x="8185441" y="5455486"/>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p:cNvSpPr/>
          <p:nvPr/>
        </p:nvSpPr>
        <p:spPr>
          <a:xfrm>
            <a:off x="2348565" y="4902910"/>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a:off x="1500814" y="5633593"/>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a:off x="2181024" y="4372257"/>
            <a:ext cx="292985" cy="25302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TextBox 80"/>
          <p:cNvSpPr txBox="1"/>
          <p:nvPr/>
        </p:nvSpPr>
        <p:spPr>
          <a:xfrm>
            <a:off x="1981469" y="1447022"/>
            <a:ext cx="367408" cy="523220"/>
          </a:xfrm>
          <a:prstGeom prst="rect">
            <a:avLst/>
          </a:prstGeom>
          <a:noFill/>
        </p:spPr>
        <p:txBody>
          <a:bodyPr wrap="none" rtlCol="0">
            <a:spAutoFit/>
          </a:bodyPr>
          <a:lstStyle/>
          <a:p>
            <a:r>
              <a:rPr lang="en-GB" sz="2800" dirty="0"/>
              <a:t>1</a:t>
            </a:r>
          </a:p>
        </p:txBody>
      </p:sp>
      <p:sp>
        <p:nvSpPr>
          <p:cNvPr id="82" name="TextBox 81"/>
          <p:cNvSpPr txBox="1"/>
          <p:nvPr/>
        </p:nvSpPr>
        <p:spPr>
          <a:xfrm>
            <a:off x="8768708" y="1370352"/>
            <a:ext cx="367408" cy="523220"/>
          </a:xfrm>
          <a:prstGeom prst="rect">
            <a:avLst/>
          </a:prstGeom>
          <a:noFill/>
        </p:spPr>
        <p:txBody>
          <a:bodyPr wrap="none" rtlCol="0">
            <a:spAutoFit/>
          </a:bodyPr>
          <a:lstStyle/>
          <a:p>
            <a:r>
              <a:rPr lang="en-GB" sz="2800" dirty="0"/>
              <a:t>3</a:t>
            </a:r>
          </a:p>
        </p:txBody>
      </p:sp>
      <p:sp>
        <p:nvSpPr>
          <p:cNvPr id="83" name="TextBox 82"/>
          <p:cNvSpPr txBox="1"/>
          <p:nvPr/>
        </p:nvSpPr>
        <p:spPr>
          <a:xfrm>
            <a:off x="4926345" y="1196787"/>
            <a:ext cx="367408" cy="523220"/>
          </a:xfrm>
          <a:prstGeom prst="rect">
            <a:avLst/>
          </a:prstGeom>
          <a:noFill/>
        </p:spPr>
        <p:txBody>
          <a:bodyPr wrap="none" rtlCol="0">
            <a:spAutoFit/>
          </a:bodyPr>
          <a:lstStyle/>
          <a:p>
            <a:r>
              <a:rPr lang="en-GB" sz="2800" dirty="0"/>
              <a:t>2</a:t>
            </a:r>
          </a:p>
        </p:txBody>
      </p:sp>
      <p:sp>
        <p:nvSpPr>
          <p:cNvPr id="84" name="TextBox 83"/>
          <p:cNvSpPr txBox="1"/>
          <p:nvPr/>
        </p:nvSpPr>
        <p:spPr>
          <a:xfrm>
            <a:off x="8877989" y="3718793"/>
            <a:ext cx="367408" cy="523220"/>
          </a:xfrm>
          <a:prstGeom prst="rect">
            <a:avLst/>
          </a:prstGeom>
          <a:noFill/>
        </p:spPr>
        <p:txBody>
          <a:bodyPr wrap="none" rtlCol="0">
            <a:spAutoFit/>
          </a:bodyPr>
          <a:lstStyle/>
          <a:p>
            <a:r>
              <a:rPr lang="en-GB" sz="2800" dirty="0"/>
              <a:t>6</a:t>
            </a:r>
          </a:p>
        </p:txBody>
      </p:sp>
      <p:sp>
        <p:nvSpPr>
          <p:cNvPr id="85" name="TextBox 84"/>
          <p:cNvSpPr txBox="1"/>
          <p:nvPr/>
        </p:nvSpPr>
        <p:spPr>
          <a:xfrm>
            <a:off x="5239555" y="3732870"/>
            <a:ext cx="367408" cy="523220"/>
          </a:xfrm>
          <a:prstGeom prst="rect">
            <a:avLst/>
          </a:prstGeom>
          <a:noFill/>
        </p:spPr>
        <p:txBody>
          <a:bodyPr wrap="none" rtlCol="0">
            <a:spAutoFit/>
          </a:bodyPr>
          <a:lstStyle/>
          <a:p>
            <a:r>
              <a:rPr lang="en-GB" sz="2800" dirty="0"/>
              <a:t>5</a:t>
            </a:r>
          </a:p>
        </p:txBody>
      </p:sp>
      <p:sp>
        <p:nvSpPr>
          <p:cNvPr id="86" name="TextBox 85"/>
          <p:cNvSpPr txBox="1"/>
          <p:nvPr/>
        </p:nvSpPr>
        <p:spPr>
          <a:xfrm>
            <a:off x="1934712" y="3704677"/>
            <a:ext cx="367408" cy="523220"/>
          </a:xfrm>
          <a:prstGeom prst="rect">
            <a:avLst/>
          </a:prstGeom>
          <a:noFill/>
        </p:spPr>
        <p:txBody>
          <a:bodyPr wrap="none" rtlCol="0">
            <a:spAutoFit/>
          </a:bodyPr>
          <a:lstStyle/>
          <a:p>
            <a:r>
              <a:rPr lang="en-GB" sz="2800" dirty="0"/>
              <a:t>4</a:t>
            </a:r>
          </a:p>
        </p:txBody>
      </p:sp>
      <p:pic>
        <p:nvPicPr>
          <p:cNvPr id="3" name="Graphic 2" descr="Checkmark">
            <a:extLst>
              <a:ext uri="{FF2B5EF4-FFF2-40B4-BE49-F238E27FC236}">
                <a16:creationId xmlns:a16="http://schemas.microsoft.com/office/drawing/2014/main" id="{218EE963-9E2A-477E-8735-FBC04A6AD48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64650" y="1366710"/>
            <a:ext cx="914400" cy="914400"/>
          </a:xfrm>
          <a:prstGeom prst="rect">
            <a:avLst/>
          </a:prstGeom>
        </p:spPr>
      </p:pic>
      <p:pic>
        <p:nvPicPr>
          <p:cNvPr id="87" name="Graphic 86" descr="Checkmark">
            <a:extLst>
              <a:ext uri="{FF2B5EF4-FFF2-40B4-BE49-F238E27FC236}">
                <a16:creationId xmlns:a16="http://schemas.microsoft.com/office/drawing/2014/main" id="{E2711220-EEB6-4DB2-993E-DC1699C5402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751349" y="3682373"/>
            <a:ext cx="914400" cy="914400"/>
          </a:xfrm>
          <a:prstGeom prst="rect">
            <a:avLst/>
          </a:prstGeom>
        </p:spPr>
      </p:pic>
      <p:pic>
        <p:nvPicPr>
          <p:cNvPr id="88" name="Graphic 87" descr="Checkmark">
            <a:extLst>
              <a:ext uri="{FF2B5EF4-FFF2-40B4-BE49-F238E27FC236}">
                <a16:creationId xmlns:a16="http://schemas.microsoft.com/office/drawing/2014/main" id="{906AA9C2-EC8C-4148-BE47-61F67BE1A9E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91212" y="3692689"/>
            <a:ext cx="914400" cy="914400"/>
          </a:xfrm>
          <a:prstGeom prst="rect">
            <a:avLst/>
          </a:prstGeom>
        </p:spPr>
      </p:pic>
    </p:spTree>
    <p:extLst>
      <p:ext uri="{BB962C8B-B14F-4D97-AF65-F5344CB8AC3E}">
        <p14:creationId xmlns:p14="http://schemas.microsoft.com/office/powerpoint/2010/main" val="29751627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669" y="221456"/>
            <a:ext cx="10515600" cy="1325563"/>
          </a:xfrm>
          <a:solidFill>
            <a:schemeClr val="accent6">
              <a:lumMod val="40000"/>
              <a:lumOff val="60000"/>
            </a:schemeClr>
          </a:solidFill>
        </p:spPr>
        <p:txBody>
          <a:bodyPr/>
          <a:lstStyle/>
          <a:p>
            <a:r>
              <a:rPr lang="en-GB" b="1" dirty="0"/>
              <a:t>TASK 1: </a:t>
            </a:r>
            <a:r>
              <a:rPr lang="en-GB" dirty="0"/>
              <a:t>Match up – draw a particle diagram to represent the definition</a:t>
            </a:r>
          </a:p>
        </p:txBody>
      </p:sp>
      <p:sp>
        <p:nvSpPr>
          <p:cNvPr id="4" name="Content Placeholder 3"/>
          <p:cNvSpPr txBox="1">
            <a:spLocks noGrp="1"/>
          </p:cNvSpPr>
          <p:nvPr>
            <p:ph idx="1"/>
          </p:nvPr>
        </p:nvSpPr>
        <p:spPr>
          <a:xfrm>
            <a:off x="838200" y="1825625"/>
            <a:ext cx="10515600" cy="4337598"/>
          </a:xfrm>
          <a:prstGeom prst="rect">
            <a:avLst/>
          </a:prstGeom>
          <a:noFill/>
        </p:spPr>
        <p:txBody>
          <a:bodyPr wrap="square" rtlCol="0">
            <a:spAutoFit/>
          </a:bodyPr>
          <a:lstStyle/>
          <a:p>
            <a:pPr marL="0" indent="0">
              <a:buNone/>
            </a:pPr>
            <a:r>
              <a:rPr lang="en-GB" sz="3600" b="1" dirty="0"/>
              <a:t>Element:                          </a:t>
            </a:r>
            <a:r>
              <a:rPr lang="en-GB" sz="3600" b="1" dirty="0">
                <a:solidFill>
                  <a:srgbClr val="FF0000"/>
                </a:solidFill>
              </a:rPr>
              <a:t>	Made up of one type of                          					substance</a:t>
            </a:r>
          </a:p>
          <a:p>
            <a:pPr marL="0" indent="0">
              <a:buNone/>
            </a:pPr>
            <a:r>
              <a:rPr lang="en-GB" sz="3600" b="1" dirty="0"/>
              <a:t>Compound:                      </a:t>
            </a:r>
            <a:r>
              <a:rPr lang="en-GB" sz="3600" b="1" dirty="0">
                <a:solidFill>
                  <a:srgbClr val="FF0000"/>
                </a:solidFill>
              </a:rPr>
              <a:t>A mixture of compounds and 					/ or elements not bonded 						together</a:t>
            </a:r>
          </a:p>
          <a:p>
            <a:pPr marL="0" indent="0">
              <a:buNone/>
            </a:pPr>
            <a:r>
              <a:rPr lang="en-GB" sz="3600" b="1" dirty="0"/>
              <a:t>Mixture:</a:t>
            </a:r>
            <a:r>
              <a:rPr lang="en-GB" sz="2000" dirty="0"/>
              <a:t>				</a:t>
            </a:r>
            <a:r>
              <a:rPr lang="en-GB" sz="3600" b="1" dirty="0">
                <a:solidFill>
                  <a:srgbClr val="FF0000"/>
                </a:solidFill>
              </a:rPr>
              <a:t>More than one different type 					of substance bonded 							together.</a:t>
            </a:r>
            <a:endParaRPr lang="en-GB" sz="3600" dirty="0">
              <a:solidFill>
                <a:srgbClr val="FF0000"/>
              </a:solidFill>
            </a:endParaRPr>
          </a:p>
        </p:txBody>
      </p:sp>
      <p:cxnSp>
        <p:nvCxnSpPr>
          <p:cNvPr id="6" name="Straight Arrow Connector 5"/>
          <p:cNvCxnSpPr/>
          <p:nvPr/>
        </p:nvCxnSpPr>
        <p:spPr>
          <a:xfrm flipV="1">
            <a:off x="2871989" y="2112135"/>
            <a:ext cx="2498501" cy="257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3178935" y="3307724"/>
            <a:ext cx="2191555" cy="15604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V="1">
            <a:off x="2753932" y="3307724"/>
            <a:ext cx="2449133" cy="14166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1671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7FAE0AE-020C-4892-BEF1-3BAFF1FC30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9558" y="458788"/>
            <a:ext cx="3848100" cy="3714750"/>
          </a:xfrm>
          <a:prstGeom prst="rect">
            <a:avLst/>
          </a:prstGeom>
        </p:spPr>
      </p:pic>
      <p:pic>
        <p:nvPicPr>
          <p:cNvPr id="7" name="Picture 6">
            <a:extLst>
              <a:ext uri="{FF2B5EF4-FFF2-40B4-BE49-F238E27FC236}">
                <a16:creationId xmlns:a16="http://schemas.microsoft.com/office/drawing/2014/main" id="{A012DB6B-22CD-40BD-AF44-26611B1A58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47519" y="458788"/>
            <a:ext cx="4152900" cy="3714750"/>
          </a:xfrm>
          <a:prstGeom prst="rect">
            <a:avLst/>
          </a:prstGeom>
        </p:spPr>
      </p:pic>
      <p:sp>
        <p:nvSpPr>
          <p:cNvPr id="8" name="TextBox 7">
            <a:extLst>
              <a:ext uri="{FF2B5EF4-FFF2-40B4-BE49-F238E27FC236}">
                <a16:creationId xmlns:a16="http://schemas.microsoft.com/office/drawing/2014/main" id="{1AA3D084-F4F6-48FD-B79A-2CA3600A62F6}"/>
              </a:ext>
            </a:extLst>
          </p:cNvPr>
          <p:cNvSpPr txBox="1"/>
          <p:nvPr/>
        </p:nvSpPr>
        <p:spPr>
          <a:xfrm>
            <a:off x="9348187" y="763480"/>
            <a:ext cx="2301270" cy="2308324"/>
          </a:xfrm>
          <a:prstGeom prst="rect">
            <a:avLst/>
          </a:prstGeom>
          <a:solidFill>
            <a:schemeClr val="accent5">
              <a:lumMod val="40000"/>
              <a:lumOff val="60000"/>
            </a:schemeClr>
          </a:solidFill>
        </p:spPr>
        <p:txBody>
          <a:bodyPr wrap="square" rtlCol="0">
            <a:spAutoFit/>
          </a:bodyPr>
          <a:lstStyle/>
          <a:p>
            <a:r>
              <a:rPr lang="en-GB" sz="2400" b="1" dirty="0"/>
              <a:t>TASK 2: </a:t>
            </a:r>
            <a:r>
              <a:rPr lang="en-GB" sz="2400" dirty="0"/>
              <a:t>Identify each diagram as either an element, mixture or compound.</a:t>
            </a:r>
          </a:p>
        </p:txBody>
      </p:sp>
      <p:sp>
        <p:nvSpPr>
          <p:cNvPr id="9" name="TextBox 8">
            <a:extLst>
              <a:ext uri="{FF2B5EF4-FFF2-40B4-BE49-F238E27FC236}">
                <a16:creationId xmlns:a16="http://schemas.microsoft.com/office/drawing/2014/main" id="{4757567F-36A2-4616-9714-08C5C700BE37}"/>
              </a:ext>
            </a:extLst>
          </p:cNvPr>
          <p:cNvSpPr txBox="1"/>
          <p:nvPr/>
        </p:nvSpPr>
        <p:spPr>
          <a:xfrm>
            <a:off x="0" y="4173538"/>
            <a:ext cx="7564582" cy="2677656"/>
          </a:xfrm>
          <a:prstGeom prst="rect">
            <a:avLst/>
          </a:prstGeom>
          <a:solidFill>
            <a:schemeClr val="accent6">
              <a:lumMod val="40000"/>
              <a:lumOff val="60000"/>
            </a:schemeClr>
          </a:solidFill>
        </p:spPr>
        <p:txBody>
          <a:bodyPr wrap="square" rtlCol="0">
            <a:spAutoFit/>
          </a:bodyPr>
          <a:lstStyle/>
          <a:p>
            <a:r>
              <a:rPr lang="en-GB" sz="2400" b="1" dirty="0"/>
              <a:t>Element: </a:t>
            </a:r>
            <a:r>
              <a:rPr lang="en-GB" sz="2400" dirty="0"/>
              <a:t>Made up of one type of substance.</a:t>
            </a:r>
          </a:p>
          <a:p>
            <a:endParaRPr lang="en-GB" sz="2400" dirty="0"/>
          </a:p>
          <a:p>
            <a:r>
              <a:rPr lang="en-GB" sz="2400" b="1" dirty="0"/>
              <a:t>Compound: </a:t>
            </a:r>
            <a:r>
              <a:rPr lang="en-GB" sz="2400" dirty="0"/>
              <a:t>More than one different type of substance bonded together.</a:t>
            </a:r>
          </a:p>
          <a:p>
            <a:endParaRPr lang="en-GB" sz="2400" dirty="0"/>
          </a:p>
          <a:p>
            <a:r>
              <a:rPr lang="en-GB" sz="2400" b="1" dirty="0"/>
              <a:t>Mixture: </a:t>
            </a:r>
            <a:r>
              <a:rPr lang="en-GB" sz="2400" dirty="0"/>
              <a:t>A mixture of compounds and / or elements not bonded together.</a:t>
            </a:r>
            <a:endParaRPr lang="en-GB" dirty="0"/>
          </a:p>
        </p:txBody>
      </p:sp>
      <p:sp>
        <p:nvSpPr>
          <p:cNvPr id="10" name="TextBox 9">
            <a:extLst>
              <a:ext uri="{FF2B5EF4-FFF2-40B4-BE49-F238E27FC236}">
                <a16:creationId xmlns:a16="http://schemas.microsoft.com/office/drawing/2014/main" id="{0FC372C9-E85A-4A71-9927-0B1D6D3F22D3}"/>
              </a:ext>
            </a:extLst>
          </p:cNvPr>
          <p:cNvSpPr txBox="1"/>
          <p:nvPr/>
        </p:nvSpPr>
        <p:spPr>
          <a:xfrm>
            <a:off x="7744968" y="4340721"/>
            <a:ext cx="4270248" cy="2308324"/>
          </a:xfrm>
          <a:prstGeom prst="rect">
            <a:avLst/>
          </a:prstGeom>
          <a:solidFill>
            <a:schemeClr val="accent4">
              <a:lumMod val="40000"/>
              <a:lumOff val="60000"/>
            </a:schemeClr>
          </a:solidFill>
        </p:spPr>
        <p:txBody>
          <a:bodyPr wrap="square" rtlCol="0">
            <a:spAutoFit/>
          </a:bodyPr>
          <a:lstStyle/>
          <a:p>
            <a:r>
              <a:rPr lang="en-GB" b="1" dirty="0"/>
              <a:t>Challenge: </a:t>
            </a:r>
            <a:r>
              <a:rPr lang="en-GB" dirty="0"/>
              <a:t>If blue is nitrogen (N), white is hydrogen (H) and red is oxygen (O), write the chemical formula for the molecules in A, B, D and Z.</a:t>
            </a:r>
          </a:p>
          <a:p>
            <a:endParaRPr lang="en-GB" dirty="0"/>
          </a:p>
          <a:p>
            <a:r>
              <a:rPr lang="en-GB" dirty="0"/>
              <a:t>Super Challenge: How can you tell if something is an element or a compound by looking at it’s formula?</a:t>
            </a:r>
          </a:p>
        </p:txBody>
      </p:sp>
    </p:spTree>
    <p:extLst>
      <p:ext uri="{BB962C8B-B14F-4D97-AF65-F5344CB8AC3E}">
        <p14:creationId xmlns:p14="http://schemas.microsoft.com/office/powerpoint/2010/main" val="37763385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7FAE0AE-020C-4892-BEF1-3BAFF1FC30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9558" y="458788"/>
            <a:ext cx="3848100" cy="3714750"/>
          </a:xfrm>
          <a:prstGeom prst="rect">
            <a:avLst/>
          </a:prstGeom>
        </p:spPr>
      </p:pic>
      <p:pic>
        <p:nvPicPr>
          <p:cNvPr id="7" name="Picture 6">
            <a:extLst>
              <a:ext uri="{FF2B5EF4-FFF2-40B4-BE49-F238E27FC236}">
                <a16:creationId xmlns:a16="http://schemas.microsoft.com/office/drawing/2014/main" id="{A012DB6B-22CD-40BD-AF44-26611B1A58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47519" y="458788"/>
            <a:ext cx="4152900" cy="3714750"/>
          </a:xfrm>
          <a:prstGeom prst="rect">
            <a:avLst/>
          </a:prstGeom>
        </p:spPr>
      </p:pic>
      <p:sp>
        <p:nvSpPr>
          <p:cNvPr id="10" name="TextBox 9">
            <a:extLst>
              <a:ext uri="{FF2B5EF4-FFF2-40B4-BE49-F238E27FC236}">
                <a16:creationId xmlns:a16="http://schemas.microsoft.com/office/drawing/2014/main" id="{0FC372C9-E85A-4A71-9927-0B1D6D3F22D3}"/>
              </a:ext>
            </a:extLst>
          </p:cNvPr>
          <p:cNvSpPr txBox="1"/>
          <p:nvPr/>
        </p:nvSpPr>
        <p:spPr>
          <a:xfrm>
            <a:off x="8997899" y="392640"/>
            <a:ext cx="3046968" cy="3970318"/>
          </a:xfrm>
          <a:prstGeom prst="rect">
            <a:avLst/>
          </a:prstGeom>
          <a:solidFill>
            <a:srgbClr val="FFFF00"/>
          </a:solidFill>
        </p:spPr>
        <p:txBody>
          <a:bodyPr wrap="square" rtlCol="0">
            <a:spAutoFit/>
          </a:bodyPr>
          <a:lstStyle/>
          <a:p>
            <a:r>
              <a:rPr lang="en-GB" dirty="0"/>
              <a:t>Challenge: If blue is nitrogen (N), white is hydrogen (H) and red is oxygen (O), write the chemical formula for the molecules in A, B, D and Z.</a:t>
            </a:r>
          </a:p>
          <a:p>
            <a:r>
              <a:rPr lang="en-GB" dirty="0"/>
              <a:t>A – NH</a:t>
            </a:r>
            <a:r>
              <a:rPr lang="en-GB" baseline="-25000" dirty="0"/>
              <a:t>3</a:t>
            </a:r>
          </a:p>
          <a:p>
            <a:r>
              <a:rPr lang="en-GB" dirty="0"/>
              <a:t>B – N</a:t>
            </a:r>
            <a:r>
              <a:rPr lang="en-GB" baseline="-25000" dirty="0"/>
              <a:t>2</a:t>
            </a:r>
            <a:r>
              <a:rPr lang="en-GB" dirty="0"/>
              <a:t> and H</a:t>
            </a:r>
            <a:r>
              <a:rPr lang="en-GB" baseline="-25000" dirty="0"/>
              <a:t>2</a:t>
            </a:r>
            <a:r>
              <a:rPr lang="en-GB" dirty="0"/>
              <a:t> </a:t>
            </a:r>
          </a:p>
          <a:p>
            <a:r>
              <a:rPr lang="en-GB" dirty="0"/>
              <a:t>D – O</a:t>
            </a:r>
            <a:r>
              <a:rPr lang="en-GB" baseline="-25000" dirty="0"/>
              <a:t>2</a:t>
            </a:r>
            <a:endParaRPr lang="en-GB" dirty="0"/>
          </a:p>
          <a:p>
            <a:r>
              <a:rPr lang="en-GB" dirty="0"/>
              <a:t>Z - NHO</a:t>
            </a:r>
            <a:endParaRPr lang="en-GB" baseline="30000" dirty="0"/>
          </a:p>
          <a:p>
            <a:endParaRPr lang="en-GB" dirty="0"/>
          </a:p>
          <a:p>
            <a:r>
              <a:rPr lang="en-GB" dirty="0"/>
              <a:t>Super Challenge: When there are more than one chemical symbols. These always begin with a capital letter</a:t>
            </a:r>
          </a:p>
        </p:txBody>
      </p:sp>
      <p:sp>
        <p:nvSpPr>
          <p:cNvPr id="2" name="TextBox 1">
            <a:extLst>
              <a:ext uri="{FF2B5EF4-FFF2-40B4-BE49-F238E27FC236}">
                <a16:creationId xmlns:a16="http://schemas.microsoft.com/office/drawing/2014/main" id="{51EBC157-FFA8-44FA-A2B4-E2AA47ABA443}"/>
              </a:ext>
            </a:extLst>
          </p:cNvPr>
          <p:cNvSpPr txBox="1"/>
          <p:nvPr/>
        </p:nvSpPr>
        <p:spPr>
          <a:xfrm>
            <a:off x="817945" y="0"/>
            <a:ext cx="1895663" cy="523220"/>
          </a:xfrm>
          <a:prstGeom prst="rect">
            <a:avLst/>
          </a:prstGeom>
          <a:solidFill>
            <a:schemeClr val="bg1"/>
          </a:solidFill>
        </p:spPr>
        <p:txBody>
          <a:bodyPr wrap="square" rtlCol="0">
            <a:spAutoFit/>
          </a:bodyPr>
          <a:lstStyle/>
          <a:p>
            <a:r>
              <a:rPr lang="en-ZA" sz="2800" b="1" dirty="0">
                <a:solidFill>
                  <a:srgbClr val="FF0000"/>
                </a:solidFill>
              </a:rPr>
              <a:t>Compound</a:t>
            </a:r>
          </a:p>
        </p:txBody>
      </p:sp>
      <p:sp>
        <p:nvSpPr>
          <p:cNvPr id="11" name="TextBox 10">
            <a:extLst>
              <a:ext uri="{FF2B5EF4-FFF2-40B4-BE49-F238E27FC236}">
                <a16:creationId xmlns:a16="http://schemas.microsoft.com/office/drawing/2014/main" id="{142553F8-E1A9-4B0F-900D-218A5D362AE0}"/>
              </a:ext>
            </a:extLst>
          </p:cNvPr>
          <p:cNvSpPr txBox="1"/>
          <p:nvPr/>
        </p:nvSpPr>
        <p:spPr>
          <a:xfrm>
            <a:off x="7004756" y="0"/>
            <a:ext cx="1895663" cy="523220"/>
          </a:xfrm>
          <a:prstGeom prst="rect">
            <a:avLst/>
          </a:prstGeom>
          <a:solidFill>
            <a:schemeClr val="bg1"/>
          </a:solidFill>
        </p:spPr>
        <p:txBody>
          <a:bodyPr wrap="square" rtlCol="0">
            <a:spAutoFit/>
          </a:bodyPr>
          <a:lstStyle/>
          <a:p>
            <a:r>
              <a:rPr lang="en-ZA" sz="2800" b="1" dirty="0">
                <a:solidFill>
                  <a:srgbClr val="FF0000"/>
                </a:solidFill>
              </a:rPr>
              <a:t>Compound</a:t>
            </a:r>
          </a:p>
        </p:txBody>
      </p:sp>
      <p:sp>
        <p:nvSpPr>
          <p:cNvPr id="12" name="TextBox 11">
            <a:extLst>
              <a:ext uri="{FF2B5EF4-FFF2-40B4-BE49-F238E27FC236}">
                <a16:creationId xmlns:a16="http://schemas.microsoft.com/office/drawing/2014/main" id="{1DEA0AB3-683F-4FF8-82D6-4DF2AEED3C6A}"/>
              </a:ext>
            </a:extLst>
          </p:cNvPr>
          <p:cNvSpPr txBox="1"/>
          <p:nvPr/>
        </p:nvSpPr>
        <p:spPr>
          <a:xfrm>
            <a:off x="4846543" y="4173538"/>
            <a:ext cx="1895663" cy="523220"/>
          </a:xfrm>
          <a:prstGeom prst="rect">
            <a:avLst/>
          </a:prstGeom>
          <a:solidFill>
            <a:schemeClr val="bg1"/>
          </a:solidFill>
        </p:spPr>
        <p:txBody>
          <a:bodyPr wrap="square" rtlCol="0">
            <a:spAutoFit/>
          </a:bodyPr>
          <a:lstStyle/>
          <a:p>
            <a:r>
              <a:rPr lang="en-ZA" sz="2800" b="1" dirty="0">
                <a:solidFill>
                  <a:srgbClr val="FF0000"/>
                </a:solidFill>
              </a:rPr>
              <a:t>Compound</a:t>
            </a:r>
          </a:p>
        </p:txBody>
      </p:sp>
      <p:sp>
        <p:nvSpPr>
          <p:cNvPr id="13" name="TextBox 12">
            <a:extLst>
              <a:ext uri="{FF2B5EF4-FFF2-40B4-BE49-F238E27FC236}">
                <a16:creationId xmlns:a16="http://schemas.microsoft.com/office/drawing/2014/main" id="{CFFC99DB-1CF6-4945-9B2F-A4D5E3CCA43C}"/>
              </a:ext>
            </a:extLst>
          </p:cNvPr>
          <p:cNvSpPr txBox="1"/>
          <p:nvPr/>
        </p:nvSpPr>
        <p:spPr>
          <a:xfrm>
            <a:off x="4928306" y="0"/>
            <a:ext cx="1895663" cy="523220"/>
          </a:xfrm>
          <a:prstGeom prst="rect">
            <a:avLst/>
          </a:prstGeom>
          <a:solidFill>
            <a:schemeClr val="bg1"/>
          </a:solidFill>
        </p:spPr>
        <p:txBody>
          <a:bodyPr wrap="square" rtlCol="0">
            <a:spAutoFit/>
          </a:bodyPr>
          <a:lstStyle/>
          <a:p>
            <a:r>
              <a:rPr lang="en-ZA" sz="2800" b="1" dirty="0">
                <a:solidFill>
                  <a:srgbClr val="FF0000"/>
                </a:solidFill>
              </a:rPr>
              <a:t>Element</a:t>
            </a:r>
          </a:p>
        </p:txBody>
      </p:sp>
      <p:sp>
        <p:nvSpPr>
          <p:cNvPr id="14" name="TextBox 13">
            <a:extLst>
              <a:ext uri="{FF2B5EF4-FFF2-40B4-BE49-F238E27FC236}">
                <a16:creationId xmlns:a16="http://schemas.microsoft.com/office/drawing/2014/main" id="{7C8C3A7C-75A5-4CEB-9241-2652D7D3E413}"/>
              </a:ext>
            </a:extLst>
          </p:cNvPr>
          <p:cNvSpPr txBox="1"/>
          <p:nvPr/>
        </p:nvSpPr>
        <p:spPr>
          <a:xfrm>
            <a:off x="959280" y="4173538"/>
            <a:ext cx="1895663" cy="523220"/>
          </a:xfrm>
          <a:prstGeom prst="rect">
            <a:avLst/>
          </a:prstGeom>
          <a:solidFill>
            <a:schemeClr val="bg1"/>
          </a:solidFill>
        </p:spPr>
        <p:txBody>
          <a:bodyPr wrap="square" rtlCol="0">
            <a:spAutoFit/>
          </a:bodyPr>
          <a:lstStyle/>
          <a:p>
            <a:r>
              <a:rPr lang="en-ZA" sz="2800" b="1" dirty="0">
                <a:solidFill>
                  <a:srgbClr val="FF0000"/>
                </a:solidFill>
              </a:rPr>
              <a:t>Element</a:t>
            </a:r>
          </a:p>
        </p:txBody>
      </p:sp>
      <p:sp>
        <p:nvSpPr>
          <p:cNvPr id="15" name="TextBox 14">
            <a:extLst>
              <a:ext uri="{FF2B5EF4-FFF2-40B4-BE49-F238E27FC236}">
                <a16:creationId xmlns:a16="http://schemas.microsoft.com/office/drawing/2014/main" id="{4E650825-3858-44F1-ABAE-B9255CBCA947}"/>
              </a:ext>
            </a:extLst>
          </p:cNvPr>
          <p:cNvSpPr txBox="1"/>
          <p:nvPr/>
        </p:nvSpPr>
        <p:spPr>
          <a:xfrm>
            <a:off x="2853400" y="4173538"/>
            <a:ext cx="1895663" cy="523220"/>
          </a:xfrm>
          <a:prstGeom prst="rect">
            <a:avLst/>
          </a:prstGeom>
          <a:solidFill>
            <a:schemeClr val="bg1"/>
          </a:solidFill>
        </p:spPr>
        <p:txBody>
          <a:bodyPr wrap="square" rtlCol="0">
            <a:spAutoFit/>
          </a:bodyPr>
          <a:lstStyle/>
          <a:p>
            <a:r>
              <a:rPr lang="en-ZA" sz="2800" b="1" dirty="0">
                <a:solidFill>
                  <a:srgbClr val="FF0000"/>
                </a:solidFill>
              </a:rPr>
              <a:t>Element</a:t>
            </a:r>
          </a:p>
        </p:txBody>
      </p:sp>
      <p:sp>
        <p:nvSpPr>
          <p:cNvPr id="16" name="TextBox 15">
            <a:extLst>
              <a:ext uri="{FF2B5EF4-FFF2-40B4-BE49-F238E27FC236}">
                <a16:creationId xmlns:a16="http://schemas.microsoft.com/office/drawing/2014/main" id="{A8A3E3A9-B067-464B-B690-15B63DFB3A2B}"/>
              </a:ext>
            </a:extLst>
          </p:cNvPr>
          <p:cNvSpPr txBox="1"/>
          <p:nvPr/>
        </p:nvSpPr>
        <p:spPr>
          <a:xfrm>
            <a:off x="2922782" y="0"/>
            <a:ext cx="1376969" cy="523220"/>
          </a:xfrm>
          <a:prstGeom prst="rect">
            <a:avLst/>
          </a:prstGeom>
          <a:solidFill>
            <a:schemeClr val="bg1"/>
          </a:solidFill>
        </p:spPr>
        <p:txBody>
          <a:bodyPr wrap="square" rtlCol="0">
            <a:spAutoFit/>
          </a:bodyPr>
          <a:lstStyle/>
          <a:p>
            <a:r>
              <a:rPr lang="en-ZA" sz="2800" b="1" dirty="0">
                <a:solidFill>
                  <a:srgbClr val="FF0000"/>
                </a:solidFill>
              </a:rPr>
              <a:t>Mixture</a:t>
            </a:r>
          </a:p>
        </p:txBody>
      </p:sp>
      <p:sp>
        <p:nvSpPr>
          <p:cNvPr id="17" name="TextBox 16">
            <a:extLst>
              <a:ext uri="{FF2B5EF4-FFF2-40B4-BE49-F238E27FC236}">
                <a16:creationId xmlns:a16="http://schemas.microsoft.com/office/drawing/2014/main" id="{6CB68AD8-2A74-4855-A6D2-6FFA727A647D}"/>
              </a:ext>
            </a:extLst>
          </p:cNvPr>
          <p:cNvSpPr txBox="1"/>
          <p:nvPr/>
        </p:nvSpPr>
        <p:spPr>
          <a:xfrm>
            <a:off x="7264102" y="4173538"/>
            <a:ext cx="1376969" cy="523220"/>
          </a:xfrm>
          <a:prstGeom prst="rect">
            <a:avLst/>
          </a:prstGeom>
          <a:solidFill>
            <a:schemeClr val="bg1"/>
          </a:solidFill>
        </p:spPr>
        <p:txBody>
          <a:bodyPr wrap="square" rtlCol="0">
            <a:spAutoFit/>
          </a:bodyPr>
          <a:lstStyle/>
          <a:p>
            <a:r>
              <a:rPr lang="en-ZA" sz="2800" b="1" dirty="0">
                <a:solidFill>
                  <a:srgbClr val="FF0000"/>
                </a:solidFill>
              </a:rPr>
              <a:t>Mixture</a:t>
            </a:r>
          </a:p>
        </p:txBody>
      </p:sp>
      <p:pic>
        <p:nvPicPr>
          <p:cNvPr id="4" name="Graphic 3" descr="Checkmark">
            <a:extLst>
              <a:ext uri="{FF2B5EF4-FFF2-40B4-BE49-F238E27FC236}">
                <a16:creationId xmlns:a16="http://schemas.microsoft.com/office/drawing/2014/main" id="{5DBF0AFD-A162-4691-8365-9350DDFD6A8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939255" y="5752388"/>
            <a:ext cx="1105612" cy="1105612"/>
          </a:xfrm>
          <a:prstGeom prst="rect">
            <a:avLst/>
          </a:prstGeom>
        </p:spPr>
      </p:pic>
    </p:spTree>
    <p:extLst>
      <p:ext uri="{BB962C8B-B14F-4D97-AF65-F5344CB8AC3E}">
        <p14:creationId xmlns:p14="http://schemas.microsoft.com/office/powerpoint/2010/main" val="922557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AD992-2BC9-4235-89F3-E33EF7CD7656}"/>
              </a:ext>
            </a:extLst>
          </p:cNvPr>
          <p:cNvSpPr>
            <a:spLocks noGrp="1"/>
          </p:cNvSpPr>
          <p:nvPr>
            <p:ph type="title"/>
          </p:nvPr>
        </p:nvSpPr>
        <p:spPr>
          <a:xfrm>
            <a:off x="838200" y="175904"/>
            <a:ext cx="10515600" cy="1325563"/>
          </a:xfrm>
        </p:spPr>
        <p:txBody>
          <a:bodyPr/>
          <a:lstStyle/>
          <a:p>
            <a:r>
              <a:rPr lang="en-GB" dirty="0"/>
              <a:t>Molecules and Compounds</a:t>
            </a:r>
          </a:p>
        </p:txBody>
      </p:sp>
      <p:sp>
        <p:nvSpPr>
          <p:cNvPr id="3" name="Content Placeholder 2">
            <a:extLst>
              <a:ext uri="{FF2B5EF4-FFF2-40B4-BE49-F238E27FC236}">
                <a16:creationId xmlns:a16="http://schemas.microsoft.com/office/drawing/2014/main" id="{197AABA7-C03F-41DE-909A-20C0DEEADB9A}"/>
              </a:ext>
            </a:extLst>
          </p:cNvPr>
          <p:cNvSpPr>
            <a:spLocks noGrp="1"/>
          </p:cNvSpPr>
          <p:nvPr>
            <p:ph idx="1"/>
          </p:nvPr>
        </p:nvSpPr>
        <p:spPr>
          <a:xfrm>
            <a:off x="838200" y="1452134"/>
            <a:ext cx="6127431" cy="4351338"/>
          </a:xfrm>
        </p:spPr>
        <p:txBody>
          <a:bodyPr/>
          <a:lstStyle/>
          <a:p>
            <a:pPr marL="0" indent="0">
              <a:buNone/>
            </a:pPr>
            <a:r>
              <a:rPr lang="en-GB" dirty="0"/>
              <a:t>This diagram shows some molecules:</a:t>
            </a:r>
          </a:p>
          <a:p>
            <a:pPr marL="0" indent="0">
              <a:buNone/>
            </a:pPr>
            <a:r>
              <a:rPr lang="en-GB" dirty="0"/>
              <a:t>What is a molecule?</a:t>
            </a:r>
          </a:p>
          <a:p>
            <a:pPr marL="0" indent="0">
              <a:buNone/>
            </a:pPr>
            <a:r>
              <a:rPr lang="en-GB" dirty="0">
                <a:solidFill>
                  <a:schemeClr val="accent1">
                    <a:lumMod val="75000"/>
                  </a:schemeClr>
                </a:solidFill>
              </a:rPr>
              <a:t>A </a:t>
            </a:r>
            <a:r>
              <a:rPr lang="en-GB" b="1" dirty="0">
                <a:solidFill>
                  <a:schemeClr val="accent1">
                    <a:lumMod val="75000"/>
                  </a:schemeClr>
                </a:solidFill>
              </a:rPr>
              <a:t>molecule</a:t>
            </a:r>
            <a:r>
              <a:rPr lang="en-GB" dirty="0">
                <a:solidFill>
                  <a:schemeClr val="accent1">
                    <a:lumMod val="75000"/>
                  </a:schemeClr>
                </a:solidFill>
              </a:rPr>
              <a:t> is a collection of two or more atoms held together by chemical bonds</a:t>
            </a:r>
          </a:p>
          <a:p>
            <a:pPr marL="0" indent="0">
              <a:buNone/>
            </a:pPr>
            <a:endParaRPr lang="en-GB" dirty="0">
              <a:solidFill>
                <a:schemeClr val="accent1">
                  <a:lumMod val="75000"/>
                </a:schemeClr>
              </a:solidFill>
            </a:endParaRPr>
          </a:p>
          <a:p>
            <a:pPr marL="0" indent="0">
              <a:buNone/>
            </a:pPr>
            <a:r>
              <a:rPr lang="en-GB" dirty="0"/>
              <a:t>This diagram shows a compound:</a:t>
            </a:r>
          </a:p>
          <a:p>
            <a:pPr marL="0" indent="0">
              <a:buNone/>
            </a:pPr>
            <a:r>
              <a:rPr lang="en-GB" dirty="0"/>
              <a:t>What is a compound?</a:t>
            </a:r>
          </a:p>
        </p:txBody>
      </p:sp>
      <p:pic>
        <p:nvPicPr>
          <p:cNvPr id="4" name="Picture 3">
            <a:extLst>
              <a:ext uri="{FF2B5EF4-FFF2-40B4-BE49-F238E27FC236}">
                <a16:creationId xmlns:a16="http://schemas.microsoft.com/office/drawing/2014/main" id="{770A7C35-2A58-42EF-9468-BBD96946674D}"/>
              </a:ext>
            </a:extLst>
          </p:cNvPr>
          <p:cNvPicPr>
            <a:picLocks noChangeAspect="1"/>
          </p:cNvPicPr>
          <p:nvPr/>
        </p:nvPicPr>
        <p:blipFill>
          <a:blip r:embed="rId2"/>
          <a:stretch>
            <a:fillRect/>
          </a:stretch>
        </p:blipFill>
        <p:spPr>
          <a:xfrm>
            <a:off x="7306898" y="852099"/>
            <a:ext cx="2124075" cy="2000250"/>
          </a:xfrm>
          <a:prstGeom prst="rect">
            <a:avLst/>
          </a:prstGeom>
        </p:spPr>
      </p:pic>
      <p:pic>
        <p:nvPicPr>
          <p:cNvPr id="5" name="Picture 4">
            <a:extLst>
              <a:ext uri="{FF2B5EF4-FFF2-40B4-BE49-F238E27FC236}">
                <a16:creationId xmlns:a16="http://schemas.microsoft.com/office/drawing/2014/main" id="{283C53A7-F573-43A6-B5EC-BC51C9FB1FBD}"/>
              </a:ext>
            </a:extLst>
          </p:cNvPr>
          <p:cNvPicPr>
            <a:picLocks noChangeAspect="1"/>
          </p:cNvPicPr>
          <p:nvPr/>
        </p:nvPicPr>
        <p:blipFill>
          <a:blip r:embed="rId3"/>
          <a:stretch>
            <a:fillRect/>
          </a:stretch>
        </p:blipFill>
        <p:spPr>
          <a:xfrm>
            <a:off x="7476716" y="3714888"/>
            <a:ext cx="2124075" cy="2092054"/>
          </a:xfrm>
          <a:prstGeom prst="rect">
            <a:avLst/>
          </a:prstGeom>
        </p:spPr>
      </p:pic>
      <p:sp>
        <p:nvSpPr>
          <p:cNvPr id="6" name="TextBox 5">
            <a:extLst>
              <a:ext uri="{FF2B5EF4-FFF2-40B4-BE49-F238E27FC236}">
                <a16:creationId xmlns:a16="http://schemas.microsoft.com/office/drawing/2014/main" id="{2CF344E1-8C4C-4672-B644-BE6A25D52745}"/>
              </a:ext>
            </a:extLst>
          </p:cNvPr>
          <p:cNvSpPr txBox="1"/>
          <p:nvPr/>
        </p:nvSpPr>
        <p:spPr>
          <a:xfrm>
            <a:off x="9772240" y="2246968"/>
            <a:ext cx="2124076" cy="1754326"/>
          </a:xfrm>
          <a:prstGeom prst="rect">
            <a:avLst/>
          </a:prstGeom>
          <a:solidFill>
            <a:srgbClr val="FFFF00"/>
          </a:solidFill>
        </p:spPr>
        <p:txBody>
          <a:bodyPr wrap="square" rtlCol="0">
            <a:spAutoFit/>
          </a:bodyPr>
          <a:lstStyle/>
          <a:p>
            <a:r>
              <a:rPr lang="en-GB" dirty="0"/>
              <a:t>Challenge: The compound diagram shows ammonia as a gas. Have a go at drawing ammonia as a liquid.</a:t>
            </a:r>
          </a:p>
        </p:txBody>
      </p:sp>
      <p:sp>
        <p:nvSpPr>
          <p:cNvPr id="7" name="Rectangle 6"/>
          <p:cNvSpPr/>
          <p:nvPr/>
        </p:nvSpPr>
        <p:spPr>
          <a:xfrm>
            <a:off x="838200" y="4550388"/>
            <a:ext cx="6096000" cy="1384995"/>
          </a:xfrm>
          <a:prstGeom prst="rect">
            <a:avLst/>
          </a:prstGeom>
        </p:spPr>
        <p:txBody>
          <a:bodyPr>
            <a:spAutoFit/>
          </a:bodyPr>
          <a:lstStyle/>
          <a:p>
            <a:endParaRPr lang="en-GB" b="1" dirty="0">
              <a:solidFill>
                <a:srgbClr val="FF0000"/>
              </a:solidFill>
            </a:endParaRPr>
          </a:p>
          <a:p>
            <a:r>
              <a:rPr lang="en-GB" sz="2400" b="1" dirty="0">
                <a:solidFill>
                  <a:srgbClr val="00B050"/>
                </a:solidFill>
              </a:rPr>
              <a:t>Compound: More than one different type of substance bonded together.</a:t>
            </a:r>
          </a:p>
          <a:p>
            <a:endParaRPr lang="en-GB" dirty="0"/>
          </a:p>
        </p:txBody>
      </p:sp>
    </p:spTree>
    <p:extLst>
      <p:ext uri="{BB962C8B-B14F-4D97-AF65-F5344CB8AC3E}">
        <p14:creationId xmlns:p14="http://schemas.microsoft.com/office/powerpoint/2010/main" val="4763844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2EA12-94AC-4EC1-8E76-E320B3CA939F}"/>
              </a:ext>
            </a:extLst>
          </p:cNvPr>
          <p:cNvSpPr>
            <a:spLocks noGrp="1"/>
          </p:cNvSpPr>
          <p:nvPr>
            <p:ph type="title"/>
          </p:nvPr>
        </p:nvSpPr>
        <p:spPr>
          <a:xfrm>
            <a:off x="792480" y="-265811"/>
            <a:ext cx="10515600" cy="1325563"/>
          </a:xfrm>
        </p:spPr>
        <p:txBody>
          <a:bodyPr/>
          <a:lstStyle/>
          <a:p>
            <a:r>
              <a:rPr lang="en-GB" dirty="0"/>
              <a:t>Atoms and Molecules</a:t>
            </a:r>
          </a:p>
        </p:txBody>
      </p:sp>
      <p:sp>
        <p:nvSpPr>
          <p:cNvPr id="3" name="Content Placeholder 2">
            <a:extLst>
              <a:ext uri="{FF2B5EF4-FFF2-40B4-BE49-F238E27FC236}">
                <a16:creationId xmlns:a16="http://schemas.microsoft.com/office/drawing/2014/main" id="{16C28001-7A5E-41BF-AE90-24F974B10E93}"/>
              </a:ext>
            </a:extLst>
          </p:cNvPr>
          <p:cNvSpPr>
            <a:spLocks noGrp="1"/>
          </p:cNvSpPr>
          <p:nvPr>
            <p:ph idx="1"/>
          </p:nvPr>
        </p:nvSpPr>
        <p:spPr>
          <a:xfrm>
            <a:off x="792480" y="892937"/>
            <a:ext cx="7327392" cy="2645791"/>
          </a:xfrm>
          <a:ln>
            <a:solidFill>
              <a:srgbClr val="FF0000"/>
            </a:solidFill>
          </a:ln>
        </p:spPr>
        <p:txBody>
          <a:bodyPr/>
          <a:lstStyle/>
          <a:p>
            <a:pPr marL="0" indent="0">
              <a:buNone/>
            </a:pPr>
            <a:r>
              <a:rPr lang="en-GB" dirty="0"/>
              <a:t>An atom is the smallest part of an element. </a:t>
            </a:r>
          </a:p>
          <a:p>
            <a:pPr marL="0" indent="0">
              <a:buNone/>
            </a:pPr>
            <a:endParaRPr lang="en-GB" dirty="0"/>
          </a:p>
          <a:p>
            <a:pPr marL="0" indent="0">
              <a:buNone/>
            </a:pPr>
            <a:r>
              <a:rPr lang="en-GB" dirty="0"/>
              <a:t>Everything is made from atoms.</a:t>
            </a:r>
          </a:p>
          <a:p>
            <a:pPr marL="0" indent="0">
              <a:buNone/>
            </a:pPr>
            <a:endParaRPr lang="en-GB" dirty="0"/>
          </a:p>
          <a:p>
            <a:pPr marL="0" indent="0">
              <a:buNone/>
            </a:pPr>
            <a:r>
              <a:rPr lang="en-GB" dirty="0"/>
              <a:t>A molecule is 2 or more atoms bonded together.</a:t>
            </a:r>
          </a:p>
        </p:txBody>
      </p:sp>
      <p:pic>
        <p:nvPicPr>
          <p:cNvPr id="4" name="Picture 3">
            <a:extLst>
              <a:ext uri="{FF2B5EF4-FFF2-40B4-BE49-F238E27FC236}">
                <a16:creationId xmlns:a16="http://schemas.microsoft.com/office/drawing/2014/main" id="{676A6EC1-C913-4A6A-BFCE-AB2E4557841D}"/>
              </a:ext>
            </a:extLst>
          </p:cNvPr>
          <p:cNvPicPr>
            <a:picLocks noChangeAspect="1"/>
          </p:cNvPicPr>
          <p:nvPr/>
        </p:nvPicPr>
        <p:blipFill>
          <a:blip r:embed="rId2"/>
          <a:stretch>
            <a:fillRect/>
          </a:stretch>
        </p:blipFill>
        <p:spPr>
          <a:xfrm>
            <a:off x="8745855" y="1059752"/>
            <a:ext cx="2562225" cy="1885950"/>
          </a:xfrm>
          <a:prstGeom prst="rect">
            <a:avLst/>
          </a:prstGeom>
        </p:spPr>
      </p:pic>
      <p:pic>
        <p:nvPicPr>
          <p:cNvPr id="5" name="Picture 4">
            <a:extLst>
              <a:ext uri="{FF2B5EF4-FFF2-40B4-BE49-F238E27FC236}">
                <a16:creationId xmlns:a16="http://schemas.microsoft.com/office/drawing/2014/main" id="{28254A21-EBF9-4DBA-B03C-6EDCD35B540D}"/>
              </a:ext>
            </a:extLst>
          </p:cNvPr>
          <p:cNvPicPr>
            <a:picLocks noChangeAspect="1"/>
          </p:cNvPicPr>
          <p:nvPr/>
        </p:nvPicPr>
        <p:blipFill>
          <a:blip r:embed="rId3"/>
          <a:stretch>
            <a:fillRect/>
          </a:stretch>
        </p:blipFill>
        <p:spPr>
          <a:xfrm>
            <a:off x="7299960" y="3663696"/>
            <a:ext cx="4267200" cy="2438400"/>
          </a:xfrm>
          <a:prstGeom prst="rect">
            <a:avLst/>
          </a:prstGeom>
        </p:spPr>
      </p:pic>
      <p:pic>
        <p:nvPicPr>
          <p:cNvPr id="6" name="Picture 5">
            <a:extLst>
              <a:ext uri="{FF2B5EF4-FFF2-40B4-BE49-F238E27FC236}">
                <a16:creationId xmlns:a16="http://schemas.microsoft.com/office/drawing/2014/main" id="{84E55A85-F54C-4EC3-BE04-F5013BB3AFB5}"/>
              </a:ext>
            </a:extLst>
          </p:cNvPr>
          <p:cNvPicPr>
            <a:picLocks noChangeAspect="1"/>
          </p:cNvPicPr>
          <p:nvPr/>
        </p:nvPicPr>
        <p:blipFill>
          <a:blip r:embed="rId4"/>
          <a:stretch>
            <a:fillRect/>
          </a:stretch>
        </p:blipFill>
        <p:spPr>
          <a:xfrm>
            <a:off x="2476309" y="3992308"/>
            <a:ext cx="3819525" cy="1781175"/>
          </a:xfrm>
          <a:prstGeom prst="rect">
            <a:avLst/>
          </a:prstGeom>
        </p:spPr>
      </p:pic>
      <p:sp>
        <p:nvSpPr>
          <p:cNvPr id="7" name="Oval 6">
            <a:extLst>
              <a:ext uri="{FF2B5EF4-FFF2-40B4-BE49-F238E27FC236}">
                <a16:creationId xmlns:a16="http://schemas.microsoft.com/office/drawing/2014/main" id="{686D3364-831C-49E5-ACAE-EA8C72684789}"/>
              </a:ext>
            </a:extLst>
          </p:cNvPr>
          <p:cNvSpPr/>
          <p:nvPr/>
        </p:nvSpPr>
        <p:spPr>
          <a:xfrm>
            <a:off x="792480" y="4111180"/>
            <a:ext cx="356616" cy="3602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9953649B-347C-4691-8E72-B1464A66E9B2}"/>
              </a:ext>
            </a:extLst>
          </p:cNvPr>
          <p:cNvSpPr/>
          <p:nvPr/>
        </p:nvSpPr>
        <p:spPr>
          <a:xfrm>
            <a:off x="533400" y="4544568"/>
            <a:ext cx="178308" cy="19202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F045FB70-7EC4-4411-842B-39123EF3E837}"/>
              </a:ext>
            </a:extLst>
          </p:cNvPr>
          <p:cNvSpPr txBox="1"/>
          <p:nvPr/>
        </p:nvSpPr>
        <p:spPr>
          <a:xfrm>
            <a:off x="529357" y="3807642"/>
            <a:ext cx="763799" cy="369332"/>
          </a:xfrm>
          <a:prstGeom prst="rect">
            <a:avLst/>
          </a:prstGeom>
          <a:noFill/>
        </p:spPr>
        <p:txBody>
          <a:bodyPr wrap="none" rtlCol="0">
            <a:spAutoFit/>
          </a:bodyPr>
          <a:lstStyle/>
          <a:p>
            <a:r>
              <a:rPr lang="en-GB" dirty="0"/>
              <a:t>atoms</a:t>
            </a:r>
          </a:p>
        </p:txBody>
      </p:sp>
      <p:sp>
        <p:nvSpPr>
          <p:cNvPr id="10" name="TextBox 9">
            <a:extLst>
              <a:ext uri="{FF2B5EF4-FFF2-40B4-BE49-F238E27FC236}">
                <a16:creationId xmlns:a16="http://schemas.microsoft.com/office/drawing/2014/main" id="{6BBCBE54-50F4-4D4D-9C41-98098A7CD886}"/>
              </a:ext>
            </a:extLst>
          </p:cNvPr>
          <p:cNvSpPr txBox="1"/>
          <p:nvPr/>
        </p:nvSpPr>
        <p:spPr>
          <a:xfrm>
            <a:off x="3728133" y="3663696"/>
            <a:ext cx="1136850" cy="369332"/>
          </a:xfrm>
          <a:prstGeom prst="rect">
            <a:avLst/>
          </a:prstGeom>
          <a:noFill/>
        </p:spPr>
        <p:txBody>
          <a:bodyPr wrap="none" rtlCol="0">
            <a:spAutoFit/>
          </a:bodyPr>
          <a:lstStyle/>
          <a:p>
            <a:r>
              <a:rPr lang="en-GB" dirty="0"/>
              <a:t>molecules</a:t>
            </a:r>
          </a:p>
        </p:txBody>
      </p:sp>
      <p:sp>
        <p:nvSpPr>
          <p:cNvPr id="11" name="TextBox 10">
            <a:extLst>
              <a:ext uri="{FF2B5EF4-FFF2-40B4-BE49-F238E27FC236}">
                <a16:creationId xmlns:a16="http://schemas.microsoft.com/office/drawing/2014/main" id="{AE66BDE2-3204-4227-AA27-63C7B34378C9}"/>
              </a:ext>
            </a:extLst>
          </p:cNvPr>
          <p:cNvSpPr txBox="1"/>
          <p:nvPr/>
        </p:nvSpPr>
        <p:spPr>
          <a:xfrm>
            <a:off x="529357" y="5888736"/>
            <a:ext cx="6257547" cy="369332"/>
          </a:xfrm>
          <a:prstGeom prst="rect">
            <a:avLst/>
          </a:prstGeom>
          <a:solidFill>
            <a:srgbClr val="FFFF00"/>
          </a:solidFill>
        </p:spPr>
        <p:txBody>
          <a:bodyPr wrap="none" rtlCol="0">
            <a:spAutoFit/>
          </a:bodyPr>
          <a:lstStyle/>
          <a:p>
            <a:r>
              <a:rPr lang="en-GB" dirty="0"/>
              <a:t>Challenge: Draw a diagram to show the molecules in water (H</a:t>
            </a:r>
            <a:r>
              <a:rPr lang="en-GB" baseline="-25000" dirty="0"/>
              <a:t>2</a:t>
            </a:r>
            <a:r>
              <a:rPr lang="en-GB" dirty="0"/>
              <a:t>O)</a:t>
            </a:r>
          </a:p>
        </p:txBody>
      </p:sp>
    </p:spTree>
    <p:extLst>
      <p:ext uri="{BB962C8B-B14F-4D97-AF65-F5344CB8AC3E}">
        <p14:creationId xmlns:p14="http://schemas.microsoft.com/office/powerpoint/2010/main" val="18158923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Video: atoms, elements, compounds and molecules</a:t>
            </a:r>
          </a:p>
        </p:txBody>
      </p:sp>
      <p:sp>
        <p:nvSpPr>
          <p:cNvPr id="3" name="Content Placeholder 2"/>
          <p:cNvSpPr>
            <a:spLocks noGrp="1"/>
          </p:cNvSpPr>
          <p:nvPr>
            <p:ph idx="1"/>
          </p:nvPr>
        </p:nvSpPr>
        <p:spPr/>
        <p:txBody>
          <a:bodyPr/>
          <a:lstStyle/>
          <a:p>
            <a:r>
              <a:rPr lang="en-GB" dirty="0">
                <a:hlinkClick r:id="rId2"/>
              </a:rPr>
              <a:t>https://www.youtube.com/watch?v=AfXxZwNLvPA</a:t>
            </a:r>
            <a:endParaRPr lang="en-GB" dirty="0"/>
          </a:p>
        </p:txBody>
      </p:sp>
    </p:spTree>
    <p:extLst>
      <p:ext uri="{BB962C8B-B14F-4D97-AF65-F5344CB8AC3E}">
        <p14:creationId xmlns:p14="http://schemas.microsoft.com/office/powerpoint/2010/main" val="1708716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clipart&#10;&#10;Description generated with high confidence">
            <a:extLst>
              <a:ext uri="{FF2B5EF4-FFF2-40B4-BE49-F238E27FC236}">
                <a16:creationId xmlns:a16="http://schemas.microsoft.com/office/drawing/2014/main" id="{DA793F72-C100-4F68-BFD0-B459031E5408}"/>
              </a:ext>
            </a:extLst>
          </p:cNvPr>
          <p:cNvPicPr>
            <a:picLocks noGrp="1" noChangeAspect="1"/>
          </p:cNvPicPr>
          <p:nvPr>
            <p:ph idx="1"/>
          </p:nvPr>
        </p:nvPicPr>
        <p:blipFill>
          <a:blip r:embed="rId2"/>
          <a:stretch>
            <a:fillRect/>
          </a:stretch>
        </p:blipFill>
        <p:spPr>
          <a:xfrm>
            <a:off x="1462716" y="1354961"/>
            <a:ext cx="3299965" cy="2891647"/>
          </a:xfrm>
          <a:prstGeom prst="rect">
            <a:avLst/>
          </a:prstGeom>
        </p:spPr>
      </p:pic>
      <p:sp>
        <p:nvSpPr>
          <p:cNvPr id="8" name="TextBox 7">
            <a:extLst>
              <a:ext uri="{FF2B5EF4-FFF2-40B4-BE49-F238E27FC236}">
                <a16:creationId xmlns:a16="http://schemas.microsoft.com/office/drawing/2014/main" id="{8F16FF6C-7370-4A0B-8A07-BC09B544691C}"/>
              </a:ext>
            </a:extLst>
          </p:cNvPr>
          <p:cNvSpPr txBox="1"/>
          <p:nvPr/>
        </p:nvSpPr>
        <p:spPr>
          <a:xfrm>
            <a:off x="1848929" y="4364965"/>
            <a:ext cx="2743200"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Weak forces </a:t>
            </a:r>
          </a:p>
          <a:p>
            <a:endParaRPr lang="en-US" sz="2800" dirty="0">
              <a:cs typeface="Calibri"/>
            </a:endParaRPr>
          </a:p>
        </p:txBody>
      </p:sp>
      <p:pic>
        <p:nvPicPr>
          <p:cNvPr id="9" name="Picture 9" descr="A picture containing clock&#10;&#10;Description generated with high confidence">
            <a:extLst>
              <a:ext uri="{FF2B5EF4-FFF2-40B4-BE49-F238E27FC236}">
                <a16:creationId xmlns:a16="http://schemas.microsoft.com/office/drawing/2014/main" id="{FB60528A-428D-4004-8A9B-43242EB2C137}"/>
              </a:ext>
            </a:extLst>
          </p:cNvPr>
          <p:cNvPicPr>
            <a:picLocks noChangeAspect="1"/>
          </p:cNvPicPr>
          <p:nvPr/>
        </p:nvPicPr>
        <p:blipFill>
          <a:blip r:embed="rId3"/>
          <a:stretch>
            <a:fillRect/>
          </a:stretch>
        </p:blipFill>
        <p:spPr>
          <a:xfrm>
            <a:off x="7269193" y="1383433"/>
            <a:ext cx="3677728" cy="2840304"/>
          </a:xfrm>
          <a:prstGeom prst="rect">
            <a:avLst/>
          </a:prstGeom>
        </p:spPr>
      </p:pic>
      <p:sp>
        <p:nvSpPr>
          <p:cNvPr id="11" name="TextBox 10">
            <a:extLst>
              <a:ext uri="{FF2B5EF4-FFF2-40B4-BE49-F238E27FC236}">
                <a16:creationId xmlns:a16="http://schemas.microsoft.com/office/drawing/2014/main" id="{8C5A7693-317C-489E-85A8-988B5D039189}"/>
              </a:ext>
            </a:extLst>
          </p:cNvPr>
          <p:cNvSpPr txBox="1"/>
          <p:nvPr/>
        </p:nvSpPr>
        <p:spPr>
          <a:xfrm>
            <a:off x="8261230" y="4307454"/>
            <a:ext cx="2743200"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Strong forces </a:t>
            </a:r>
          </a:p>
          <a:p>
            <a:endParaRPr lang="en-US" sz="2800" dirty="0">
              <a:cs typeface="Calibri"/>
            </a:endParaRPr>
          </a:p>
        </p:txBody>
      </p:sp>
      <p:sp>
        <p:nvSpPr>
          <p:cNvPr id="12" name="TextBox 11">
            <a:extLst>
              <a:ext uri="{FF2B5EF4-FFF2-40B4-BE49-F238E27FC236}">
                <a16:creationId xmlns:a16="http://schemas.microsoft.com/office/drawing/2014/main" id="{73CBC789-73C9-4562-97BD-40793843E917}"/>
              </a:ext>
            </a:extLst>
          </p:cNvPr>
          <p:cNvSpPr txBox="1"/>
          <p:nvPr/>
        </p:nvSpPr>
        <p:spPr>
          <a:xfrm>
            <a:off x="296174" y="4925681"/>
            <a:ext cx="6078747"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So it takes less energy to break the atoms apart. </a:t>
            </a:r>
            <a:endParaRPr lang="en-US" dirty="0"/>
          </a:p>
          <a:p>
            <a:r>
              <a:rPr lang="en-US" sz="2800" dirty="0"/>
              <a:t>Therefore the </a:t>
            </a:r>
            <a:r>
              <a:rPr lang="en-US" sz="2800" b="1" dirty="0">
                <a:solidFill>
                  <a:schemeClr val="accent2"/>
                </a:solidFill>
              </a:rPr>
              <a:t>boiling point is lower</a:t>
            </a:r>
            <a:r>
              <a:rPr lang="en-US" sz="2800" dirty="0"/>
              <a:t>  </a:t>
            </a:r>
            <a:endParaRPr lang="en-US" dirty="0"/>
          </a:p>
          <a:p>
            <a:endParaRPr lang="en-US" sz="2800" dirty="0">
              <a:cs typeface="Calibri"/>
            </a:endParaRPr>
          </a:p>
        </p:txBody>
      </p:sp>
      <p:sp>
        <p:nvSpPr>
          <p:cNvPr id="13" name="TextBox 12">
            <a:extLst>
              <a:ext uri="{FF2B5EF4-FFF2-40B4-BE49-F238E27FC236}">
                <a16:creationId xmlns:a16="http://schemas.microsoft.com/office/drawing/2014/main" id="{7FE32A6C-7399-4CBD-82BE-C17EA0B2B31D}"/>
              </a:ext>
            </a:extLst>
          </p:cNvPr>
          <p:cNvSpPr txBox="1"/>
          <p:nvPr/>
        </p:nvSpPr>
        <p:spPr>
          <a:xfrm>
            <a:off x="6593457" y="4925680"/>
            <a:ext cx="6078747"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So it takes more energy to break the atoms apart. </a:t>
            </a:r>
            <a:endParaRPr lang="en-US" dirty="0"/>
          </a:p>
          <a:p>
            <a:r>
              <a:rPr lang="en-US" sz="2800" dirty="0"/>
              <a:t>Therefore the </a:t>
            </a:r>
            <a:r>
              <a:rPr lang="en-US" sz="2800" b="1" dirty="0">
                <a:solidFill>
                  <a:schemeClr val="accent2"/>
                </a:solidFill>
              </a:rPr>
              <a:t>boiling point is higher </a:t>
            </a:r>
            <a:r>
              <a:rPr lang="en-US" sz="2800" dirty="0"/>
              <a:t> </a:t>
            </a:r>
            <a:endParaRPr lang="en-US" dirty="0"/>
          </a:p>
          <a:p>
            <a:endParaRPr lang="en-US" sz="2800" dirty="0">
              <a:cs typeface="Calibri"/>
            </a:endParaRPr>
          </a:p>
        </p:txBody>
      </p:sp>
      <p:sp>
        <p:nvSpPr>
          <p:cNvPr id="15" name="TextBox 14">
            <a:extLst>
              <a:ext uri="{FF2B5EF4-FFF2-40B4-BE49-F238E27FC236}">
                <a16:creationId xmlns:a16="http://schemas.microsoft.com/office/drawing/2014/main" id="{7AB106CB-435F-4666-8A80-FEB9FE47A892}"/>
              </a:ext>
            </a:extLst>
          </p:cNvPr>
          <p:cNvSpPr txBox="1"/>
          <p:nvPr/>
        </p:nvSpPr>
        <p:spPr>
          <a:xfrm>
            <a:off x="290425" y="132270"/>
            <a:ext cx="11427122" cy="14281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Water molecules are different to hydrogen molecules and oxygen molecules. They have different </a:t>
            </a:r>
            <a:r>
              <a:rPr lang="en-US" sz="2800" b="1" dirty="0">
                <a:solidFill>
                  <a:schemeClr val="accent2"/>
                </a:solidFill>
              </a:rPr>
              <a:t>properties</a:t>
            </a:r>
            <a:r>
              <a:rPr lang="en-US" sz="2800" dirty="0"/>
              <a:t>.</a:t>
            </a:r>
            <a:endParaRPr lang="en-US" dirty="0"/>
          </a:p>
          <a:p>
            <a:endParaRPr lang="en-US" sz="2800" dirty="0">
              <a:cs typeface="Calibri"/>
            </a:endParaRPr>
          </a:p>
        </p:txBody>
      </p:sp>
      <p:sp>
        <p:nvSpPr>
          <p:cNvPr id="16" name="TextBox 15">
            <a:extLst>
              <a:ext uri="{FF2B5EF4-FFF2-40B4-BE49-F238E27FC236}">
                <a16:creationId xmlns:a16="http://schemas.microsoft.com/office/drawing/2014/main" id="{CC311944-04CA-477D-B23D-6383CFC3CB83}"/>
              </a:ext>
            </a:extLst>
          </p:cNvPr>
          <p:cNvSpPr txBox="1"/>
          <p:nvPr/>
        </p:nvSpPr>
        <p:spPr>
          <a:xfrm>
            <a:off x="7829011" y="1316067"/>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t>Water Molecule</a:t>
            </a:r>
          </a:p>
        </p:txBody>
      </p:sp>
    </p:spTree>
    <p:extLst>
      <p:ext uri="{BB962C8B-B14F-4D97-AF65-F5344CB8AC3E}">
        <p14:creationId xmlns:p14="http://schemas.microsoft.com/office/powerpoint/2010/main" val="1082384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screenshot of a cell phone&#10;&#10;Description generated with very high confidence">
            <a:extLst>
              <a:ext uri="{FF2B5EF4-FFF2-40B4-BE49-F238E27FC236}">
                <a16:creationId xmlns:a16="http://schemas.microsoft.com/office/drawing/2014/main" id="{E2C0D62A-03A9-4B11-94A7-E68B1F6058E2}"/>
              </a:ext>
            </a:extLst>
          </p:cNvPr>
          <p:cNvPicPr>
            <a:picLocks noChangeAspect="1"/>
          </p:cNvPicPr>
          <p:nvPr/>
        </p:nvPicPr>
        <p:blipFill rotWithShape="1">
          <a:blip r:embed="rId2"/>
          <a:srcRect l="43764" t="27907" r="9847" b="18314"/>
          <a:stretch/>
        </p:blipFill>
        <p:spPr>
          <a:xfrm>
            <a:off x="94890" y="56790"/>
            <a:ext cx="5994031" cy="5183273"/>
          </a:xfrm>
          <a:prstGeom prst="rect">
            <a:avLst/>
          </a:prstGeom>
        </p:spPr>
      </p:pic>
      <p:pic>
        <p:nvPicPr>
          <p:cNvPr id="6" name="Picture 6" descr="A screenshot of a cell phone&#10;&#10;Description generated with very high confidence">
            <a:extLst>
              <a:ext uri="{FF2B5EF4-FFF2-40B4-BE49-F238E27FC236}">
                <a16:creationId xmlns:a16="http://schemas.microsoft.com/office/drawing/2014/main" id="{035E39F4-54E7-4D80-A1EE-5AD183610C55}"/>
              </a:ext>
            </a:extLst>
          </p:cNvPr>
          <p:cNvPicPr>
            <a:picLocks noChangeAspect="1"/>
          </p:cNvPicPr>
          <p:nvPr/>
        </p:nvPicPr>
        <p:blipFill rotWithShape="1">
          <a:blip r:embed="rId3"/>
          <a:srcRect l="44052" t="20297" r="11152" b="21847"/>
          <a:stretch/>
        </p:blipFill>
        <p:spPr>
          <a:xfrm>
            <a:off x="6334666" y="-86983"/>
            <a:ext cx="5663394" cy="5135814"/>
          </a:xfrm>
          <a:prstGeom prst="rect">
            <a:avLst/>
          </a:prstGeom>
        </p:spPr>
      </p:pic>
      <p:pic>
        <p:nvPicPr>
          <p:cNvPr id="2" name="Picture 4" descr="A screenshot of a cell phone&#10;&#10;Description generated with very high confidence">
            <a:extLst>
              <a:ext uri="{FF2B5EF4-FFF2-40B4-BE49-F238E27FC236}">
                <a16:creationId xmlns:a16="http://schemas.microsoft.com/office/drawing/2014/main" id="{82F4ACE4-8DB4-404E-97EC-0EA09F8B5C54}"/>
              </a:ext>
            </a:extLst>
          </p:cNvPr>
          <p:cNvPicPr>
            <a:picLocks noGrp="1" noChangeAspect="1"/>
          </p:cNvPicPr>
          <p:nvPr>
            <p:ph idx="1"/>
          </p:nvPr>
        </p:nvPicPr>
        <p:blipFill rotWithShape="1">
          <a:blip r:embed="rId4"/>
          <a:srcRect l="52703" t="24036" r="9363" b="55912"/>
          <a:stretch/>
        </p:blipFill>
        <p:spPr>
          <a:xfrm>
            <a:off x="6329372" y="4844869"/>
            <a:ext cx="5656835" cy="2245953"/>
          </a:xfrm>
          <a:prstGeom prst="rect">
            <a:avLst/>
          </a:prstGeom>
        </p:spPr>
      </p:pic>
    </p:spTree>
    <p:extLst>
      <p:ext uri="{BB962C8B-B14F-4D97-AF65-F5344CB8AC3E}">
        <p14:creationId xmlns:p14="http://schemas.microsoft.com/office/powerpoint/2010/main" val="38111110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screenshot of a cell phone&#10;&#10;Description generated with very high confidence">
            <a:extLst>
              <a:ext uri="{FF2B5EF4-FFF2-40B4-BE49-F238E27FC236}">
                <a16:creationId xmlns:a16="http://schemas.microsoft.com/office/drawing/2014/main" id="{E2C0D62A-03A9-4B11-94A7-E68B1F6058E2}"/>
              </a:ext>
            </a:extLst>
          </p:cNvPr>
          <p:cNvPicPr>
            <a:picLocks noChangeAspect="1"/>
          </p:cNvPicPr>
          <p:nvPr/>
        </p:nvPicPr>
        <p:blipFill rotWithShape="1">
          <a:blip r:embed="rId2"/>
          <a:srcRect l="43764" t="27907" r="9847" b="18314"/>
          <a:stretch/>
        </p:blipFill>
        <p:spPr>
          <a:xfrm>
            <a:off x="152400" y="143054"/>
            <a:ext cx="5792748" cy="4996368"/>
          </a:xfrm>
          <a:prstGeom prst="rect">
            <a:avLst/>
          </a:prstGeom>
        </p:spPr>
      </p:pic>
      <p:pic>
        <p:nvPicPr>
          <p:cNvPr id="6" name="Picture 6" descr="A screenshot of a cell phone&#10;&#10;Description generated with very high confidence">
            <a:extLst>
              <a:ext uri="{FF2B5EF4-FFF2-40B4-BE49-F238E27FC236}">
                <a16:creationId xmlns:a16="http://schemas.microsoft.com/office/drawing/2014/main" id="{035E39F4-54E7-4D80-A1EE-5AD183610C55}"/>
              </a:ext>
            </a:extLst>
          </p:cNvPr>
          <p:cNvPicPr>
            <a:picLocks noChangeAspect="1"/>
          </p:cNvPicPr>
          <p:nvPr/>
        </p:nvPicPr>
        <p:blipFill rotWithShape="1">
          <a:blip r:embed="rId3"/>
          <a:srcRect l="44052" t="20297" r="11152" b="21847"/>
          <a:stretch/>
        </p:blipFill>
        <p:spPr>
          <a:xfrm>
            <a:off x="6751608" y="214941"/>
            <a:ext cx="5102679" cy="4920155"/>
          </a:xfrm>
          <a:prstGeom prst="rect">
            <a:avLst/>
          </a:prstGeom>
        </p:spPr>
      </p:pic>
      <p:sp>
        <p:nvSpPr>
          <p:cNvPr id="8" name="Oval 7">
            <a:extLst>
              <a:ext uri="{FF2B5EF4-FFF2-40B4-BE49-F238E27FC236}">
                <a16:creationId xmlns:a16="http://schemas.microsoft.com/office/drawing/2014/main" id="{785F8F04-66E5-4A74-ACE4-61EC8E04F0A7}"/>
              </a:ext>
            </a:extLst>
          </p:cNvPr>
          <p:cNvSpPr/>
          <p:nvPr/>
        </p:nvSpPr>
        <p:spPr>
          <a:xfrm>
            <a:off x="3453442" y="1634706"/>
            <a:ext cx="675735" cy="546340"/>
          </a:xfrm>
          <a:prstGeom prst="ellipse">
            <a:avLst/>
          </a:prstGeom>
          <a:no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Oval 1">
            <a:extLst>
              <a:ext uri="{FF2B5EF4-FFF2-40B4-BE49-F238E27FC236}">
                <a16:creationId xmlns:a16="http://schemas.microsoft.com/office/drawing/2014/main" id="{3229A200-873E-462E-AAB3-87ACFD21205F}"/>
              </a:ext>
            </a:extLst>
          </p:cNvPr>
          <p:cNvSpPr/>
          <p:nvPr/>
        </p:nvSpPr>
        <p:spPr>
          <a:xfrm>
            <a:off x="701616" y="3771182"/>
            <a:ext cx="790754" cy="546340"/>
          </a:xfrm>
          <a:prstGeom prst="ellipse">
            <a:avLst/>
          </a:prstGeom>
          <a:no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a:extLst>
              <a:ext uri="{FF2B5EF4-FFF2-40B4-BE49-F238E27FC236}">
                <a16:creationId xmlns:a16="http://schemas.microsoft.com/office/drawing/2014/main" id="{F9061768-D506-4663-82A7-B0A93D1674FC}"/>
              </a:ext>
            </a:extLst>
          </p:cNvPr>
          <p:cNvSpPr/>
          <p:nvPr/>
        </p:nvSpPr>
        <p:spPr>
          <a:xfrm>
            <a:off x="753374" y="2931544"/>
            <a:ext cx="1883433" cy="546340"/>
          </a:xfrm>
          <a:prstGeom prst="ellipse">
            <a:avLst/>
          </a:prstGeom>
          <a:no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A44A7885-79DC-417C-8DE4-1F31A88EBA33}"/>
              </a:ext>
            </a:extLst>
          </p:cNvPr>
          <p:cNvSpPr/>
          <p:nvPr/>
        </p:nvSpPr>
        <p:spPr>
          <a:xfrm>
            <a:off x="753374" y="4182374"/>
            <a:ext cx="1437735" cy="546340"/>
          </a:xfrm>
          <a:prstGeom prst="ellipse">
            <a:avLst/>
          </a:prstGeom>
          <a:no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85D4388-CDF0-4C1C-84C3-A2E4BE6C3D8E}"/>
              </a:ext>
            </a:extLst>
          </p:cNvPr>
          <p:cNvSpPr txBox="1"/>
          <p:nvPr/>
        </p:nvSpPr>
        <p:spPr>
          <a:xfrm>
            <a:off x="6579080" y="5040702"/>
            <a:ext cx="535987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solidFill>
                  <a:srgbClr val="70AD47"/>
                </a:solidFill>
              </a:rPr>
              <a:t>Mixture. The red and blue molecules are different from one another. They are not bonded together chemically. </a:t>
            </a:r>
          </a:p>
        </p:txBody>
      </p:sp>
    </p:spTree>
    <p:extLst>
      <p:ext uri="{BB962C8B-B14F-4D97-AF65-F5344CB8AC3E}">
        <p14:creationId xmlns:p14="http://schemas.microsoft.com/office/powerpoint/2010/main" val="2832493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10" grpId="0" animBg="1"/>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screenshot of a cell phone&#10;&#10;Description generated with very high confidence">
            <a:extLst>
              <a:ext uri="{FF2B5EF4-FFF2-40B4-BE49-F238E27FC236}">
                <a16:creationId xmlns:a16="http://schemas.microsoft.com/office/drawing/2014/main" id="{97981E35-A88C-439D-A77A-87FDD5468C17}"/>
              </a:ext>
            </a:extLst>
          </p:cNvPr>
          <p:cNvPicPr>
            <a:picLocks noGrp="1" noChangeAspect="1"/>
          </p:cNvPicPr>
          <p:nvPr>
            <p:ph idx="1"/>
          </p:nvPr>
        </p:nvPicPr>
        <p:blipFill rotWithShape="1">
          <a:blip r:embed="rId2"/>
          <a:srcRect l="52703" t="24036" r="9363" b="55784"/>
          <a:stretch/>
        </p:blipFill>
        <p:spPr>
          <a:xfrm>
            <a:off x="3482655" y="632303"/>
            <a:ext cx="5656835" cy="2260346"/>
          </a:xfrm>
          <a:prstGeom prst="rect">
            <a:avLst/>
          </a:prstGeom>
        </p:spPr>
      </p:pic>
      <p:sp>
        <p:nvSpPr>
          <p:cNvPr id="9" name="TextBox 8">
            <a:extLst>
              <a:ext uri="{FF2B5EF4-FFF2-40B4-BE49-F238E27FC236}">
                <a16:creationId xmlns:a16="http://schemas.microsoft.com/office/drawing/2014/main" id="{D9F593FE-7C88-4B58-A9A7-D46547979276}"/>
              </a:ext>
            </a:extLst>
          </p:cNvPr>
          <p:cNvSpPr txBox="1"/>
          <p:nvPr/>
        </p:nvSpPr>
        <p:spPr>
          <a:xfrm>
            <a:off x="2193986" y="3042249"/>
            <a:ext cx="8724179"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solidFill>
                  <a:srgbClr val="70AD47"/>
                </a:solidFill>
                <a:cs typeface="Calibri"/>
              </a:rPr>
              <a:t>The bonds between the oxygen atoms in liquid oxygen are very weak so it takes very little energy to break them apart. Therefore the boiling point is very low.</a:t>
            </a:r>
          </a:p>
          <a:p>
            <a:endParaRPr lang="en-US" sz="2400" b="1" dirty="0">
              <a:solidFill>
                <a:srgbClr val="70AD47"/>
              </a:solidFill>
              <a:cs typeface="Calibri"/>
            </a:endParaRPr>
          </a:p>
          <a:p>
            <a:r>
              <a:rPr lang="en-US" sz="2400" b="1" dirty="0">
                <a:solidFill>
                  <a:srgbClr val="70AD47"/>
                </a:solidFill>
                <a:cs typeface="Calibri"/>
              </a:rPr>
              <a:t>The bonds between the hydrogen and oxygen atoms in H2O (water) are much stronger so it takes much more energy to break them apart. Therefore the boiling point is much higher.</a:t>
            </a:r>
          </a:p>
        </p:txBody>
      </p:sp>
    </p:spTree>
    <p:extLst>
      <p:ext uri="{BB962C8B-B14F-4D97-AF65-F5344CB8AC3E}">
        <p14:creationId xmlns:p14="http://schemas.microsoft.com/office/powerpoint/2010/main" val="251112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BCD4E-A222-44BF-B7B6-EE4C0A99A0B2}"/>
              </a:ext>
            </a:extLst>
          </p:cNvPr>
          <p:cNvSpPr>
            <a:spLocks noGrp="1"/>
          </p:cNvSpPr>
          <p:nvPr>
            <p:ph type="title"/>
          </p:nvPr>
        </p:nvSpPr>
        <p:spPr>
          <a:xfrm>
            <a:off x="838200" y="0"/>
            <a:ext cx="10515600" cy="1325563"/>
          </a:xfrm>
        </p:spPr>
        <p:txBody>
          <a:bodyPr/>
          <a:lstStyle/>
          <a:p>
            <a:r>
              <a:rPr lang="en-GB" dirty="0"/>
              <a:t>Atoms in Compounds - Formulae</a:t>
            </a:r>
          </a:p>
        </p:txBody>
      </p:sp>
      <p:sp>
        <p:nvSpPr>
          <p:cNvPr id="3" name="Content Placeholder 2">
            <a:extLst>
              <a:ext uri="{FF2B5EF4-FFF2-40B4-BE49-F238E27FC236}">
                <a16:creationId xmlns:a16="http://schemas.microsoft.com/office/drawing/2014/main" id="{24DEBCC8-EF79-4AF9-AF4B-C3269228084E}"/>
              </a:ext>
            </a:extLst>
          </p:cNvPr>
          <p:cNvSpPr>
            <a:spLocks noGrp="1"/>
          </p:cNvSpPr>
          <p:nvPr>
            <p:ph idx="1"/>
          </p:nvPr>
        </p:nvSpPr>
        <p:spPr>
          <a:xfrm>
            <a:off x="838200" y="1350137"/>
            <a:ext cx="10515600" cy="4351338"/>
          </a:xfrm>
        </p:spPr>
        <p:txBody>
          <a:bodyPr vert="horz" lIns="91440" tIns="45720" rIns="91440" bIns="45720" rtlCol="0" anchor="t">
            <a:normAutofit fontScale="92500" lnSpcReduction="10000"/>
          </a:bodyPr>
          <a:lstStyle/>
          <a:p>
            <a:pPr marL="0" indent="0">
              <a:buNone/>
            </a:pPr>
            <a:r>
              <a:rPr lang="en-GB" dirty="0"/>
              <a:t>The chemical formula of a compound tells you how many atoms of each element are in the compound.</a:t>
            </a:r>
          </a:p>
          <a:p>
            <a:pPr marL="0" indent="0">
              <a:buNone/>
            </a:pPr>
            <a:r>
              <a:rPr lang="en-GB" dirty="0"/>
              <a:t>e.g. H</a:t>
            </a:r>
            <a:r>
              <a:rPr lang="en-GB" baseline="-25000" dirty="0"/>
              <a:t>2</a:t>
            </a:r>
            <a:r>
              <a:rPr lang="en-GB" dirty="0"/>
              <a:t>O = 2 x hydrogen and 1 x oxygen</a:t>
            </a:r>
          </a:p>
          <a:p>
            <a:pPr marL="0" indent="0">
              <a:buNone/>
            </a:pPr>
            <a:endParaRPr lang="en-GB" dirty="0"/>
          </a:p>
          <a:p>
            <a:pPr marL="0" indent="0">
              <a:buNone/>
            </a:pPr>
            <a:r>
              <a:rPr lang="en-GB" dirty="0"/>
              <a:t>Have a go at counting the atoms in the compounds below. You can complete them in any order.</a:t>
            </a:r>
          </a:p>
          <a:p>
            <a:pPr marL="0" indent="0">
              <a:buNone/>
            </a:pPr>
            <a:r>
              <a:rPr lang="en-GB" dirty="0"/>
              <a:t>CO</a:t>
            </a:r>
            <a:r>
              <a:rPr lang="en-GB" baseline="-25000" dirty="0"/>
              <a:t>2</a:t>
            </a:r>
            <a:r>
              <a:rPr lang="en-GB" dirty="0"/>
              <a:t> </a:t>
            </a:r>
            <a:r>
              <a:rPr lang="en-GB" dirty="0">
                <a:solidFill>
                  <a:srgbClr val="000000"/>
                </a:solidFill>
              </a:rPr>
              <a:t>                                   </a:t>
            </a:r>
            <a:r>
              <a:rPr lang="en-GB" dirty="0"/>
              <a:t>  Na</a:t>
            </a:r>
            <a:r>
              <a:rPr lang="en-GB" baseline="-25000" dirty="0"/>
              <a:t>2</a:t>
            </a:r>
            <a:r>
              <a:rPr lang="en-GB" dirty="0"/>
              <a:t>O                                            C</a:t>
            </a:r>
            <a:r>
              <a:rPr lang="en-GB" baseline="-25000" dirty="0"/>
              <a:t>2</a:t>
            </a:r>
            <a:r>
              <a:rPr lang="en-GB" dirty="0"/>
              <a:t>H</a:t>
            </a:r>
            <a:r>
              <a:rPr lang="en-GB" baseline="-25000" dirty="0"/>
              <a:t>6 </a:t>
            </a:r>
            <a:endParaRPr lang="en-GB" dirty="0">
              <a:solidFill>
                <a:srgbClr val="FF0000"/>
              </a:solidFill>
            </a:endParaRPr>
          </a:p>
          <a:p>
            <a:pPr marL="0" indent="0">
              <a:buNone/>
            </a:pPr>
            <a:r>
              <a:rPr lang="en-GB" dirty="0"/>
              <a:t>MgO                                     Al</a:t>
            </a:r>
            <a:r>
              <a:rPr lang="en-GB" baseline="-25000" dirty="0"/>
              <a:t>2</a:t>
            </a:r>
            <a:r>
              <a:rPr lang="en-GB" dirty="0"/>
              <a:t>O</a:t>
            </a:r>
            <a:r>
              <a:rPr lang="en-GB" baseline="-25000" dirty="0"/>
              <a:t>3</a:t>
            </a:r>
            <a:r>
              <a:rPr lang="en-GB" dirty="0"/>
              <a:t>                                            </a:t>
            </a:r>
            <a:r>
              <a:rPr lang="en-GB" dirty="0" err="1"/>
              <a:t>LiF</a:t>
            </a:r>
            <a:r>
              <a:rPr lang="en-GB" dirty="0"/>
              <a:t> </a:t>
            </a:r>
            <a:endParaRPr lang="en-GB" dirty="0">
              <a:solidFill>
                <a:srgbClr val="FF0000"/>
              </a:solidFill>
              <a:cs typeface="Calibri"/>
            </a:endParaRPr>
          </a:p>
          <a:p>
            <a:pPr marL="0" indent="0">
              <a:buNone/>
            </a:pPr>
            <a:r>
              <a:rPr lang="en-GB" dirty="0"/>
              <a:t>CaSO</a:t>
            </a:r>
            <a:r>
              <a:rPr lang="en-GB" baseline="-25000" dirty="0"/>
              <a:t>4                  </a:t>
            </a:r>
            <a:r>
              <a:rPr lang="en-GB" dirty="0"/>
              <a:t>                 Mg(CO</a:t>
            </a:r>
            <a:r>
              <a:rPr lang="en-GB" baseline="-25000" dirty="0"/>
              <a:t>3</a:t>
            </a:r>
            <a:r>
              <a:rPr lang="en-GB" dirty="0"/>
              <a:t>)</a:t>
            </a:r>
            <a:r>
              <a:rPr lang="en-GB" baseline="-25000" dirty="0"/>
              <a:t>2                                              </a:t>
            </a:r>
            <a:r>
              <a:rPr lang="en-GB" dirty="0"/>
              <a:t>C</a:t>
            </a:r>
            <a:r>
              <a:rPr lang="en-GB" baseline="-25000" dirty="0"/>
              <a:t>100</a:t>
            </a:r>
            <a:r>
              <a:rPr lang="en-GB" dirty="0"/>
              <a:t>H</a:t>
            </a:r>
            <a:r>
              <a:rPr lang="en-GB" baseline="-25000" dirty="0"/>
              <a:t>200 </a:t>
            </a:r>
            <a:endParaRPr lang="en-GB" dirty="0">
              <a:solidFill>
                <a:srgbClr val="FF0000"/>
              </a:solidFill>
            </a:endParaRPr>
          </a:p>
          <a:p>
            <a:pPr marL="0" indent="0">
              <a:buNone/>
            </a:pPr>
            <a:r>
              <a:rPr lang="en-GB" dirty="0" err="1">
                <a:solidFill>
                  <a:srgbClr val="000000"/>
                </a:solidFill>
              </a:rPr>
              <a:t>KCl</a:t>
            </a:r>
            <a:r>
              <a:rPr lang="en-GB" dirty="0"/>
              <a:t>                                       (NH</a:t>
            </a:r>
            <a:r>
              <a:rPr lang="en-GB" baseline="-25000" dirty="0"/>
              <a:t>4</a:t>
            </a:r>
            <a:r>
              <a:rPr lang="en-GB" dirty="0"/>
              <a:t>)</a:t>
            </a:r>
            <a:r>
              <a:rPr lang="en-GB" baseline="-25000" dirty="0"/>
              <a:t>2</a:t>
            </a:r>
            <a:r>
              <a:rPr lang="en-GB" dirty="0"/>
              <a:t>SO</a:t>
            </a:r>
            <a:r>
              <a:rPr lang="en-GB" baseline="-25000" dirty="0"/>
              <a:t>4                                         </a:t>
            </a:r>
            <a:r>
              <a:rPr lang="en-GB" dirty="0"/>
              <a:t>(NH</a:t>
            </a:r>
            <a:r>
              <a:rPr lang="en-GB" baseline="-25000" dirty="0"/>
              <a:t>4</a:t>
            </a:r>
            <a:r>
              <a:rPr lang="en-GB" dirty="0"/>
              <a:t>)</a:t>
            </a:r>
            <a:r>
              <a:rPr lang="en-GB" baseline="-25000" dirty="0"/>
              <a:t>3</a:t>
            </a:r>
            <a:r>
              <a:rPr lang="en-GB" dirty="0"/>
              <a:t>PO</a:t>
            </a:r>
            <a:r>
              <a:rPr lang="en-GB" baseline="-25000" dirty="0"/>
              <a:t>4 </a:t>
            </a:r>
            <a:endParaRPr lang="en-GB" dirty="0">
              <a:solidFill>
                <a:srgbClr val="FF0000"/>
              </a:solidFill>
              <a:cs typeface="Calibri"/>
            </a:endParaRPr>
          </a:p>
        </p:txBody>
      </p:sp>
    </p:spTree>
    <p:extLst>
      <p:ext uri="{BB962C8B-B14F-4D97-AF65-F5344CB8AC3E}">
        <p14:creationId xmlns:p14="http://schemas.microsoft.com/office/powerpoint/2010/main" val="10264208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BCD4E-A222-44BF-B7B6-EE4C0A99A0B2}"/>
              </a:ext>
            </a:extLst>
          </p:cNvPr>
          <p:cNvSpPr>
            <a:spLocks noGrp="1"/>
          </p:cNvSpPr>
          <p:nvPr>
            <p:ph type="title"/>
          </p:nvPr>
        </p:nvSpPr>
        <p:spPr>
          <a:xfrm>
            <a:off x="838200" y="0"/>
            <a:ext cx="10515600" cy="1325563"/>
          </a:xfrm>
        </p:spPr>
        <p:txBody>
          <a:bodyPr/>
          <a:lstStyle/>
          <a:p>
            <a:r>
              <a:rPr lang="en-GB" dirty="0"/>
              <a:t>Atoms in Compounds - Formulae</a:t>
            </a:r>
          </a:p>
        </p:txBody>
      </p:sp>
      <p:sp>
        <p:nvSpPr>
          <p:cNvPr id="3" name="Content Placeholder 2">
            <a:extLst>
              <a:ext uri="{FF2B5EF4-FFF2-40B4-BE49-F238E27FC236}">
                <a16:creationId xmlns:a16="http://schemas.microsoft.com/office/drawing/2014/main" id="{24DEBCC8-EF79-4AF9-AF4B-C3269228084E}"/>
              </a:ext>
            </a:extLst>
          </p:cNvPr>
          <p:cNvSpPr>
            <a:spLocks noGrp="1"/>
          </p:cNvSpPr>
          <p:nvPr>
            <p:ph idx="1"/>
          </p:nvPr>
        </p:nvSpPr>
        <p:spPr>
          <a:xfrm>
            <a:off x="838200" y="1350137"/>
            <a:ext cx="10515600" cy="4351338"/>
          </a:xfrm>
        </p:spPr>
        <p:txBody>
          <a:bodyPr>
            <a:normAutofit fontScale="92500" lnSpcReduction="10000"/>
          </a:bodyPr>
          <a:lstStyle/>
          <a:p>
            <a:pPr marL="0" indent="0">
              <a:buNone/>
            </a:pPr>
            <a:r>
              <a:rPr lang="en-GB" dirty="0"/>
              <a:t>The chemical formula of a compound tells you how many atoms of each element are in the compound.</a:t>
            </a:r>
          </a:p>
          <a:p>
            <a:pPr marL="0" indent="0">
              <a:buNone/>
            </a:pPr>
            <a:r>
              <a:rPr lang="en-GB" dirty="0"/>
              <a:t>e.g. H</a:t>
            </a:r>
            <a:r>
              <a:rPr lang="en-GB" baseline="-25000" dirty="0"/>
              <a:t>2</a:t>
            </a:r>
            <a:r>
              <a:rPr lang="en-GB" dirty="0"/>
              <a:t>O = 2 x hydrogen and 1 x oxygen</a:t>
            </a:r>
          </a:p>
          <a:p>
            <a:pPr marL="0" indent="0">
              <a:buNone/>
            </a:pPr>
            <a:endParaRPr lang="en-GB" dirty="0"/>
          </a:p>
          <a:p>
            <a:pPr marL="0" indent="0">
              <a:buNone/>
            </a:pPr>
            <a:r>
              <a:rPr lang="en-GB" dirty="0"/>
              <a:t>Have a go at counting the atoms in the compounds below. You can complete them in any order.</a:t>
            </a:r>
          </a:p>
          <a:p>
            <a:pPr marL="0" indent="0">
              <a:buNone/>
            </a:pPr>
            <a:r>
              <a:rPr lang="en-GB" dirty="0"/>
              <a:t>CO</a:t>
            </a:r>
            <a:r>
              <a:rPr lang="en-GB" baseline="-25000" dirty="0"/>
              <a:t>2</a:t>
            </a:r>
            <a:r>
              <a:rPr lang="en-GB" dirty="0"/>
              <a:t> </a:t>
            </a:r>
            <a:r>
              <a:rPr lang="en-GB" dirty="0">
                <a:solidFill>
                  <a:srgbClr val="FF0000"/>
                </a:solidFill>
              </a:rPr>
              <a:t>1xC 2xO</a:t>
            </a:r>
            <a:r>
              <a:rPr lang="en-GB" baseline="-25000" dirty="0">
                <a:solidFill>
                  <a:srgbClr val="FF0000"/>
                </a:solidFill>
              </a:rPr>
              <a:t>	</a:t>
            </a:r>
            <a:r>
              <a:rPr lang="en-GB" baseline="-25000" dirty="0"/>
              <a:t>	</a:t>
            </a:r>
            <a:r>
              <a:rPr lang="en-GB" dirty="0"/>
              <a:t>Na</a:t>
            </a:r>
            <a:r>
              <a:rPr lang="en-GB" baseline="-25000" dirty="0"/>
              <a:t>2</a:t>
            </a:r>
            <a:r>
              <a:rPr lang="en-GB" dirty="0"/>
              <a:t>O	</a:t>
            </a:r>
            <a:r>
              <a:rPr lang="en-GB" dirty="0">
                <a:solidFill>
                  <a:srgbClr val="FF0000"/>
                </a:solidFill>
              </a:rPr>
              <a:t>2xNa 1xO</a:t>
            </a:r>
            <a:r>
              <a:rPr lang="en-GB" dirty="0"/>
              <a:t>		C</a:t>
            </a:r>
            <a:r>
              <a:rPr lang="en-GB" baseline="-25000" dirty="0"/>
              <a:t>2</a:t>
            </a:r>
            <a:r>
              <a:rPr lang="en-GB" dirty="0"/>
              <a:t>H</a:t>
            </a:r>
            <a:r>
              <a:rPr lang="en-GB" baseline="-25000" dirty="0"/>
              <a:t>6 </a:t>
            </a:r>
            <a:r>
              <a:rPr lang="en-GB" dirty="0">
                <a:solidFill>
                  <a:srgbClr val="FF0000"/>
                </a:solidFill>
              </a:rPr>
              <a:t>2xC 6xH</a:t>
            </a:r>
          </a:p>
          <a:p>
            <a:pPr marL="0" indent="0">
              <a:buNone/>
            </a:pPr>
            <a:r>
              <a:rPr lang="en-GB" dirty="0"/>
              <a:t>MgO </a:t>
            </a:r>
            <a:r>
              <a:rPr lang="en-GB" dirty="0">
                <a:solidFill>
                  <a:srgbClr val="FF0000"/>
                </a:solidFill>
              </a:rPr>
              <a:t>1xMg 1xO</a:t>
            </a:r>
            <a:r>
              <a:rPr lang="en-GB" dirty="0"/>
              <a:t>	Al</a:t>
            </a:r>
            <a:r>
              <a:rPr lang="en-GB" baseline="-25000" dirty="0"/>
              <a:t>2</a:t>
            </a:r>
            <a:r>
              <a:rPr lang="en-GB" dirty="0"/>
              <a:t>O</a:t>
            </a:r>
            <a:r>
              <a:rPr lang="en-GB" baseline="-25000" dirty="0"/>
              <a:t>3</a:t>
            </a:r>
            <a:r>
              <a:rPr lang="en-GB" dirty="0"/>
              <a:t>	</a:t>
            </a:r>
            <a:r>
              <a:rPr lang="en-GB" dirty="0">
                <a:solidFill>
                  <a:srgbClr val="FF0000"/>
                </a:solidFill>
              </a:rPr>
              <a:t>2xAl 3xO</a:t>
            </a:r>
            <a:r>
              <a:rPr lang="en-GB" dirty="0"/>
              <a:t>		</a:t>
            </a:r>
            <a:r>
              <a:rPr lang="en-GB" dirty="0" err="1"/>
              <a:t>LiF</a:t>
            </a:r>
            <a:r>
              <a:rPr lang="en-GB" dirty="0"/>
              <a:t> </a:t>
            </a:r>
            <a:r>
              <a:rPr lang="en-GB" dirty="0">
                <a:solidFill>
                  <a:srgbClr val="FF0000"/>
                </a:solidFill>
              </a:rPr>
              <a:t>1xLi 1xF</a:t>
            </a:r>
          </a:p>
          <a:p>
            <a:pPr marL="0" indent="0">
              <a:buNone/>
            </a:pPr>
            <a:r>
              <a:rPr lang="en-GB" dirty="0"/>
              <a:t>CaSO</a:t>
            </a:r>
            <a:r>
              <a:rPr lang="en-GB" baseline="-25000" dirty="0"/>
              <a:t>4</a:t>
            </a:r>
            <a:r>
              <a:rPr lang="en-GB" dirty="0"/>
              <a:t>	</a:t>
            </a:r>
            <a:r>
              <a:rPr lang="en-GB" dirty="0">
                <a:solidFill>
                  <a:srgbClr val="FF0000"/>
                </a:solidFill>
              </a:rPr>
              <a:t>1xCa 1xS 4xO</a:t>
            </a:r>
            <a:r>
              <a:rPr lang="en-GB" dirty="0"/>
              <a:t>	Mg(CO</a:t>
            </a:r>
            <a:r>
              <a:rPr lang="en-GB" baseline="-25000" dirty="0"/>
              <a:t>3</a:t>
            </a:r>
            <a:r>
              <a:rPr lang="en-GB" dirty="0"/>
              <a:t>)</a:t>
            </a:r>
            <a:r>
              <a:rPr lang="en-GB" baseline="-25000" dirty="0"/>
              <a:t>2 </a:t>
            </a:r>
            <a:r>
              <a:rPr lang="en-GB" dirty="0">
                <a:solidFill>
                  <a:srgbClr val="FF0000"/>
                </a:solidFill>
              </a:rPr>
              <a:t>1xMg 2xC 6xO</a:t>
            </a:r>
            <a:r>
              <a:rPr lang="en-GB" dirty="0"/>
              <a:t>	C</a:t>
            </a:r>
            <a:r>
              <a:rPr lang="en-GB" baseline="-25000" dirty="0"/>
              <a:t>100</a:t>
            </a:r>
            <a:r>
              <a:rPr lang="en-GB" dirty="0"/>
              <a:t>H</a:t>
            </a:r>
            <a:r>
              <a:rPr lang="en-GB" baseline="-25000" dirty="0"/>
              <a:t>200 </a:t>
            </a:r>
            <a:r>
              <a:rPr lang="en-GB" dirty="0">
                <a:solidFill>
                  <a:srgbClr val="FF0000"/>
                </a:solidFill>
              </a:rPr>
              <a:t>100xC 200xH</a:t>
            </a:r>
          </a:p>
          <a:p>
            <a:pPr marL="0" indent="0">
              <a:buNone/>
            </a:pPr>
            <a:r>
              <a:rPr lang="en-GB" dirty="0" err="1"/>
              <a:t>KCl</a:t>
            </a:r>
            <a:r>
              <a:rPr lang="en-GB" dirty="0"/>
              <a:t> </a:t>
            </a:r>
            <a:r>
              <a:rPr lang="en-GB" dirty="0">
                <a:solidFill>
                  <a:srgbClr val="FF0000"/>
                </a:solidFill>
              </a:rPr>
              <a:t>1xK 1xCl</a:t>
            </a:r>
            <a:r>
              <a:rPr lang="en-GB" dirty="0"/>
              <a:t>		(NH</a:t>
            </a:r>
            <a:r>
              <a:rPr lang="en-GB" baseline="-25000" dirty="0"/>
              <a:t>4</a:t>
            </a:r>
            <a:r>
              <a:rPr lang="en-GB" dirty="0"/>
              <a:t>)</a:t>
            </a:r>
            <a:r>
              <a:rPr lang="en-GB" baseline="-25000" dirty="0"/>
              <a:t>2</a:t>
            </a:r>
            <a:r>
              <a:rPr lang="en-GB" dirty="0"/>
              <a:t>SO</a:t>
            </a:r>
            <a:r>
              <a:rPr lang="en-GB" baseline="-25000" dirty="0"/>
              <a:t>4 </a:t>
            </a:r>
            <a:r>
              <a:rPr lang="en-GB" dirty="0">
                <a:solidFill>
                  <a:srgbClr val="FF0000"/>
                </a:solidFill>
              </a:rPr>
              <a:t>2xN 8xH 1xS 4xO</a:t>
            </a:r>
            <a:r>
              <a:rPr lang="en-GB" dirty="0"/>
              <a:t>	(NH</a:t>
            </a:r>
            <a:r>
              <a:rPr lang="en-GB" baseline="-25000" dirty="0"/>
              <a:t>4</a:t>
            </a:r>
            <a:r>
              <a:rPr lang="en-GB" dirty="0"/>
              <a:t>)</a:t>
            </a:r>
            <a:r>
              <a:rPr lang="en-GB" baseline="-25000" dirty="0"/>
              <a:t>3</a:t>
            </a:r>
            <a:r>
              <a:rPr lang="en-GB" dirty="0"/>
              <a:t>PO</a:t>
            </a:r>
            <a:r>
              <a:rPr lang="en-GB" baseline="-25000" dirty="0"/>
              <a:t>4 </a:t>
            </a:r>
            <a:r>
              <a:rPr lang="en-GB" dirty="0">
                <a:solidFill>
                  <a:srgbClr val="FF0000"/>
                </a:solidFill>
              </a:rPr>
              <a:t>3xN 12xH 1xP 4xO</a:t>
            </a:r>
          </a:p>
          <a:p>
            <a:pPr marL="0" indent="0">
              <a:buNone/>
            </a:pPr>
            <a:endParaRPr lang="en-GB" dirty="0"/>
          </a:p>
        </p:txBody>
      </p:sp>
    </p:spTree>
    <p:extLst>
      <p:ext uri="{BB962C8B-B14F-4D97-AF65-F5344CB8AC3E}">
        <p14:creationId xmlns:p14="http://schemas.microsoft.com/office/powerpoint/2010/main" val="3843289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8F4C64A-1834-4F0D-A36B-39AA74827ACB}">
  <ds:schemaRefs>
    <ds:schemaRef ds:uri="http://schemas.microsoft.com/sharepoint/v3/contenttype/forms"/>
  </ds:schemaRefs>
</ds:datastoreItem>
</file>

<file path=customXml/itemProps2.xml><?xml version="1.0" encoding="utf-8"?>
<ds:datastoreItem xmlns:ds="http://schemas.openxmlformats.org/officeDocument/2006/customXml" ds:itemID="{B2990039-9E17-4D51-B0D2-86AF1401C8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13355b-a9cf-41c1-ad84-cdbe52169224"/>
    <ds:schemaRef ds:uri="b547754c-74b2-4d91-982e-55751234f0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EEBA3CE-FDEC-42E0-8207-91D37B0D0954}">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office theme</Template>
  <TotalTime>59</TotalTime>
  <Words>1232</Words>
  <Application>Microsoft Office PowerPoint</Application>
  <PresentationFormat>Widescreen</PresentationFormat>
  <Paragraphs>177</Paragraphs>
  <Slides>25</Slides>
  <Notes>0</Notes>
  <HiddenSlides>0</HiddenSlides>
  <MMClips>1</MMClips>
  <ScaleCrop>false</ScaleCrop>
  <HeadingPairs>
    <vt:vector size="4" baseType="variant">
      <vt:variant>
        <vt:lpstr>Theme</vt:lpstr>
      </vt:variant>
      <vt:variant>
        <vt:i4>2</vt:i4>
      </vt:variant>
      <vt:variant>
        <vt:lpstr>Slide Titles</vt:lpstr>
      </vt:variant>
      <vt:variant>
        <vt:i4>25</vt:i4>
      </vt:variant>
    </vt:vector>
  </HeadingPairs>
  <TitlesOfParts>
    <vt:vector size="27" baseType="lpstr">
      <vt:lpstr>office theme</vt:lpstr>
      <vt:lpstr>Office Theme</vt:lpstr>
      <vt:lpstr>L1 - Atoms &amp; Elements</vt:lpstr>
      <vt:lpstr>PowerPoint Presentation</vt:lpstr>
      <vt:lpstr>PowerPoint Presentation</vt:lpstr>
      <vt:lpstr>PowerPoint Presentation</vt:lpstr>
      <vt:lpstr>Chemical symbols</vt:lpstr>
      <vt:lpstr>Atoms and Symbols</vt:lpstr>
      <vt:lpstr>Atoms and Symbols</vt:lpstr>
      <vt:lpstr>Task 3: Pick 1 element on the periodic table.  Write a paragraph in your books about your element. </vt:lpstr>
      <vt:lpstr>Plenary: True or False?</vt:lpstr>
      <vt:lpstr>True or False?</vt:lpstr>
      <vt:lpstr>PowerPoint Presentation</vt:lpstr>
      <vt:lpstr>Starter: Which are elements?</vt:lpstr>
      <vt:lpstr>Which are elements?     </vt:lpstr>
      <vt:lpstr>TASK 1: Match up – draw a particle diagram to represent the definition</vt:lpstr>
      <vt:lpstr>PowerPoint Presentation</vt:lpstr>
      <vt:lpstr>PowerPoint Presentation</vt:lpstr>
      <vt:lpstr>Molecules and Compounds</vt:lpstr>
      <vt:lpstr>Atoms and Molecules</vt:lpstr>
      <vt:lpstr>Video: atoms, elements, compounds and molecules</vt:lpstr>
      <vt:lpstr>PowerPoint Presentation</vt:lpstr>
      <vt:lpstr>PowerPoint Presentation</vt:lpstr>
      <vt:lpstr>PowerPoint Presentation</vt:lpstr>
      <vt:lpstr>PowerPoint Presentation</vt:lpstr>
      <vt:lpstr>Atoms in Compounds - Formulae</vt:lpstr>
      <vt:lpstr>Atoms in Compounds - Formulae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Carla Das Neves</cp:lastModifiedBy>
  <cp:revision>308</cp:revision>
  <dcterms:created xsi:type="dcterms:W3CDTF">2013-07-15T20:26:40Z</dcterms:created>
  <dcterms:modified xsi:type="dcterms:W3CDTF">2020-10-20T09:34:19Z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