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5" r:id="rId7"/>
    <p:sldId id="260" r:id="rId8"/>
    <p:sldId id="262" r:id="rId9"/>
    <p:sldId id="266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24135-3519-4F97-9539-52A4908A8E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B2AF1A-313E-4F52-AFEA-FB27B6582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62333D-705F-45D4-9260-0B0FDE6E6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A7CA-A5D1-4441-B99E-FA67D3A59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312D0-FBA5-4575-A533-667D1A6AD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004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C2BC2-4B67-4431-BFE6-946E32C0F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97722-4C03-4FC6-864E-74493293B6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F12D5B-92CA-4631-B235-30FEEE85C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5F41E-15D7-4506-936C-278F83D67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624AF-5D62-4D83-920E-4D0BEECF0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615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0C831-0C4E-4208-84B7-FFE207C4C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E5A862-25D5-4CF4-9908-B382532E8B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0E6342-0A2B-45CD-A3A2-E22814B55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7470E1-D428-4BD9-81C2-0618FC717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D3E9F-A636-43AE-A24B-5DCE36E2A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5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90C7D-DD25-4FE6-9690-0274A38A2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67283-CB99-41F5-93A2-C2C3A732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6B9050-FA2A-4990-AC79-8EC0FC4C85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A5D94-B898-46CE-8980-37FB5B846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09F9EA-A4BC-4445-AAEA-1F0BF4988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56627B-1EC1-4E61-8523-19380F2D1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684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E88D4-FD33-4E3B-9BE4-F565705ED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9A9BA-9771-427E-910B-7F2F3E9E1B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2E3E37-D1F6-468E-901C-4B4BB885E2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06B38F-925B-459D-9482-4F4D19B2D5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E1A3E7-A562-400B-8387-ED046E435E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0E1A44A-6845-4682-8787-F69C76144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478B97-7B10-45CC-98C5-FED0B5FD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FE2DFA-860D-43B7-9640-D222A153C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316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AEB8E-DB5F-4D9F-A5DF-051280485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D9CC16-4321-4D25-B8C7-E336C1F4D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5D0FD6-77EB-49CE-8503-28A33AE5A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0C722E-4349-4F29-8519-B4C027146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841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F5DD64-CFE2-4B17-8E8B-6665A225E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012ABA-7D08-4116-B57B-C333C85BA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198193-66D5-44E2-9715-5C361C9B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967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3122F-9CA9-40D0-B3C3-22752BBA1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1B66A-6C73-4897-BC95-2746BE0507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FA9F7-B49D-4FE5-BF3B-32B028F119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C78D58-658C-4E7A-A4FC-0FA81DE9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5945D8-A2E3-4E84-8A45-AF0485D84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4741D-7BAD-47E4-89AE-B2C17FAE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6718F-94D7-4521-84B6-32D879D81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C4F3B-3EE6-4517-889D-7866B418CD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3992B8-E024-46A6-8C65-4760409C9D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6D876E-1472-40DB-9DEB-C802DC27E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F1460E-842B-4CCF-B8AD-F0C8DE0FE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ABBB3-1541-41D7-91E4-5DA3A19A2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04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188B1-3CFE-4839-AD69-29DF6ABE8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3C0453-B27F-4788-B83D-92C41CB816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F0B06D-54F6-4DA9-90D8-3FA4EE88A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1F11AF-BF81-4BB0-B6F6-52B3F4971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92D71-0E50-4176-8273-89BBAFA6E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782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4ACAC1-CE0B-4632-86FB-D2DA25F656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08D6EB-C5D0-44CD-A7F3-C0A234E1EE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F9BF53-A5F8-44CC-9296-8BA980C4F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E7D803-2CFB-4BF8-A130-7D9BA0616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A1F38C-9667-4851-89C5-048F03A1D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776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7FD2B7-485B-44F6-B408-CBC0DC1DC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293C0-4810-4AE4-ADF6-CCB1AED318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1432D-166E-4EC4-B74E-708ACE8EA3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903D2-2AC6-4095-935E-A98235E89AD9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E5375-2B9F-4E4C-928D-31F39F586D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FBD29-6020-4368-8335-32945385E8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D3807-1798-4DCA-898C-956A35F50D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027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69CC4-1AB5-419A-9065-8C26931397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79444" y="-1064246"/>
            <a:ext cx="9144000" cy="2387600"/>
          </a:xfrm>
        </p:spPr>
        <p:txBody>
          <a:bodyPr>
            <a:normAutofit/>
          </a:bodyPr>
          <a:lstStyle/>
          <a:p>
            <a:r>
              <a:rPr lang="en-GB" sz="9600" b="1" u="sng" dirty="0"/>
              <a:t>Microscopes: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77F670-9D06-4024-AA11-7F09F4A35BE2}"/>
              </a:ext>
            </a:extLst>
          </p:cNvPr>
          <p:cNvSpPr txBox="1"/>
          <p:nvPr/>
        </p:nvSpPr>
        <p:spPr>
          <a:xfrm>
            <a:off x="92765" y="1111319"/>
            <a:ext cx="117149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Starter:</a:t>
            </a:r>
          </a:p>
          <a:p>
            <a:r>
              <a:rPr lang="en-GB" sz="3200" dirty="0"/>
              <a:t>Can you work out what the following zoomed in pictures are of?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B8D317A1-DAC3-4685-8F69-E4972EAC7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70" y="2407525"/>
            <a:ext cx="3279278" cy="193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2343EEF3-B160-4704-8871-4A0DB516A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34" y="2223640"/>
            <a:ext cx="2854799" cy="241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E6AFA78A-D1F6-4219-9C1C-46A887801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942" y="2188537"/>
            <a:ext cx="2521866" cy="252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ED47534-86B7-402D-9B0E-61BC1CE45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642" y="4669464"/>
            <a:ext cx="2996419" cy="20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e the source image">
            <a:extLst>
              <a:ext uri="{FF2B5EF4-FFF2-40B4-BE49-F238E27FC236}">
                <a16:creationId xmlns:a16="http://schemas.microsoft.com/office/drawing/2014/main" id="{EA931F98-9023-4160-B85F-720AE74B3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151" y="4669464"/>
            <a:ext cx="2588025" cy="184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204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69CC4-1AB5-419A-9065-8C26931397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79444" y="-1064246"/>
            <a:ext cx="9144000" cy="2387600"/>
          </a:xfrm>
        </p:spPr>
        <p:txBody>
          <a:bodyPr>
            <a:normAutofit/>
          </a:bodyPr>
          <a:lstStyle/>
          <a:p>
            <a:r>
              <a:rPr lang="en-GB" sz="9600" b="1" u="sng" dirty="0"/>
              <a:t>Microscopes: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77F670-9D06-4024-AA11-7F09F4A35BE2}"/>
              </a:ext>
            </a:extLst>
          </p:cNvPr>
          <p:cNvSpPr txBox="1"/>
          <p:nvPr/>
        </p:nvSpPr>
        <p:spPr>
          <a:xfrm>
            <a:off x="92765" y="1111319"/>
            <a:ext cx="117149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Starter:</a:t>
            </a:r>
          </a:p>
          <a:p>
            <a:r>
              <a:rPr lang="en-GB" sz="3200" dirty="0"/>
              <a:t>Can you work out what the following zoomed in pictures are of?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B8D317A1-DAC3-4685-8F69-E4972EAC7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13" y="2188536"/>
            <a:ext cx="3279278" cy="193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2343EEF3-B160-4704-8871-4A0DB516A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989" y="2149401"/>
            <a:ext cx="2854799" cy="241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ee the source image">
            <a:extLst>
              <a:ext uri="{FF2B5EF4-FFF2-40B4-BE49-F238E27FC236}">
                <a16:creationId xmlns:a16="http://schemas.microsoft.com/office/drawing/2014/main" id="{E6AFA78A-D1F6-4219-9C1C-46A887801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232" y="2140448"/>
            <a:ext cx="2521866" cy="252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ED47534-86B7-402D-9B0E-61BC1CE45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642" y="4669464"/>
            <a:ext cx="2996419" cy="204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e the source image">
            <a:extLst>
              <a:ext uri="{FF2B5EF4-FFF2-40B4-BE49-F238E27FC236}">
                <a16:creationId xmlns:a16="http://schemas.microsoft.com/office/drawing/2014/main" id="{EA931F98-9023-4160-B85F-720AE74B3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151" y="4822675"/>
            <a:ext cx="2588025" cy="184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9AF7D2-18A7-42BF-8E76-1638A9EF85AC}"/>
              </a:ext>
            </a:extLst>
          </p:cNvPr>
          <p:cNvSpPr txBox="1"/>
          <p:nvPr/>
        </p:nvSpPr>
        <p:spPr>
          <a:xfrm>
            <a:off x="656100" y="4023133"/>
            <a:ext cx="3319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Spaghetti!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27DDF3-E834-4AE3-BC03-FD9F684EB50A}"/>
              </a:ext>
            </a:extLst>
          </p:cNvPr>
          <p:cNvSpPr txBox="1"/>
          <p:nvPr/>
        </p:nvSpPr>
        <p:spPr>
          <a:xfrm>
            <a:off x="4405075" y="5871144"/>
            <a:ext cx="3319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Guitar!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72BA18-70EB-48E8-AD24-14ECD5C145B9}"/>
              </a:ext>
            </a:extLst>
          </p:cNvPr>
          <p:cNvSpPr txBox="1"/>
          <p:nvPr/>
        </p:nvSpPr>
        <p:spPr>
          <a:xfrm>
            <a:off x="9377176" y="5955579"/>
            <a:ext cx="3319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Crayon!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9C44C6-5E30-4684-A8BA-7C4291A9CF41}"/>
              </a:ext>
            </a:extLst>
          </p:cNvPr>
          <p:cNvSpPr txBox="1"/>
          <p:nvPr/>
        </p:nvSpPr>
        <p:spPr>
          <a:xfrm>
            <a:off x="6789151" y="2261121"/>
            <a:ext cx="23415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Chocolate-chip cookie!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1B70F0-07D5-4207-970C-A523D4E274AE}"/>
              </a:ext>
            </a:extLst>
          </p:cNvPr>
          <p:cNvSpPr txBox="1"/>
          <p:nvPr/>
        </p:nvSpPr>
        <p:spPr>
          <a:xfrm>
            <a:off x="9991010" y="4560120"/>
            <a:ext cx="2341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Bread!</a:t>
            </a:r>
          </a:p>
        </p:txBody>
      </p:sp>
    </p:spTree>
    <p:extLst>
      <p:ext uri="{BB962C8B-B14F-4D97-AF65-F5344CB8AC3E}">
        <p14:creationId xmlns:p14="http://schemas.microsoft.com/office/powerpoint/2010/main" val="696733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67D87D7-5BA0-4C9C-B0C0-08AC19788643}"/>
              </a:ext>
            </a:extLst>
          </p:cNvPr>
          <p:cNvCxnSpPr>
            <a:cxnSpLocks/>
          </p:cNvCxnSpPr>
          <p:nvPr/>
        </p:nvCxnSpPr>
        <p:spPr>
          <a:xfrm flipV="1">
            <a:off x="558800" y="1135743"/>
            <a:ext cx="10769600" cy="5346701"/>
          </a:xfrm>
          <a:prstGeom prst="straightConnector1">
            <a:avLst/>
          </a:prstGeom>
          <a:ln w="298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8C39BD3-F952-4FBE-9903-815DB12B5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1514" y="-1193800"/>
            <a:ext cx="9144000" cy="2387600"/>
          </a:xfrm>
        </p:spPr>
        <p:txBody>
          <a:bodyPr>
            <a:normAutofit/>
          </a:bodyPr>
          <a:lstStyle/>
          <a:p>
            <a:r>
              <a:rPr lang="en-GB" sz="8800" b="1" u="sng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C000DC-E531-4858-A441-758E52D57254}"/>
              </a:ext>
            </a:extLst>
          </p:cNvPr>
          <p:cNvCxnSpPr/>
          <p:nvPr/>
        </p:nvCxnSpPr>
        <p:spPr>
          <a:xfrm flipV="1">
            <a:off x="587829" y="1193800"/>
            <a:ext cx="0" cy="528864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9F431BF-65E8-4B0C-9674-D6617C46C816}"/>
              </a:ext>
            </a:extLst>
          </p:cNvPr>
          <p:cNvCxnSpPr>
            <a:cxnSpLocks/>
          </p:cNvCxnSpPr>
          <p:nvPr/>
        </p:nvCxnSpPr>
        <p:spPr>
          <a:xfrm flipV="1">
            <a:off x="558800" y="6482443"/>
            <a:ext cx="11045371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C832290-C2A9-47BB-A24D-7450C0C0880A}"/>
              </a:ext>
            </a:extLst>
          </p:cNvPr>
          <p:cNvSpPr txBox="1"/>
          <p:nvPr/>
        </p:nvSpPr>
        <p:spPr>
          <a:xfrm>
            <a:off x="9423400" y="197756"/>
            <a:ext cx="2679700" cy="7694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SUCCESS!!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2776CB7-2953-496E-BF13-22A1ECC6D8AF}"/>
              </a:ext>
            </a:extLst>
          </p:cNvPr>
          <p:cNvSpPr/>
          <p:nvPr/>
        </p:nvSpPr>
        <p:spPr>
          <a:xfrm>
            <a:off x="1433286" y="459740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To label the different parts of a light microscope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ED1A298-9A47-4536-9586-16E4BAC55A70}"/>
              </a:ext>
            </a:extLst>
          </p:cNvPr>
          <p:cNvSpPr/>
          <p:nvPr/>
        </p:nvSpPr>
        <p:spPr>
          <a:xfrm>
            <a:off x="4647294" y="3160940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describe how a light microscope can be used to observe cells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34ACD5-3B7F-4FC2-8B8A-D0CF40E81706}"/>
              </a:ext>
            </a:extLst>
          </p:cNvPr>
          <p:cNvSpPr/>
          <p:nvPr/>
        </p:nvSpPr>
        <p:spPr>
          <a:xfrm>
            <a:off x="7862210" y="1758499"/>
            <a:ext cx="2592612" cy="135436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To calculate total magnification</a:t>
            </a:r>
          </a:p>
        </p:txBody>
      </p:sp>
    </p:spTree>
    <p:extLst>
      <p:ext uri="{BB962C8B-B14F-4D97-AF65-F5344CB8AC3E}">
        <p14:creationId xmlns:p14="http://schemas.microsoft.com/office/powerpoint/2010/main" val="2789312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9DA8C-7830-4456-AA98-601301ECE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u="sng" dirty="0"/>
              <a:t>Light microscope: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9EE931-9352-4EF9-85AA-81BC1F9AB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333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Can you label your light microscope: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287DC1-6368-4860-9BB9-268AA30A6E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195" t="30328" r="25870" b="13799"/>
          <a:stretch/>
        </p:blipFill>
        <p:spPr>
          <a:xfrm>
            <a:off x="4081670" y="2390732"/>
            <a:ext cx="2994991" cy="410214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8978775-F9CC-4F06-985F-A8A5A96ABE87}"/>
              </a:ext>
            </a:extLst>
          </p:cNvPr>
          <p:cNvCxnSpPr/>
          <p:nvPr/>
        </p:nvCxnSpPr>
        <p:spPr>
          <a:xfrm flipV="1">
            <a:off x="6228522" y="2531165"/>
            <a:ext cx="2279374" cy="13252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106D66AC-D5A0-45B9-9668-3E9700DA94B0}"/>
              </a:ext>
            </a:extLst>
          </p:cNvPr>
          <p:cNvSpPr txBox="1"/>
          <p:nvPr/>
        </p:nvSpPr>
        <p:spPr>
          <a:xfrm>
            <a:off x="8488018" y="2093843"/>
            <a:ext cx="2835965" cy="8216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76B5C9-9B90-43D8-AF1B-E404714B1A89}"/>
              </a:ext>
            </a:extLst>
          </p:cNvPr>
          <p:cNvSpPr txBox="1"/>
          <p:nvPr/>
        </p:nvSpPr>
        <p:spPr>
          <a:xfrm>
            <a:off x="8759687" y="3696027"/>
            <a:ext cx="2835965" cy="8216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574A304-EAF1-4BF7-9CEE-B53E23BFC5D5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6573079" y="4106845"/>
            <a:ext cx="2186608" cy="90247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EEBE739-12D5-4B51-B53B-F1BD3DAE179B}"/>
              </a:ext>
            </a:extLst>
          </p:cNvPr>
          <p:cNvCxnSpPr>
            <a:cxnSpLocks/>
          </p:cNvCxnSpPr>
          <p:nvPr/>
        </p:nvCxnSpPr>
        <p:spPr>
          <a:xfrm flipV="1">
            <a:off x="3273287" y="5478446"/>
            <a:ext cx="1901687" cy="1190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1E71A4E-BA27-4B0D-AF99-F7A4E3FF4274}"/>
              </a:ext>
            </a:extLst>
          </p:cNvPr>
          <p:cNvSpPr txBox="1"/>
          <p:nvPr/>
        </p:nvSpPr>
        <p:spPr>
          <a:xfrm>
            <a:off x="427383" y="5186716"/>
            <a:ext cx="2835965" cy="8216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969A1FB-E2CF-415C-84CD-DE88F41F2D0D}"/>
              </a:ext>
            </a:extLst>
          </p:cNvPr>
          <p:cNvCxnSpPr>
            <a:cxnSpLocks/>
          </p:cNvCxnSpPr>
          <p:nvPr/>
        </p:nvCxnSpPr>
        <p:spPr>
          <a:xfrm flipV="1">
            <a:off x="5764696" y="5989228"/>
            <a:ext cx="2438400" cy="14534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FCF48EF-FF79-4C67-959E-0E703625DED3}"/>
              </a:ext>
            </a:extLst>
          </p:cNvPr>
          <p:cNvSpPr txBox="1"/>
          <p:nvPr/>
        </p:nvSpPr>
        <p:spPr>
          <a:xfrm>
            <a:off x="8189844" y="5524145"/>
            <a:ext cx="2835965" cy="8216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C87385-A9D3-4448-A275-924A75BE95CE}"/>
              </a:ext>
            </a:extLst>
          </p:cNvPr>
          <p:cNvSpPr txBox="1"/>
          <p:nvPr/>
        </p:nvSpPr>
        <p:spPr>
          <a:xfrm>
            <a:off x="424070" y="2228360"/>
            <a:ext cx="2835965" cy="8216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2C94EDA-7D88-403E-9E15-B5615F3C1F6D}"/>
              </a:ext>
            </a:extLst>
          </p:cNvPr>
          <p:cNvCxnSpPr>
            <a:cxnSpLocks/>
            <a:stCxn id="18" idx="3"/>
          </p:cNvCxnSpPr>
          <p:nvPr/>
        </p:nvCxnSpPr>
        <p:spPr>
          <a:xfrm>
            <a:off x="3260035" y="2639178"/>
            <a:ext cx="1696278" cy="177409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45BE86F-54F3-439E-BA5A-B7231219871B}"/>
              </a:ext>
            </a:extLst>
          </p:cNvPr>
          <p:cNvCxnSpPr>
            <a:cxnSpLocks/>
          </p:cNvCxnSpPr>
          <p:nvPr/>
        </p:nvCxnSpPr>
        <p:spPr>
          <a:xfrm>
            <a:off x="3260035" y="4121924"/>
            <a:ext cx="1404731" cy="82393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E5A2839-FC5B-49DC-B013-712C24A005EA}"/>
              </a:ext>
            </a:extLst>
          </p:cNvPr>
          <p:cNvSpPr txBox="1"/>
          <p:nvPr/>
        </p:nvSpPr>
        <p:spPr>
          <a:xfrm>
            <a:off x="437322" y="3679545"/>
            <a:ext cx="2835965" cy="8216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6323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00A7-3E11-4A61-BEFB-164B25F1D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/>
              <a:t>Visualiser Demo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866AB-B093-48D4-83B8-9987C0300B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836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7CA99-491F-49F8-9122-59EF2CC6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a light microscope </a:t>
            </a:r>
            <a:r>
              <a:rPr lang="en-GB" dirty="0" err="1"/>
              <a:t>youtube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B1679-EE77-4293-96B5-4883807059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https://www.youtube.com/watch?v=tVcEEw6qbBQ</a:t>
            </a:r>
          </a:p>
        </p:txBody>
      </p:sp>
    </p:spTree>
    <p:extLst>
      <p:ext uri="{BB962C8B-B14F-4D97-AF65-F5344CB8AC3E}">
        <p14:creationId xmlns:p14="http://schemas.microsoft.com/office/powerpoint/2010/main" val="1243312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6333E-331C-4B6A-8B0E-8C8405798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9650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6000" b="1" u="sng" dirty="0"/>
              <a:t>How does a light microscope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07DF8-79CB-4B71-9AF9-3E54FBFC2F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2027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/>
              <a:t>Put the following statements in order: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ABF647-6E20-4E52-B461-A0E58998595F}"/>
              </a:ext>
            </a:extLst>
          </p:cNvPr>
          <p:cNvSpPr/>
          <p:nvPr/>
        </p:nvSpPr>
        <p:spPr>
          <a:xfrm>
            <a:off x="838200" y="1522169"/>
            <a:ext cx="10515600" cy="49033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Place the object you want to observe on the stage.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AF80C1-B3C3-4817-8A04-A2D4F595A04F}"/>
              </a:ext>
            </a:extLst>
          </p:cNvPr>
          <p:cNvSpPr/>
          <p:nvPr/>
        </p:nvSpPr>
        <p:spPr>
          <a:xfrm>
            <a:off x="838200" y="2299648"/>
            <a:ext cx="10515600" cy="7116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Repeat steps 1 – 5 using an objective lens with a higher magnification to see the object in greater detail.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D0795E-5AD7-4228-9CF4-A052E403F46A}"/>
              </a:ext>
            </a:extLst>
          </p:cNvPr>
          <p:cNvSpPr/>
          <p:nvPr/>
        </p:nvSpPr>
        <p:spPr>
          <a:xfrm>
            <a:off x="838200" y="3298464"/>
            <a:ext cx="10515600" cy="7116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Look through the eyepiece and turn the coarse-focus knob slowly until you see your object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A8F3D4-04C0-4D92-85D3-D1088D3907A3}"/>
              </a:ext>
            </a:extLst>
          </p:cNvPr>
          <p:cNvSpPr/>
          <p:nvPr/>
        </p:nvSpPr>
        <p:spPr>
          <a:xfrm>
            <a:off x="838200" y="4297280"/>
            <a:ext cx="10515600" cy="490330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Turn the fine-focus knob until your object comes into focus.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947265-EA4B-4E51-BA7C-AB86A8C68D09}"/>
              </a:ext>
            </a:extLst>
          </p:cNvPr>
          <p:cNvSpPr/>
          <p:nvPr/>
        </p:nvSpPr>
        <p:spPr>
          <a:xfrm>
            <a:off x="838200" y="5070018"/>
            <a:ext cx="10515600" cy="49033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Move the stage to its lowest position.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5FE3B5-F47D-4543-A127-9F6893A32C7D}"/>
              </a:ext>
            </a:extLst>
          </p:cNvPr>
          <p:cNvSpPr/>
          <p:nvPr/>
        </p:nvSpPr>
        <p:spPr>
          <a:xfrm>
            <a:off x="838200" y="5842756"/>
            <a:ext cx="10515600" cy="49033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Select the objective lens with the lowest magnification.</a:t>
            </a:r>
          </a:p>
        </p:txBody>
      </p:sp>
    </p:spTree>
    <p:extLst>
      <p:ext uri="{BB962C8B-B14F-4D97-AF65-F5344CB8AC3E}">
        <p14:creationId xmlns:p14="http://schemas.microsoft.com/office/powerpoint/2010/main" val="23593550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6333E-331C-4B6A-8B0E-8C8405798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9650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6000" b="1" u="sng" dirty="0"/>
              <a:t>How does a light microscope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07DF8-79CB-4B71-9AF9-3E54FBFC2F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2027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/>
              <a:t>Put the following statements in order: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4ABF647-6E20-4E52-B461-A0E58998595F}"/>
              </a:ext>
            </a:extLst>
          </p:cNvPr>
          <p:cNvSpPr/>
          <p:nvPr/>
        </p:nvSpPr>
        <p:spPr>
          <a:xfrm>
            <a:off x="838200" y="2154893"/>
            <a:ext cx="10515600" cy="49033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Place the object you want to observe on the stage.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AF80C1-B3C3-4817-8A04-A2D4F595A04F}"/>
              </a:ext>
            </a:extLst>
          </p:cNvPr>
          <p:cNvSpPr/>
          <p:nvPr/>
        </p:nvSpPr>
        <p:spPr>
          <a:xfrm>
            <a:off x="838200" y="5681895"/>
            <a:ext cx="10515600" cy="7116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Repeat steps 1 – 5 using an objective lens with a higher magnification to see the object in greater detail.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D0795E-5AD7-4228-9CF4-A052E403F46A}"/>
              </a:ext>
            </a:extLst>
          </p:cNvPr>
          <p:cNvSpPr/>
          <p:nvPr/>
        </p:nvSpPr>
        <p:spPr>
          <a:xfrm>
            <a:off x="838200" y="3771092"/>
            <a:ext cx="10515600" cy="71166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Look through the eyepiece and turn the coarse-focus knob slowly until you see your object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3A8F3D4-04C0-4D92-85D3-D1088D3907A3}"/>
              </a:ext>
            </a:extLst>
          </p:cNvPr>
          <p:cNvSpPr/>
          <p:nvPr/>
        </p:nvSpPr>
        <p:spPr>
          <a:xfrm>
            <a:off x="838200" y="4824853"/>
            <a:ext cx="10515600" cy="490330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Turn the fine-focus knob until your object comes into focus.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947265-EA4B-4E51-BA7C-AB86A8C68D09}"/>
              </a:ext>
            </a:extLst>
          </p:cNvPr>
          <p:cNvSpPr/>
          <p:nvPr/>
        </p:nvSpPr>
        <p:spPr>
          <a:xfrm>
            <a:off x="838200" y="1377415"/>
            <a:ext cx="10515600" cy="49033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Move the stage to its lowest position.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45FE3B5-F47D-4543-A127-9F6893A32C7D}"/>
              </a:ext>
            </a:extLst>
          </p:cNvPr>
          <p:cNvSpPr/>
          <p:nvPr/>
        </p:nvSpPr>
        <p:spPr>
          <a:xfrm>
            <a:off x="838200" y="2938670"/>
            <a:ext cx="10515600" cy="49033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Select the objective lens with the lowest magnification.</a:t>
            </a:r>
          </a:p>
        </p:txBody>
      </p:sp>
    </p:spTree>
    <p:extLst>
      <p:ext uri="{BB962C8B-B14F-4D97-AF65-F5344CB8AC3E}">
        <p14:creationId xmlns:p14="http://schemas.microsoft.com/office/powerpoint/2010/main" val="3783183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8143E-03A0-4BF7-B18D-61E37FEA9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Magnification and Resolution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6E1F6-89B6-4513-8714-033510878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Magnification</a:t>
            </a:r>
            <a:r>
              <a:rPr lang="en-GB" dirty="0">
                <a:solidFill>
                  <a:srgbClr val="FF0000"/>
                </a:solidFill>
              </a:rPr>
              <a:t> is the number of times larger an image of an object is compared to its actual size.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Resolution</a:t>
            </a:r>
            <a:r>
              <a:rPr lang="en-GB" dirty="0">
                <a:solidFill>
                  <a:srgbClr val="FF0000"/>
                </a:solidFill>
              </a:rPr>
              <a:t> is how clearly you can see two separate points.</a:t>
            </a:r>
          </a:p>
        </p:txBody>
      </p:sp>
    </p:spTree>
    <p:extLst>
      <p:ext uri="{BB962C8B-B14F-4D97-AF65-F5344CB8AC3E}">
        <p14:creationId xmlns:p14="http://schemas.microsoft.com/office/powerpoint/2010/main" val="26797765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354D7-60D1-46E9-84D1-12BA9DC6D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1797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6000" b="1" u="sng" dirty="0"/>
              <a:t>How To Calculate Total Magnification: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FDADB-940C-4DF2-A43C-8A01E355E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02" y="883044"/>
            <a:ext cx="1211719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FF0000"/>
                </a:solidFill>
              </a:rPr>
              <a:t>Total magnification equation:</a:t>
            </a:r>
          </a:p>
          <a:p>
            <a:pPr marL="0" indent="0">
              <a:buNone/>
            </a:pPr>
            <a:endParaRPr lang="en-GB" b="1" u="sng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FF0000"/>
                </a:solidFill>
              </a:rPr>
              <a:t>TOTAL MAGNIFICATION       =      EYEPIECE LENS    x     OBJECTIVE LENS</a:t>
            </a:r>
          </a:p>
          <a:p>
            <a:pPr marL="0" indent="0" algn="ctr">
              <a:buNone/>
            </a:pP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b="1" dirty="0"/>
              <a:t>For example:            </a:t>
            </a:r>
          </a:p>
          <a:p>
            <a:pPr marL="0" indent="0">
              <a:buNone/>
            </a:pPr>
            <a:r>
              <a:rPr lang="en-GB" b="1" dirty="0"/>
              <a:t>                     200x                               =                    10             x              20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Now copy and complete the table &gt;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7F354F5-4E24-4B4C-8A3C-2A3517CF750A}"/>
              </a:ext>
            </a:extLst>
          </p:cNvPr>
          <p:cNvSpPr/>
          <p:nvPr/>
        </p:nvSpPr>
        <p:spPr>
          <a:xfrm>
            <a:off x="1006679" y="1499737"/>
            <a:ext cx="10343626" cy="12434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5A6836D-1C8B-45BF-AE3C-68C57CF60E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654200"/>
              </p:ext>
            </p:extLst>
          </p:nvPr>
        </p:nvGraphicFramePr>
        <p:xfrm>
          <a:off x="6153325" y="4032383"/>
          <a:ext cx="5825454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818">
                  <a:extLst>
                    <a:ext uri="{9D8B030D-6E8A-4147-A177-3AD203B41FA5}">
                      <a16:colId xmlns:a16="http://schemas.microsoft.com/office/drawing/2014/main" val="2664698920"/>
                    </a:ext>
                  </a:extLst>
                </a:gridCol>
                <a:gridCol w="1941818">
                  <a:extLst>
                    <a:ext uri="{9D8B030D-6E8A-4147-A177-3AD203B41FA5}">
                      <a16:colId xmlns:a16="http://schemas.microsoft.com/office/drawing/2014/main" val="1413129462"/>
                    </a:ext>
                  </a:extLst>
                </a:gridCol>
                <a:gridCol w="1941818">
                  <a:extLst>
                    <a:ext uri="{9D8B030D-6E8A-4147-A177-3AD203B41FA5}">
                      <a16:colId xmlns:a16="http://schemas.microsoft.com/office/drawing/2014/main" val="3795124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Eyepiece 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Objective 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Total magnification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4116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4291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1631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290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1000x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50861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5531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47CD2-9065-4385-819E-B6EA6C4AB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61348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u="sng" dirty="0"/>
              <a:t>Summary: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90C3EF-EAD4-41A3-9FF5-329F12D875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30" t="5324" r="7141" b="53805"/>
          <a:stretch/>
        </p:blipFill>
        <p:spPr>
          <a:xfrm>
            <a:off x="203199" y="1471396"/>
            <a:ext cx="6068291" cy="496371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662AE9-4106-40AC-A451-4A88F670A7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7" t="45926" r="6340" b="3973"/>
          <a:stretch/>
        </p:blipFill>
        <p:spPr>
          <a:xfrm>
            <a:off x="6549374" y="787400"/>
            <a:ext cx="5439427" cy="52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75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1B0FC7-C21B-4804-948C-A71892B63F74}"/>
</file>

<file path=customXml/itemProps2.xml><?xml version="1.0" encoding="utf-8"?>
<ds:datastoreItem xmlns:ds="http://schemas.openxmlformats.org/officeDocument/2006/customXml" ds:itemID="{46FBFEC5-CEA1-45E3-B1CF-FF9B91426D4A}"/>
</file>

<file path=customXml/itemProps3.xml><?xml version="1.0" encoding="utf-8"?>
<ds:datastoreItem xmlns:ds="http://schemas.openxmlformats.org/officeDocument/2006/customXml" ds:itemID="{7C85BF81-C132-48B6-976A-869E5AFF2A88}"/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365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Microscopes:</vt:lpstr>
      <vt:lpstr>Microscopes:</vt:lpstr>
      <vt:lpstr>Learning Objectives</vt:lpstr>
      <vt:lpstr>Light microscope:</vt:lpstr>
      <vt:lpstr>Visualiser Demo</vt:lpstr>
      <vt:lpstr>Using a light microscope youtube</vt:lpstr>
      <vt:lpstr>How does a light microscope work?</vt:lpstr>
      <vt:lpstr>How does a light microscope work?</vt:lpstr>
      <vt:lpstr>Magnification and Resolution</vt:lpstr>
      <vt:lpstr>How To Calculate Total Magnification:</vt:lpstr>
      <vt:lpstr>Summary: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Microscopes:</dc:title>
  <dc:creator>Alex Martin</dc:creator>
  <cp:lastModifiedBy>Alex</cp:lastModifiedBy>
  <cp:revision>8</cp:revision>
  <dcterms:created xsi:type="dcterms:W3CDTF">2020-10-13T11:30:39Z</dcterms:created>
  <dcterms:modified xsi:type="dcterms:W3CDTF">2020-10-18T16:58:50Z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