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8" r:id="rId4"/>
    <p:sldId id="259" r:id="rId5"/>
    <p:sldId id="257" r:id="rId6"/>
    <p:sldId id="264" r:id="rId7"/>
    <p:sldId id="261" r:id="rId8"/>
    <p:sldId id="260" r:id="rId9"/>
    <p:sldId id="265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2CD32-8110-4CD0-A561-645431AC1D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02F2D4-EC93-4E0E-B4E0-927570912C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BD95FA-9745-4386-B2CA-2E67FCAFE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BB7E-BD47-471B-B0A1-505A3F0885E5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3AAB89-988A-4485-8F8A-3DF803F3F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28039A-42C1-4538-8176-C2A84C3F7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BA9D0-BCB0-42B7-8E85-4A88B826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271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0EE80-4B7F-4F3D-9C21-32FF0262B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273D74-6801-42E4-BE07-26E82079BD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2E246B-9341-4527-844F-472CEAE5E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BB7E-BD47-471B-B0A1-505A3F0885E5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E4A4B1-409E-4CE5-A3FD-10398E7EF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4BBAF2-14F6-47D1-B808-BEF125B02E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BA9D0-BCB0-42B7-8E85-4A88B826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700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94BB2-866D-4B50-94A9-044591EBF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876CFB-9BB4-472C-B304-1255D4C63E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3F12C0-A187-4582-8789-8796FBE5C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BB7E-BD47-471B-B0A1-505A3F0885E5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4755A-BF50-4A6B-BC19-7F35602C8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896A73-BC91-4D12-8718-1BD53D865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BA9D0-BCB0-42B7-8E85-4A88B826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497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6D676-1448-4E46-8B14-1822E7BEA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50F9A1-90AF-41DD-9520-891B56DD00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55B72E-22D5-4A95-A22E-F119F1579B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0DA1D7-819D-4195-804F-11C38FBE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BB7E-BD47-471B-B0A1-505A3F0885E5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3A9E6C-9FFA-46A8-A89C-DC47DA638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1CEE2D-7E46-47E0-BDB1-4583376DA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BA9D0-BCB0-42B7-8E85-4A88B826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7897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49017-5E57-4404-A15E-1E410F18B6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551E8F-4BB9-4F8E-A38D-AF334326A1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41B9E1-410D-408C-BF74-4A60099D44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4346F78-F78B-4EEE-B786-8510521DB2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7AFFE2-6929-41C2-BA76-471FAEEF4C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643822D-6566-48C4-9078-2DA02D250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BB7E-BD47-471B-B0A1-505A3F0885E5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2E4F64-48E0-4689-9209-53D6D2F7E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463F9-5433-43B9-B294-801D496C7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BA9D0-BCB0-42B7-8E85-4A88B826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680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40D64-7641-4851-AAFD-18ED56954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D0A25B-7CFA-4B2F-8AAE-B8302C599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BB7E-BD47-471B-B0A1-505A3F0885E5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13A791-A05A-4407-965A-284528681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99861D-0CFE-470F-B5C0-30480A44B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BA9D0-BCB0-42B7-8E85-4A88B826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605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650D80-B91B-44FB-A471-62A91C550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BB7E-BD47-471B-B0A1-505A3F0885E5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721A1C-85D0-4D9F-82E7-86538DFE0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80D09E-9A32-438E-9751-F7637B5DF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BA9D0-BCB0-42B7-8E85-4A88B826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87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68A95-3C27-4BFF-82C7-A89D9F2D4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BEAA4A-D07E-4C97-B01B-04BA432AA2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AFBDFE-BABE-4D7B-9ECF-DF0AC5CDEE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DB8D57-9C9A-4B6D-AC47-F4EF62975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BB7E-BD47-471B-B0A1-505A3F0885E5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A7DF57-9D9B-4153-BA38-709383669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24B28D-A0C7-4784-ACFF-848E9138CE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BA9D0-BCB0-42B7-8E85-4A88B826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801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C5003-D91F-46A6-8415-00AF2A68B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B0C059-AB90-4FAA-88BE-D92EB5EC8A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BAF12E-30E9-4ABE-B84F-DE11A2C749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506DAB-99A1-4A0A-9A30-8C6D926C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BB7E-BD47-471B-B0A1-505A3F0885E5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1A4309-0480-4B11-8568-1A12491E8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0F93D7-CDDB-4F69-92B6-1569D36FA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BA9D0-BCB0-42B7-8E85-4A88B826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827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37BDF7-470D-46CE-AFE1-709C85297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547F1A-3395-4B19-9D3F-B8E750A881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82CB0B-1504-42DF-BE88-DE9D70B42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BB7E-BD47-471B-B0A1-505A3F0885E5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A04A8D-48DB-4CC7-9101-451B167284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9D0458-E542-4035-AAB4-6151513358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BA9D0-BCB0-42B7-8E85-4A88B826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328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3D9EE55-53CC-4EF6-A0DF-0786F9161E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C844AA-8364-420A-AF70-983A2C067E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C9A1B8-177D-4696-A32E-975F6531C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BB7E-BD47-471B-B0A1-505A3F0885E5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017346-3765-440C-9C74-A3C839EC3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F513F8-3893-4B13-BDFF-1756E0172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BA9D0-BCB0-42B7-8E85-4A88B826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575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B8AB97-64DD-4711-BC9D-F827C562E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3DDFC3-CDB4-4EE4-985C-953DEF8DCD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567037-7D8C-438B-8A60-F4BC8CC3E2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2BB7E-BD47-471B-B0A1-505A3F0885E5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1F71F2-8966-4A2F-BC64-6E0492BF4B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0DCC5F-2AA9-41F7-AF16-3D46C0783A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BA9D0-BCB0-42B7-8E85-4A88B826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319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A28EA-1EED-4D8F-94B4-383489384A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Week 3 </a:t>
            </a:r>
            <a:r>
              <a:rPr lang="en-GB" dirty="0"/>
              <a:t>commencing 3</a:t>
            </a:r>
            <a:r>
              <a:rPr lang="en-GB" baseline="30000" dirty="0"/>
              <a:t>rd</a:t>
            </a:r>
            <a:r>
              <a:rPr lang="en-GB" dirty="0"/>
              <a:t> May</a:t>
            </a:r>
            <a:br>
              <a:rPr lang="en-GB" dirty="0"/>
            </a:br>
            <a:r>
              <a:rPr lang="en-GB" dirty="0"/>
              <a:t>Year 9 MEP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15E647-7EDE-4F79-90D6-C2AB50277E3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5819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7107B9-FC97-468B-BFC8-E5C4589DC8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9887" y="972237"/>
            <a:ext cx="9144000" cy="953311"/>
          </a:xfrm>
        </p:spPr>
        <p:txBody>
          <a:bodyPr/>
          <a:lstStyle/>
          <a:p>
            <a:r>
              <a:rPr lang="en-GB" altLang="zh-CN" b="1" u="sng" dirty="0"/>
              <a:t>Lesson 1 </a:t>
            </a:r>
            <a:r>
              <a:rPr lang="zh-CN" altLang="en-US" b="1" u="sng" dirty="0"/>
              <a:t>做完作业后</a:t>
            </a:r>
            <a:endParaRPr lang="en-GB" b="1" u="sng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F3E344-017E-4185-B5A8-BD1CBDCFEA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297219"/>
            <a:ext cx="9144000" cy="3261099"/>
          </a:xfrm>
        </p:spPr>
        <p:txBody>
          <a:bodyPr>
            <a:normAutofit/>
          </a:bodyPr>
          <a:lstStyle/>
          <a:p>
            <a:pPr algn="l"/>
            <a:r>
              <a:rPr lang="en-US" altLang="zh-CN" dirty="0"/>
              <a:t>LO: we are recapping leisure activities and learning to use resultative suffix </a:t>
            </a:r>
            <a:r>
              <a:rPr lang="zh-CN" altLang="en-US" dirty="0"/>
              <a:t>完</a:t>
            </a:r>
            <a:endParaRPr lang="en-GB" altLang="zh-CN" dirty="0"/>
          </a:p>
          <a:p>
            <a:pPr algn="l"/>
            <a:r>
              <a:rPr lang="en-US" altLang="zh-CN" dirty="0"/>
              <a:t>I can </a:t>
            </a:r>
          </a:p>
          <a:p>
            <a:pPr algn="l"/>
            <a:r>
              <a:rPr lang="en-GB" dirty="0"/>
              <a:t>say and write a range of leisure activities</a:t>
            </a:r>
          </a:p>
          <a:p>
            <a:pPr algn="l"/>
            <a:r>
              <a:rPr lang="en-GB" dirty="0"/>
              <a:t>understand when to use the resultative suffix</a:t>
            </a:r>
          </a:p>
          <a:p>
            <a:pPr algn="l"/>
            <a:r>
              <a:rPr lang="en-GB" dirty="0"/>
              <a:t>use </a:t>
            </a:r>
            <a:r>
              <a:rPr lang="en-US" altLang="zh-CN" dirty="0"/>
              <a:t>connective </a:t>
            </a:r>
            <a:r>
              <a:rPr lang="zh-CN" altLang="en-US" dirty="0"/>
              <a:t>要么</a:t>
            </a:r>
            <a:r>
              <a:rPr lang="en-GB" altLang="zh-CN" dirty="0"/>
              <a:t>…</a:t>
            </a:r>
          </a:p>
          <a:p>
            <a:pPr algn="l"/>
            <a:endParaRPr lang="en-GB" dirty="0"/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49483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E62A0-024B-4531-823F-16106A62F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910" y="287676"/>
            <a:ext cx="9867472" cy="632450"/>
          </a:xfrm>
        </p:spPr>
        <p:txBody>
          <a:bodyPr>
            <a:noAutofit/>
          </a:bodyPr>
          <a:lstStyle/>
          <a:p>
            <a:r>
              <a:rPr lang="en-US" altLang="zh-CN" sz="2800" b="1" dirty="0">
                <a:highlight>
                  <a:srgbClr val="FFFF00"/>
                </a:highlight>
              </a:rPr>
              <a:t>Task 1 Write these words down  in characters and Pinyin. </a:t>
            </a:r>
            <a:endParaRPr lang="en-GB" sz="2800" b="1" dirty="0">
              <a:highlight>
                <a:srgbClr val="FFFF00"/>
              </a:highligh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06B997-0EA2-43BE-AB3C-48422D037042}"/>
              </a:ext>
            </a:extLst>
          </p:cNvPr>
          <p:cNvSpPr txBox="1"/>
          <p:nvPr/>
        </p:nvSpPr>
        <p:spPr>
          <a:xfrm>
            <a:off x="458057" y="920126"/>
            <a:ext cx="473468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400" dirty="0"/>
              <a:t>to go to university</a:t>
            </a:r>
          </a:p>
          <a:p>
            <a:pPr marL="342900" indent="-342900">
              <a:buAutoNum type="arabicPeriod"/>
            </a:pPr>
            <a:r>
              <a:rPr lang="en-GB" sz="2400" dirty="0"/>
              <a:t>to do a part-time job</a:t>
            </a:r>
          </a:p>
          <a:p>
            <a:pPr marL="342900" indent="-342900">
              <a:buAutoNum type="arabicPeriod"/>
            </a:pPr>
            <a:r>
              <a:rPr lang="en-GB" sz="2400" dirty="0"/>
              <a:t>summer camp</a:t>
            </a:r>
          </a:p>
          <a:p>
            <a:pPr marL="342900" indent="-342900">
              <a:buAutoNum type="arabicPeriod"/>
            </a:pPr>
            <a:r>
              <a:rPr lang="en-GB" sz="2400" dirty="0"/>
              <a:t>to celebrate success</a:t>
            </a:r>
          </a:p>
          <a:p>
            <a:pPr marL="342900" indent="-342900">
              <a:buAutoNum type="arabicPeriod"/>
            </a:pPr>
            <a:r>
              <a:rPr lang="en-GB" sz="2400" dirty="0"/>
              <a:t>to earn money</a:t>
            </a:r>
          </a:p>
          <a:p>
            <a:pPr marL="342900" indent="-342900">
              <a:buAutoNum type="arabicPeriod"/>
            </a:pPr>
            <a:r>
              <a:rPr lang="en-GB" sz="2400" dirty="0"/>
              <a:t>to be a volunteer</a:t>
            </a:r>
          </a:p>
          <a:p>
            <a:pPr marL="342900" indent="-342900">
              <a:buAutoNum type="arabicPeriod"/>
            </a:pPr>
            <a:r>
              <a:rPr lang="en-GB" sz="2400" dirty="0"/>
              <a:t>to attend a Chinese painting class</a:t>
            </a:r>
          </a:p>
          <a:p>
            <a:pPr marL="342900" indent="-342900">
              <a:buAutoNum type="arabicPeriod"/>
            </a:pPr>
            <a:r>
              <a:rPr lang="en-GB" sz="2400" dirty="0"/>
              <a:t>to practise Chinese</a:t>
            </a:r>
          </a:p>
          <a:p>
            <a:pPr marL="342900" indent="-342900">
              <a:buAutoNum type="arabicPeriod"/>
            </a:pPr>
            <a:r>
              <a:rPr lang="en-GB" sz="2400" dirty="0"/>
              <a:t>competition</a:t>
            </a:r>
          </a:p>
          <a:p>
            <a:pPr marL="342900" indent="-342900">
              <a:buAutoNum type="arabicPeriod"/>
            </a:pPr>
            <a:r>
              <a:rPr lang="en-GB" sz="2400" dirty="0"/>
              <a:t>to study abroad</a:t>
            </a:r>
          </a:p>
          <a:p>
            <a:pPr marL="342900" indent="-342900">
              <a:buAutoNum type="arabicPeriod"/>
            </a:pPr>
            <a:r>
              <a:rPr lang="en-GB" sz="2400" dirty="0"/>
              <a:t>to travel aboard</a:t>
            </a:r>
          </a:p>
          <a:p>
            <a:pPr marL="342900" indent="-342900">
              <a:buAutoNum type="arabicPeriod"/>
            </a:pPr>
            <a:r>
              <a:rPr lang="en-GB" sz="2400" dirty="0"/>
              <a:t>to go to senior high school</a:t>
            </a:r>
          </a:p>
          <a:p>
            <a:pPr marL="342900" indent="-342900">
              <a:buAutoNum type="arabicPeriod"/>
            </a:pPr>
            <a:r>
              <a:rPr lang="en-GB" sz="2400" dirty="0"/>
              <a:t>to take part in</a:t>
            </a:r>
          </a:p>
          <a:p>
            <a:pPr marL="342900" indent="-342900">
              <a:buAutoNum type="arabicPeriod"/>
            </a:pPr>
            <a:r>
              <a:rPr lang="en-GB" sz="2400" dirty="0"/>
              <a:t>to attend a calligraphy class</a:t>
            </a:r>
          </a:p>
          <a:p>
            <a:pPr marL="342900" indent="-342900">
              <a:buAutoNum type="arabicPeriod"/>
            </a:pPr>
            <a:r>
              <a:rPr lang="en-GB" sz="2400" dirty="0"/>
              <a:t>exchange activities</a:t>
            </a:r>
          </a:p>
        </p:txBody>
      </p:sp>
    </p:spTree>
    <p:extLst>
      <p:ext uri="{BB962C8B-B14F-4D97-AF65-F5344CB8AC3E}">
        <p14:creationId xmlns:p14="http://schemas.microsoft.com/office/powerpoint/2010/main" val="1151866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9BF00-0B81-4043-BA07-04C2425FC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265" y="282619"/>
            <a:ext cx="10515600" cy="796836"/>
          </a:xfrm>
        </p:spPr>
        <p:txBody>
          <a:bodyPr/>
          <a:lstStyle/>
          <a:p>
            <a:r>
              <a:rPr lang="en-GB" dirty="0"/>
              <a:t>Use the Resultative suffix </a:t>
            </a:r>
            <a:r>
              <a:rPr lang="zh-CN" altLang="en-US" dirty="0">
                <a:solidFill>
                  <a:srgbClr val="0070C0"/>
                </a:solidFill>
              </a:rPr>
              <a:t>完 </a:t>
            </a:r>
            <a:r>
              <a:rPr lang="en-US" altLang="ja-JP" dirty="0" err="1">
                <a:solidFill>
                  <a:srgbClr val="0070C0"/>
                </a:solidFill>
              </a:rPr>
              <a:t>wán</a:t>
            </a:r>
            <a:r>
              <a:rPr lang="en-US" altLang="ja-JP" dirty="0">
                <a:solidFill>
                  <a:srgbClr val="0070C0"/>
                </a:solidFill>
              </a:rPr>
              <a:t> 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C3E771-9528-4408-9437-154C9E62C8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265" y="1284154"/>
            <a:ext cx="10515600" cy="25583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dirty="0">
                <a:solidFill>
                  <a:srgbClr val="FF0000"/>
                </a:solidFill>
              </a:rPr>
              <a:t>做</a:t>
            </a:r>
            <a:r>
              <a:rPr lang="zh-CN" altLang="en-US" sz="3600" dirty="0"/>
              <a:t>作业</a:t>
            </a:r>
            <a:endParaRPr lang="en-GB" altLang="zh-CN" sz="3600" dirty="0"/>
          </a:p>
          <a:p>
            <a:pPr marL="0" indent="0">
              <a:buNone/>
            </a:pPr>
            <a:r>
              <a:rPr lang="zh-CN" altLang="en-US" sz="3600" dirty="0"/>
              <a:t>做</a:t>
            </a:r>
            <a:r>
              <a:rPr lang="zh-CN" altLang="en-US" sz="3600" dirty="0">
                <a:solidFill>
                  <a:srgbClr val="0070C0"/>
                </a:solidFill>
              </a:rPr>
              <a:t>完</a:t>
            </a:r>
            <a:r>
              <a:rPr lang="zh-CN" altLang="en-US" sz="3600" dirty="0"/>
              <a:t>作业</a:t>
            </a:r>
            <a:r>
              <a:rPr lang="zh-CN" altLang="en-US" sz="3600" dirty="0">
                <a:solidFill>
                  <a:srgbClr val="7030A0"/>
                </a:solidFill>
              </a:rPr>
              <a:t>后 </a:t>
            </a:r>
            <a:r>
              <a:rPr lang="zh-CN" altLang="en-US" sz="3600" dirty="0"/>
              <a:t> </a:t>
            </a:r>
            <a:r>
              <a:rPr lang="en-GB" altLang="zh-CN" sz="3600" dirty="0"/>
              <a:t>after finishing homework</a:t>
            </a:r>
          </a:p>
          <a:p>
            <a:pPr marL="0" indent="0">
              <a:buNone/>
            </a:pPr>
            <a:r>
              <a:rPr lang="zh-CN" altLang="en-US" sz="3600" dirty="0">
                <a:solidFill>
                  <a:srgbClr val="FF0000"/>
                </a:solidFill>
              </a:rPr>
              <a:t>打</a:t>
            </a:r>
            <a:r>
              <a:rPr lang="zh-CN" altLang="en-US" sz="3600" dirty="0"/>
              <a:t>篮球</a:t>
            </a:r>
            <a:endParaRPr lang="en-GB" altLang="zh-CN" sz="3600" dirty="0"/>
          </a:p>
          <a:p>
            <a:pPr marL="0" indent="0">
              <a:buNone/>
            </a:pPr>
            <a:r>
              <a:rPr lang="zh-CN" altLang="en-US" sz="3600" dirty="0"/>
              <a:t>打</a:t>
            </a:r>
            <a:r>
              <a:rPr lang="zh-CN" altLang="en-US" sz="3600" dirty="0">
                <a:solidFill>
                  <a:srgbClr val="0070C0"/>
                </a:solidFill>
              </a:rPr>
              <a:t>完</a:t>
            </a:r>
            <a:r>
              <a:rPr lang="zh-CN" altLang="en-US" sz="3600" dirty="0"/>
              <a:t>篮球</a:t>
            </a:r>
            <a:r>
              <a:rPr lang="zh-CN" altLang="en-US" sz="3600" dirty="0">
                <a:solidFill>
                  <a:srgbClr val="7030A0"/>
                </a:solidFill>
              </a:rPr>
              <a:t>后 </a:t>
            </a:r>
            <a:r>
              <a:rPr lang="en-GB" altLang="zh-CN" sz="3600" dirty="0"/>
              <a:t>after playing basketball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F5F5DE-C5DF-4A5F-BBB8-3AA13D8F4293}"/>
              </a:ext>
            </a:extLst>
          </p:cNvPr>
          <p:cNvSpPr txBox="1"/>
          <p:nvPr/>
        </p:nvSpPr>
        <p:spPr>
          <a:xfrm>
            <a:off x="544530" y="5291191"/>
            <a:ext cx="7407667" cy="76944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4400" dirty="0"/>
              <a:t>verb + </a:t>
            </a:r>
            <a:r>
              <a:rPr lang="zh-CN" altLang="en-US" sz="4400" dirty="0"/>
              <a:t>完 </a:t>
            </a:r>
            <a:r>
              <a:rPr lang="en-GB" altLang="zh-CN" sz="4400" dirty="0"/>
              <a:t>+ object </a:t>
            </a:r>
            <a:r>
              <a:rPr lang="en-US" altLang="zh-CN" sz="4400" dirty="0"/>
              <a:t>+ </a:t>
            </a:r>
            <a:r>
              <a:rPr lang="zh-CN" altLang="en-US" sz="4400" dirty="0"/>
              <a:t>后</a:t>
            </a:r>
            <a:endParaRPr lang="en-GB" sz="4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4F9C9FC-2A69-4C29-BB38-4E7A3B57BEEE}"/>
              </a:ext>
            </a:extLst>
          </p:cNvPr>
          <p:cNvSpPr txBox="1"/>
          <p:nvPr/>
        </p:nvSpPr>
        <p:spPr>
          <a:xfrm>
            <a:off x="544530" y="3708187"/>
            <a:ext cx="1145568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highlight>
                  <a:srgbClr val="FFFF00"/>
                </a:highlight>
              </a:rPr>
              <a:t>Task 2 Work out how to write the </a:t>
            </a:r>
            <a:r>
              <a:rPr lang="en-US" altLang="zh-CN" sz="4400" dirty="0" err="1">
                <a:highlight>
                  <a:srgbClr val="FFFF00"/>
                </a:highlight>
              </a:rPr>
              <a:t>structur</a:t>
            </a:r>
            <a:r>
              <a:rPr lang="en-US" altLang="zh-CN" sz="4400" dirty="0">
                <a:highlight>
                  <a:srgbClr val="FFFF00"/>
                </a:highlight>
              </a:rPr>
              <a:t> as a formula - structure</a:t>
            </a:r>
            <a:endParaRPr lang="en-GB" sz="44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548792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A7264A-7F85-4336-A4E7-93459B9A8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050" y="-56021"/>
            <a:ext cx="10515600" cy="673546"/>
          </a:xfrm>
        </p:spPr>
        <p:txBody>
          <a:bodyPr>
            <a:noAutofit/>
          </a:bodyPr>
          <a:lstStyle/>
          <a:p>
            <a:r>
              <a:rPr lang="en-GB" sz="2800" b="1" dirty="0">
                <a:highlight>
                  <a:srgbClr val="FFFF00"/>
                </a:highlight>
                <a:latin typeface="+mn-lt"/>
              </a:rPr>
              <a:t>Task 3 use </a:t>
            </a:r>
            <a:r>
              <a:rPr lang="en-GB" sz="2800" b="1" dirty="0" err="1">
                <a:highlight>
                  <a:srgbClr val="FFFF00"/>
                </a:highlight>
                <a:latin typeface="+mn-lt"/>
              </a:rPr>
              <a:t>resultive</a:t>
            </a:r>
            <a:r>
              <a:rPr lang="en-GB" sz="2800" b="1" dirty="0">
                <a:highlight>
                  <a:srgbClr val="FFFF00"/>
                </a:highlight>
                <a:latin typeface="+mn-lt"/>
              </a:rPr>
              <a:t> structure to change at least 3 phrases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E200F-362E-488A-8BD1-3AAFBF9493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274" y="911225"/>
            <a:ext cx="3460678" cy="5807994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altLang="zh-CN" sz="2400" dirty="0">
                <a:solidFill>
                  <a:srgbClr val="000000"/>
                </a:solidFill>
                <a:latin typeface="JBXUVL+PingFangTC-Regular"/>
              </a:rPr>
              <a:t>to listen to music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altLang="zh-CN" sz="2400" b="0" i="0" u="none" strike="noStrike" baseline="0" dirty="0">
                <a:solidFill>
                  <a:srgbClr val="000000"/>
                </a:solidFill>
                <a:latin typeface="JBXUVL+PingFangTC-Regular"/>
              </a:rPr>
              <a:t>to read a book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altLang="zh-CN" sz="2400" dirty="0">
                <a:solidFill>
                  <a:srgbClr val="000000"/>
                </a:solidFill>
                <a:latin typeface="JBXUVL+PingFangTC-Regular"/>
              </a:rPr>
              <a:t>to buy things (to do shopping)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altLang="zh-CN" sz="2400" b="0" i="0" u="none" strike="noStrike" baseline="0" dirty="0">
                <a:solidFill>
                  <a:srgbClr val="000000"/>
                </a:solidFill>
                <a:latin typeface="JBXUVL+PingFangTC-Regular"/>
              </a:rPr>
              <a:t>to watch a film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altLang="zh-CN" sz="2400" dirty="0">
                <a:solidFill>
                  <a:srgbClr val="000000"/>
                </a:solidFill>
                <a:latin typeface="JBXUVL+PingFangTC-Regular"/>
              </a:rPr>
              <a:t>to watch TV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altLang="zh-CN" sz="2400" b="0" i="0" u="none" strike="noStrike" baseline="0" dirty="0">
                <a:solidFill>
                  <a:srgbClr val="000000"/>
                </a:solidFill>
                <a:latin typeface="JBXUVL+PingFangTC-Regular"/>
              </a:rPr>
              <a:t>to play computer games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altLang="zh-CN" sz="2400" dirty="0">
                <a:solidFill>
                  <a:srgbClr val="000000"/>
                </a:solidFill>
                <a:latin typeface="JBXUVL+PingFangTC-Regular"/>
              </a:rPr>
              <a:t>to skateboard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altLang="zh-CN" sz="2400" b="0" i="0" u="none" strike="noStrike" baseline="0" dirty="0">
                <a:solidFill>
                  <a:srgbClr val="000000"/>
                </a:solidFill>
                <a:latin typeface="JBXUVL+PingFangTC-Regular"/>
              </a:rPr>
              <a:t>to do sports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altLang="zh-CN" sz="2400" dirty="0">
                <a:solidFill>
                  <a:srgbClr val="000000"/>
                </a:solidFill>
                <a:latin typeface="JBXUVL+PingFangTC-Regular"/>
              </a:rPr>
              <a:t>to play football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ja-JP" sz="2400" dirty="0">
                <a:solidFill>
                  <a:srgbClr val="000000"/>
                </a:solidFill>
                <a:latin typeface="JBXUVL+PingFangTC-Regular"/>
              </a:rPr>
              <a:t>to</a:t>
            </a:r>
            <a:r>
              <a:rPr lang="ja-JP" altLang="en-US" sz="240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400" dirty="0">
                <a:solidFill>
                  <a:srgbClr val="000000"/>
                </a:solidFill>
                <a:latin typeface="JBXUVL+PingFangTC-Regular"/>
              </a:rPr>
              <a:t>play</a:t>
            </a:r>
            <a:r>
              <a:rPr lang="ja-JP" altLang="en-US" sz="240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400" dirty="0">
                <a:solidFill>
                  <a:srgbClr val="000000"/>
                </a:solidFill>
                <a:latin typeface="JBXUVL+PingFangTC-Regular"/>
              </a:rPr>
              <a:t>basketball</a:t>
            </a:r>
            <a:endParaRPr lang="en-GB" altLang="zh-CN" sz="2400" dirty="0">
              <a:solidFill>
                <a:srgbClr val="000000"/>
              </a:solidFill>
              <a:latin typeface="JBXUVL+PingFangTC-Regular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altLang="zh-CN" sz="2400" b="0" i="0" u="none" strike="noStrike" baseline="0" dirty="0">
                <a:solidFill>
                  <a:srgbClr val="000000"/>
                </a:solidFill>
                <a:latin typeface="JBXUVL+PingFangTC-Regular"/>
              </a:rPr>
              <a:t>to play table tennis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ja-JP" sz="2400" b="0" i="0" u="none" strike="noStrike" baseline="0" dirty="0">
                <a:solidFill>
                  <a:srgbClr val="000000"/>
                </a:solidFill>
                <a:latin typeface="JBXUVL+PingFangTC-Regular"/>
              </a:rPr>
              <a:t>to</a:t>
            </a:r>
            <a:r>
              <a:rPr lang="ja-JP" altLang="en-US" sz="24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400" b="0" i="0" u="none" strike="noStrike" baseline="0" dirty="0">
                <a:solidFill>
                  <a:srgbClr val="000000"/>
                </a:solidFill>
                <a:latin typeface="JBXUVL+PingFangTC-Regular"/>
              </a:rPr>
              <a:t>play</a:t>
            </a:r>
            <a:r>
              <a:rPr lang="ja-JP" altLang="en-US" sz="24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400" b="0" i="0" u="none" strike="noStrike" baseline="0" dirty="0">
                <a:solidFill>
                  <a:srgbClr val="000000"/>
                </a:solidFill>
                <a:latin typeface="JBXUVL+PingFangTC-Regular"/>
              </a:rPr>
              <a:t>tennis</a:t>
            </a:r>
            <a:endParaRPr lang="en-GB" altLang="zh-CN" sz="2400" b="0" i="0" u="none" strike="noStrike" baseline="0" dirty="0">
              <a:solidFill>
                <a:srgbClr val="000000"/>
              </a:solidFill>
              <a:latin typeface="JBXUVL+PingFangTC-Regular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altLang="zh-CN" sz="2400" b="0" i="0" u="none" strike="noStrike" baseline="0" dirty="0">
                <a:solidFill>
                  <a:srgbClr val="000000"/>
                </a:solidFill>
                <a:latin typeface="JBXUVL+PingFangTC-Regular"/>
              </a:rPr>
              <a:t>to run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altLang="zh-CN" sz="2400" dirty="0">
                <a:solidFill>
                  <a:srgbClr val="000000"/>
                </a:solidFill>
                <a:latin typeface="JBXUVL+PingFangTC-Regular"/>
              </a:rPr>
              <a:t>to swim</a:t>
            </a:r>
            <a:endParaRPr lang="en-GB" altLang="zh-CN" sz="2400" b="0" i="0" u="none" strike="noStrike" baseline="0" dirty="0">
              <a:solidFill>
                <a:srgbClr val="000000"/>
              </a:solidFill>
              <a:latin typeface="JBXUVL+PingFangTC-Regular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789395-8730-4F63-AEFD-9DACB46AC4BF}"/>
              </a:ext>
            </a:extLst>
          </p:cNvPr>
          <p:cNvSpPr txBox="1"/>
          <p:nvPr/>
        </p:nvSpPr>
        <p:spPr>
          <a:xfrm>
            <a:off x="5322013" y="617525"/>
            <a:ext cx="5198723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听⾳乐</a:t>
            </a:r>
            <a:r>
              <a:rPr lang="ja-JP" altLang="en-US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tīng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yīn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yuè</a:t>
            </a:r>
            <a:endParaRPr lang="en-GB" altLang="zh-CN" sz="2800" b="0" i="0" u="none" strike="noStrike" baseline="0" dirty="0">
              <a:solidFill>
                <a:srgbClr val="000000"/>
              </a:solidFill>
              <a:latin typeface="JBXUVL+PingFangTC-Regular"/>
            </a:endParaRPr>
          </a:p>
          <a:p>
            <a:r>
              <a:rPr lang="zh-CN" altLang="en-US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看书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kàn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shū</a:t>
            </a:r>
            <a:endParaRPr lang="en-GB" altLang="zh-CN" sz="2800" dirty="0">
              <a:solidFill>
                <a:srgbClr val="000000"/>
              </a:solidFill>
              <a:latin typeface="JBXUVL+PingFangTC-Regular"/>
            </a:endParaRPr>
          </a:p>
          <a:p>
            <a:r>
              <a:rPr lang="zh-CN" altLang="en-US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买东⻄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mǎi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dōng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xī</a:t>
            </a:r>
            <a:endParaRPr lang="en-GB" altLang="zh-CN" sz="2800" dirty="0">
              <a:solidFill>
                <a:srgbClr val="000000"/>
              </a:solidFill>
              <a:latin typeface="JBXUVL+PingFangTC-Regular"/>
            </a:endParaRPr>
          </a:p>
          <a:p>
            <a:r>
              <a:rPr lang="zh-CN" altLang="en-US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看电影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kàn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diàn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yǐng</a:t>
            </a:r>
            <a:endParaRPr lang="en-GB" altLang="zh-CN" sz="2800" dirty="0">
              <a:solidFill>
                <a:srgbClr val="000000"/>
              </a:solidFill>
              <a:latin typeface="JBXUVL+PingFangTC-Regular"/>
            </a:endParaRPr>
          </a:p>
          <a:p>
            <a:r>
              <a:rPr lang="zh-CN" altLang="en-US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看 电视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kàn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diàn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shì</a:t>
            </a:r>
            <a:endParaRPr lang="en-GB" altLang="zh-CN" sz="2800" b="0" i="0" u="none" strike="noStrike" baseline="0" dirty="0">
              <a:solidFill>
                <a:srgbClr val="000000"/>
              </a:solidFill>
              <a:latin typeface="JBXUVL+PingFangTC-Regular"/>
            </a:endParaRPr>
          </a:p>
          <a:p>
            <a:r>
              <a:rPr lang="zh-CN" altLang="en-US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玩电脑游戏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wán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diàn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nǎo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yóu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xì</a:t>
            </a:r>
            <a:endParaRPr lang="en-GB" altLang="zh-CN" sz="2800" dirty="0">
              <a:solidFill>
                <a:srgbClr val="000000"/>
              </a:solidFill>
              <a:latin typeface="JBXUVL+PingFangTC-Regular"/>
            </a:endParaRPr>
          </a:p>
          <a:p>
            <a:r>
              <a:rPr lang="zh-CN" altLang="en-US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玩滑 板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wán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huá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bǎn</a:t>
            </a:r>
            <a:endParaRPr lang="en-GB" altLang="zh-CN" sz="2800" dirty="0">
              <a:solidFill>
                <a:srgbClr val="000000"/>
              </a:solidFill>
              <a:latin typeface="JBXUVL+PingFangTC-Regular"/>
            </a:endParaRPr>
          </a:p>
          <a:p>
            <a:r>
              <a:rPr lang="zh-CN" altLang="en-US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做运动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zuò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yùn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dòng</a:t>
            </a:r>
            <a:endParaRPr lang="en-GB" altLang="zh-CN" sz="2800" dirty="0">
              <a:solidFill>
                <a:srgbClr val="000000"/>
              </a:solidFill>
              <a:latin typeface="JBXUVL+PingFangTC-Regular"/>
            </a:endParaRPr>
          </a:p>
          <a:p>
            <a:r>
              <a:rPr lang="zh-CN" altLang="en-US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踢⾜球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tī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zū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qiú</a:t>
            </a:r>
            <a:endParaRPr lang="en-GB" altLang="zh-CN" sz="2800" dirty="0">
              <a:solidFill>
                <a:srgbClr val="000000"/>
              </a:solidFill>
              <a:latin typeface="JBXUVL+PingFangTC-Regular"/>
            </a:endParaRPr>
          </a:p>
          <a:p>
            <a:r>
              <a:rPr lang="zh-CN" altLang="en-US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打篮球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dǎ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lán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qiú</a:t>
            </a:r>
            <a:endParaRPr lang="en-GB" altLang="zh-CN" sz="2800" dirty="0">
              <a:solidFill>
                <a:srgbClr val="000000"/>
              </a:solidFill>
              <a:latin typeface="JBXUVL+PingFangTC-Regular"/>
            </a:endParaRPr>
          </a:p>
          <a:p>
            <a:r>
              <a:rPr lang="zh-CN" altLang="en-US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打 乒乓球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dǎ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pīng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pang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qiú</a:t>
            </a:r>
            <a:endParaRPr lang="en-GB" altLang="zh-CN" sz="2800" b="0" i="0" u="none" strike="noStrike" baseline="0" dirty="0">
              <a:solidFill>
                <a:srgbClr val="000000"/>
              </a:solidFill>
              <a:latin typeface="JBXUVL+PingFangTC-Regular"/>
            </a:endParaRPr>
          </a:p>
          <a:p>
            <a:r>
              <a:rPr lang="zh-CN" altLang="en-US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打⽹ 球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dǎ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wǎng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qiú</a:t>
            </a:r>
            <a:endParaRPr lang="en-GB" altLang="zh-CN" sz="2800" dirty="0">
              <a:solidFill>
                <a:srgbClr val="000000"/>
              </a:solidFill>
              <a:latin typeface="JBXUVL+PingFangTC-Regular"/>
            </a:endParaRPr>
          </a:p>
          <a:p>
            <a:r>
              <a:rPr lang="zh-CN" altLang="en-US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跑步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pǎo</a:t>
            </a:r>
            <a:r>
              <a:rPr lang="en-US" altLang="ja-JP" sz="2800" b="0" i="0" u="none" strike="noStrike" baseline="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b="0" i="0" u="none" strike="noStrike" baseline="0" dirty="0" err="1">
                <a:solidFill>
                  <a:srgbClr val="000000"/>
                </a:solidFill>
                <a:latin typeface="JBXUVL+PingFangTC-Regular"/>
              </a:rPr>
              <a:t>bù</a:t>
            </a:r>
            <a:endParaRPr lang="en-GB" altLang="zh-CN" sz="2800" b="0" i="0" u="none" strike="noStrike" baseline="0" dirty="0">
              <a:solidFill>
                <a:srgbClr val="000000"/>
              </a:solidFill>
              <a:latin typeface="JBXUVL+PingFangTC-Regular"/>
            </a:endParaRPr>
          </a:p>
          <a:p>
            <a:r>
              <a:rPr lang="zh-CN" altLang="en-US" sz="2800" dirty="0">
                <a:solidFill>
                  <a:srgbClr val="000000"/>
                </a:solidFill>
                <a:latin typeface="JBXUVL+PingFangTC-Regular"/>
              </a:rPr>
              <a:t>游泳 </a:t>
            </a:r>
            <a:r>
              <a:rPr lang="en-US" altLang="ja-JP" sz="2800" dirty="0" err="1">
                <a:solidFill>
                  <a:srgbClr val="000000"/>
                </a:solidFill>
                <a:latin typeface="JBXUVL+PingFangTC-Regular"/>
              </a:rPr>
              <a:t>yóu</a:t>
            </a:r>
            <a:r>
              <a:rPr lang="en-US" altLang="ja-JP" sz="280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en-US" altLang="ja-JP" sz="2800" dirty="0" err="1">
                <a:solidFill>
                  <a:srgbClr val="000000"/>
                </a:solidFill>
                <a:latin typeface="JBXUVL+PingFangTC-Regular"/>
              </a:rPr>
              <a:t>yǒng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85060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CE99E-D3CA-4555-BC46-2E72F3493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Lesson 2  I either watch TV 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7A4180-AD02-479E-A163-47DCD965AE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LO: We are learning analyse sentence structures</a:t>
            </a:r>
          </a:p>
          <a:p>
            <a:pPr marL="0" indent="0">
              <a:buNone/>
            </a:pPr>
            <a:r>
              <a:rPr lang="en-GB" dirty="0"/>
              <a:t>I can </a:t>
            </a:r>
          </a:p>
          <a:p>
            <a:pPr marL="0" indent="0">
              <a:buNone/>
            </a:pPr>
            <a:r>
              <a:rPr lang="en-GB" dirty="0"/>
              <a:t>write the formula of some sentence structures</a:t>
            </a:r>
          </a:p>
          <a:p>
            <a:pPr marL="0" indent="0">
              <a:buNone/>
            </a:pPr>
            <a:r>
              <a:rPr lang="en-GB" dirty="0"/>
              <a:t>use the sentence structure to make my own sentences</a:t>
            </a:r>
          </a:p>
        </p:txBody>
      </p:sp>
    </p:spTree>
    <p:extLst>
      <p:ext uri="{BB962C8B-B14F-4D97-AF65-F5344CB8AC3E}">
        <p14:creationId xmlns:p14="http://schemas.microsoft.com/office/powerpoint/2010/main" val="16103654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5A958-82BB-47E0-BA5F-6F1234BBF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 </a:t>
            </a:r>
            <a:r>
              <a:rPr lang="zh-CN" altLang="en-US" dirty="0"/>
              <a:t>要么</a:t>
            </a:r>
            <a:r>
              <a:rPr lang="en-GB" altLang="zh-CN" dirty="0"/>
              <a:t>… </a:t>
            </a:r>
            <a:r>
              <a:rPr lang="zh-CN" altLang="en-US" dirty="0"/>
              <a:t>要么 </a:t>
            </a:r>
            <a:r>
              <a:rPr lang="en-US" altLang="ja-JP" dirty="0"/>
              <a:t>to</a:t>
            </a:r>
            <a:r>
              <a:rPr lang="ja-JP" altLang="en-US" dirty="0"/>
              <a:t> </a:t>
            </a:r>
            <a:r>
              <a:rPr lang="en-US" altLang="ja-JP" dirty="0"/>
              <a:t>“or”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E6D9E2-DC64-4279-8F27-463C987C0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325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5400" dirty="0"/>
              <a:t>我</a:t>
            </a:r>
            <a:r>
              <a:rPr lang="zh-CN" altLang="en-US" sz="5400" dirty="0">
                <a:solidFill>
                  <a:srgbClr val="0070C0"/>
                </a:solidFill>
              </a:rPr>
              <a:t>要么</a:t>
            </a:r>
            <a:r>
              <a:rPr lang="zh-CN" altLang="en-US" sz="5400" dirty="0">
                <a:solidFill>
                  <a:srgbClr val="FF0000"/>
                </a:solidFill>
              </a:rPr>
              <a:t>看</a:t>
            </a:r>
            <a:r>
              <a:rPr lang="zh-CN" altLang="en-US" sz="5400" dirty="0"/>
              <a:t>电视，</a:t>
            </a:r>
            <a:r>
              <a:rPr lang="zh-CN" altLang="en-US" sz="5400" dirty="0">
                <a:solidFill>
                  <a:srgbClr val="0070C0"/>
                </a:solidFill>
              </a:rPr>
              <a:t>要么</a:t>
            </a:r>
            <a:r>
              <a:rPr lang="zh-CN" altLang="en-US" sz="5400" dirty="0">
                <a:solidFill>
                  <a:srgbClr val="FF0000"/>
                </a:solidFill>
              </a:rPr>
              <a:t>打</a:t>
            </a:r>
            <a:r>
              <a:rPr lang="zh-CN" altLang="en-US" sz="5400" dirty="0"/>
              <a:t>网球。</a:t>
            </a:r>
            <a:endParaRPr lang="en-GB" altLang="zh-CN" sz="5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C35B48-FC4F-439C-9B24-7A43556132D0}"/>
              </a:ext>
            </a:extLst>
          </p:cNvPr>
          <p:cNvSpPr txBox="1"/>
          <p:nvPr/>
        </p:nvSpPr>
        <p:spPr>
          <a:xfrm>
            <a:off x="838200" y="4376845"/>
            <a:ext cx="10515600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altLang="zh-CN" sz="3600" b="1" dirty="0"/>
              <a:t>Subject</a:t>
            </a:r>
            <a:r>
              <a:rPr lang="zh-CN" altLang="en-US" sz="3600" b="1" dirty="0"/>
              <a:t> </a:t>
            </a:r>
            <a:r>
              <a:rPr lang="en-GB" altLang="zh-CN" sz="3600" b="1" dirty="0"/>
              <a:t>+</a:t>
            </a:r>
            <a:r>
              <a:rPr lang="zh-CN" altLang="en-US" sz="3600" b="1" dirty="0"/>
              <a:t> 要么 </a:t>
            </a:r>
            <a:r>
              <a:rPr lang="en-GB" altLang="zh-CN" sz="3600" b="1" dirty="0"/>
              <a:t>+ verb phrase 1, + </a:t>
            </a:r>
            <a:r>
              <a:rPr lang="zh-CN" altLang="en-US" sz="3600" b="1" dirty="0"/>
              <a:t>要么 </a:t>
            </a:r>
            <a:r>
              <a:rPr lang="en-GB" altLang="zh-CN" sz="3600" b="1" dirty="0"/>
              <a:t>+ verb phrase 2</a:t>
            </a:r>
            <a:endParaRPr lang="en-GB" sz="36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176301-8E31-426A-A5E0-859ECE52FA17}"/>
              </a:ext>
            </a:extLst>
          </p:cNvPr>
          <p:cNvSpPr txBox="1"/>
          <p:nvPr/>
        </p:nvSpPr>
        <p:spPr>
          <a:xfrm>
            <a:off x="996591" y="2983538"/>
            <a:ext cx="107056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highlight>
                  <a:srgbClr val="FFFF00"/>
                </a:highlight>
              </a:rPr>
              <a:t>Task 1 write it as a formula - structure</a:t>
            </a:r>
            <a:endParaRPr lang="en-GB" sz="44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430713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C7458-0FF1-481B-A87D-657BEDA15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Use the resultative suffix structure with “as soon as”</a:t>
            </a:r>
            <a:r>
              <a:rPr lang="en-GB" altLang="zh-CN" dirty="0"/>
              <a:t>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BAE4F6-B7BA-4645-8711-29D4F420C6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325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400" dirty="0"/>
              <a:t>我</a:t>
            </a:r>
            <a:r>
              <a:rPr lang="zh-CN" altLang="en-US" sz="4400" dirty="0">
                <a:solidFill>
                  <a:srgbClr val="00B050"/>
                </a:solidFill>
              </a:rPr>
              <a:t>一</a:t>
            </a:r>
            <a:r>
              <a:rPr lang="zh-CN" altLang="en-US" sz="4400" dirty="0"/>
              <a:t>做</a:t>
            </a:r>
            <a:r>
              <a:rPr lang="zh-CN" altLang="en-US" sz="4400" dirty="0">
                <a:solidFill>
                  <a:srgbClr val="0070C0"/>
                </a:solidFill>
              </a:rPr>
              <a:t>完</a:t>
            </a:r>
            <a:r>
              <a:rPr lang="zh-CN" altLang="en-US" sz="4400" dirty="0"/>
              <a:t>作业</a:t>
            </a:r>
            <a:r>
              <a:rPr lang="zh-CN" altLang="en-US" sz="4400" dirty="0">
                <a:solidFill>
                  <a:srgbClr val="00B050"/>
                </a:solidFill>
              </a:rPr>
              <a:t>就</a:t>
            </a:r>
            <a:r>
              <a:rPr lang="zh-CN" altLang="en-US" sz="4400" dirty="0"/>
              <a:t>看电视。</a:t>
            </a:r>
            <a:endParaRPr lang="en-GB" sz="4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551388-E41E-4760-9E3A-5493958B4895}"/>
              </a:ext>
            </a:extLst>
          </p:cNvPr>
          <p:cNvSpPr txBox="1"/>
          <p:nvPr/>
        </p:nvSpPr>
        <p:spPr>
          <a:xfrm>
            <a:off x="838200" y="4236954"/>
            <a:ext cx="10674849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3600" b="1" dirty="0"/>
              <a:t>subject + </a:t>
            </a:r>
            <a:r>
              <a:rPr lang="zh-CN" altLang="en-US" sz="3600" b="1" dirty="0"/>
              <a:t>一 </a:t>
            </a:r>
            <a:r>
              <a:rPr lang="en-GB" altLang="zh-CN" sz="3600" b="1" dirty="0"/>
              <a:t>+ verb + </a:t>
            </a:r>
            <a:r>
              <a:rPr lang="zh-CN" altLang="en-US" sz="3600" b="1" dirty="0"/>
              <a:t>完 </a:t>
            </a:r>
            <a:r>
              <a:rPr lang="en-GB" altLang="zh-CN" sz="3600" b="1" dirty="0"/>
              <a:t>+ </a:t>
            </a:r>
            <a:r>
              <a:rPr lang="en-US" altLang="zh-CN" sz="3600" b="1" dirty="0"/>
              <a:t>object + </a:t>
            </a:r>
            <a:r>
              <a:rPr lang="zh-CN" altLang="en-US" sz="3600" b="1" dirty="0"/>
              <a:t>就 </a:t>
            </a:r>
            <a:r>
              <a:rPr lang="en-GB" altLang="zh-CN" sz="3600" b="1" dirty="0"/>
              <a:t>+ </a:t>
            </a:r>
            <a:r>
              <a:rPr lang="en-US" altLang="zh-CN" sz="3600" b="1" dirty="0"/>
              <a:t>verb phrase 2</a:t>
            </a:r>
            <a:endParaRPr lang="en-GB" sz="36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A90E24-786C-405D-9022-7E0438778318}"/>
              </a:ext>
            </a:extLst>
          </p:cNvPr>
          <p:cNvSpPr txBox="1"/>
          <p:nvPr/>
        </p:nvSpPr>
        <p:spPr>
          <a:xfrm>
            <a:off x="838200" y="3044279"/>
            <a:ext cx="103092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highlight>
                  <a:srgbClr val="FFFF00"/>
                </a:highlight>
              </a:rPr>
              <a:t>Task 2 write it as a formula - structure</a:t>
            </a:r>
            <a:endParaRPr lang="en-GB" sz="44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246968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03DFB8-1CE5-40FB-8258-E0DD892F6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3 Translate the following sentences into English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B04E07-483C-4F63-AEEC-3713AFC52D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After finishing eating breakfast, I go to school</a:t>
            </a:r>
          </a:p>
          <a:p>
            <a:pPr marL="0" indent="0">
              <a:buNone/>
            </a:pPr>
            <a:r>
              <a:rPr lang="en-GB" dirty="0"/>
              <a:t>As soon as finishing homework, I watch TV.</a:t>
            </a:r>
          </a:p>
          <a:p>
            <a:pPr marL="0" indent="0">
              <a:buNone/>
            </a:pPr>
            <a:r>
              <a:rPr lang="en-GB" dirty="0"/>
              <a:t>Yesterday evening after eating dinner, I went playing football with my friends.</a:t>
            </a:r>
          </a:p>
          <a:p>
            <a:pPr marL="0" indent="0">
              <a:buNone/>
            </a:pPr>
            <a:r>
              <a:rPr lang="en-GB" dirty="0"/>
              <a:t>At weekends, I either watch TV or meet friends.</a:t>
            </a:r>
          </a:p>
          <a:p>
            <a:pPr marL="0" indent="0">
              <a:buNone/>
            </a:pPr>
            <a:r>
              <a:rPr lang="en-GB" dirty="0"/>
              <a:t>My dad played tennis after finish work.</a:t>
            </a:r>
          </a:p>
        </p:txBody>
      </p:sp>
    </p:spTree>
    <p:extLst>
      <p:ext uri="{BB962C8B-B14F-4D97-AF65-F5344CB8AC3E}">
        <p14:creationId xmlns:p14="http://schemas.microsoft.com/office/powerpoint/2010/main" val="10525349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EAF9E1-D363-4BFC-8CA9-4426E2586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Homework: Learning Vocab for Test on 24/03/21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FEA40C-0A43-4AE7-BE20-DC7D590E66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dirty="0"/>
              <a:t>A</a:t>
            </a:r>
            <a:r>
              <a:rPr lang="en-GB" altLang="zh-CN" dirty="0" err="1"/>
              <a:t>ctivities</a:t>
            </a:r>
            <a:r>
              <a:rPr lang="zh-CN" altLang="en-US" dirty="0"/>
              <a:t> </a:t>
            </a:r>
            <a:r>
              <a:rPr lang="en-GB" altLang="zh-CN" dirty="0"/>
              <a:t>on</a:t>
            </a:r>
            <a:r>
              <a:rPr lang="zh-CN" altLang="en-US" dirty="0"/>
              <a:t> </a:t>
            </a:r>
            <a:r>
              <a:rPr lang="en-GB" altLang="zh-CN" dirty="0"/>
              <a:t>Slide</a:t>
            </a:r>
            <a:r>
              <a:rPr lang="zh-CN" altLang="en-US" dirty="0"/>
              <a:t> </a:t>
            </a:r>
            <a:r>
              <a:rPr lang="en-GB" altLang="zh-CN" dirty="0"/>
              <a:t>3</a:t>
            </a:r>
          </a:p>
          <a:p>
            <a:pPr marL="0" indent="0">
              <a:buNone/>
            </a:pPr>
            <a:r>
              <a:rPr lang="zh-CN" altLang="en-US" dirty="0"/>
              <a:t>完</a:t>
            </a:r>
            <a:r>
              <a:rPr lang="en-GB" altLang="zh-CN" dirty="0"/>
              <a:t>… </a:t>
            </a:r>
            <a:r>
              <a:rPr lang="zh-CN" altLang="en-US" dirty="0"/>
              <a:t>后</a:t>
            </a:r>
            <a:endParaRPr lang="en-GB" altLang="zh-CN" dirty="0"/>
          </a:p>
          <a:p>
            <a:pPr marL="0" indent="0">
              <a:buNone/>
            </a:pPr>
            <a:r>
              <a:rPr lang="zh-CN" altLang="en-US" dirty="0"/>
              <a:t>一</a:t>
            </a:r>
            <a:r>
              <a:rPr lang="en-GB" altLang="zh-CN" dirty="0"/>
              <a:t>…</a:t>
            </a:r>
            <a:r>
              <a:rPr lang="zh-CN" altLang="en-US" dirty="0"/>
              <a:t>就</a:t>
            </a:r>
            <a:r>
              <a:rPr lang="en-GB" altLang="zh-CN" dirty="0"/>
              <a:t>…</a:t>
            </a:r>
          </a:p>
          <a:p>
            <a:pPr marL="0" indent="0">
              <a:buNone/>
            </a:pPr>
            <a:r>
              <a:rPr lang="zh-CN" altLang="en-US" dirty="0"/>
              <a:t>要么</a:t>
            </a:r>
            <a:r>
              <a:rPr lang="en-GB" altLang="zh-CN" dirty="0"/>
              <a:t>…,</a:t>
            </a:r>
            <a:r>
              <a:rPr lang="zh-CN" altLang="en-US" dirty="0"/>
              <a:t> 要么</a:t>
            </a:r>
            <a:r>
              <a:rPr lang="en-GB" altLang="zh-CN" dirty="0"/>
              <a:t>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9788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6495E6D-ED07-4F95-922B-C036B43EB80E}"/>
</file>

<file path=customXml/itemProps2.xml><?xml version="1.0" encoding="utf-8"?>
<ds:datastoreItem xmlns:ds="http://schemas.openxmlformats.org/officeDocument/2006/customXml" ds:itemID="{AF34DB7D-E72A-4F9E-B444-C553E5A7532F}"/>
</file>

<file path=customXml/itemProps3.xml><?xml version="1.0" encoding="utf-8"?>
<ds:datastoreItem xmlns:ds="http://schemas.openxmlformats.org/officeDocument/2006/customXml" ds:itemID="{443AAA52-1B96-46A2-95F9-2990DCD0E4A0}"/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524</Words>
  <Application>Microsoft Office PowerPoint</Application>
  <PresentationFormat>Widescreen</PresentationFormat>
  <Paragraphs>83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JBXUVL+PingFangTC-Regular</vt:lpstr>
      <vt:lpstr>Arial</vt:lpstr>
      <vt:lpstr>Calibri</vt:lpstr>
      <vt:lpstr>Calibri Light</vt:lpstr>
      <vt:lpstr>Office Theme</vt:lpstr>
      <vt:lpstr>Week 3 commencing 3rd May Year 9 MEP </vt:lpstr>
      <vt:lpstr>Lesson 1 做完作业后</vt:lpstr>
      <vt:lpstr>Task 1 Write these words down  in characters and Pinyin. </vt:lpstr>
      <vt:lpstr>Use the Resultative suffix 完 wán </vt:lpstr>
      <vt:lpstr>Task 3 use resultive structure to change at least 3 phrases</vt:lpstr>
      <vt:lpstr>Lesson 2  I either watch TV or</vt:lpstr>
      <vt:lpstr>Use 要么… 要么 to “or”</vt:lpstr>
      <vt:lpstr>Use the resultative suffix structure with “as soon as”.</vt:lpstr>
      <vt:lpstr>Task 3 Translate the following sentences into English</vt:lpstr>
      <vt:lpstr>Homework: Learning Vocab for Test on 24/03/21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做完作业后</dc:title>
  <dc:creator>R Marshall</dc:creator>
  <cp:lastModifiedBy>R Marshall</cp:lastModifiedBy>
  <cp:revision>12</cp:revision>
  <dcterms:created xsi:type="dcterms:W3CDTF">2021-03-17T22:48:16Z</dcterms:created>
  <dcterms:modified xsi:type="dcterms:W3CDTF">2021-04-19T14:05:39Z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