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300" r:id="rId2"/>
    <p:sldId id="256" r:id="rId3"/>
    <p:sldId id="280" r:id="rId4"/>
    <p:sldId id="277" r:id="rId5"/>
    <p:sldId id="301" r:id="rId6"/>
    <p:sldId id="302" r:id="rId7"/>
    <p:sldId id="287" r:id="rId8"/>
    <p:sldId id="304" r:id="rId9"/>
    <p:sldId id="29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2" d="100"/>
          <a:sy n="62" d="100"/>
        </p:scale>
        <p:origin x="80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CBD3AD-F94D-4DAD-ABE5-2191CF32FDC9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4A11B1-AB26-4DB3-A2D1-49BB09123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6707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77DC4-59A5-4F45-B814-A96FFCEBD5A5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6FA7-4677-4E08-8822-4663980819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902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77DC4-59A5-4F45-B814-A96FFCEBD5A5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6FA7-4677-4E08-8822-4663980819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6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77DC4-59A5-4F45-B814-A96FFCEBD5A5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6FA7-4677-4E08-8822-4663980819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313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77DC4-59A5-4F45-B814-A96FFCEBD5A5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6FA7-4677-4E08-8822-4663980819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039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77DC4-59A5-4F45-B814-A96FFCEBD5A5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6FA7-4677-4E08-8822-4663980819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222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77DC4-59A5-4F45-B814-A96FFCEBD5A5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6FA7-4677-4E08-8822-4663980819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248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77DC4-59A5-4F45-B814-A96FFCEBD5A5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6FA7-4677-4E08-8822-4663980819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4926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77DC4-59A5-4F45-B814-A96FFCEBD5A5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6FA7-4677-4E08-8822-4663980819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757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77DC4-59A5-4F45-B814-A96FFCEBD5A5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6FA7-4677-4E08-8822-4663980819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1560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77DC4-59A5-4F45-B814-A96FFCEBD5A5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6FA7-4677-4E08-8822-4663980819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720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77DC4-59A5-4F45-B814-A96FFCEBD5A5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6FA7-4677-4E08-8822-4663980819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830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77DC4-59A5-4F45-B814-A96FFCEBD5A5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B16FA7-4677-4E08-8822-4663980819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249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jpg"/><Relationship Id="rId12" Type="http://schemas.openxmlformats.org/officeDocument/2006/relationships/image" Target="../media/image10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4.jpg"/><Relationship Id="rId11" Type="http://schemas.openxmlformats.org/officeDocument/2006/relationships/image" Target="../media/image9.jpg"/><Relationship Id="rId5" Type="http://schemas.openxmlformats.org/officeDocument/2006/relationships/image" Target="../media/image3.jpg"/><Relationship Id="rId10" Type="http://schemas.openxmlformats.org/officeDocument/2006/relationships/image" Target="../media/image8.jpg"/><Relationship Id="rId4" Type="http://schemas.openxmlformats.org/officeDocument/2006/relationships/image" Target="../media/image2.jpg"/><Relationship Id="rId9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microsoft.com/office/2007/relationships/media" Target="../media/media3.m4a"/><Relationship Id="rId7" Type="http://schemas.openxmlformats.org/officeDocument/2006/relationships/image" Target="../media/image12.jpe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1.gif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3.m4a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13" Type="http://schemas.openxmlformats.org/officeDocument/2006/relationships/image" Target="../media/image9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jpg"/><Relationship Id="rId12" Type="http://schemas.openxmlformats.org/officeDocument/2006/relationships/image" Target="../media/image8.jp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jpg"/><Relationship Id="rId11" Type="http://schemas.openxmlformats.org/officeDocument/2006/relationships/image" Target="../media/image7.jpg"/><Relationship Id="rId5" Type="http://schemas.openxmlformats.org/officeDocument/2006/relationships/image" Target="../media/image12.jpeg"/><Relationship Id="rId10" Type="http://schemas.openxmlformats.org/officeDocument/2006/relationships/image" Target="../media/image5.jpg"/><Relationship Id="rId4" Type="http://schemas.openxmlformats.org/officeDocument/2006/relationships/image" Target="../media/image11.gif"/><Relationship Id="rId9" Type="http://schemas.openxmlformats.org/officeDocument/2006/relationships/image" Target="../media/image6.png"/><Relationship Id="rId1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0.png"/><Relationship Id="rId5" Type="http://schemas.openxmlformats.org/officeDocument/2006/relationships/image" Target="../media/image12.jpeg"/><Relationship Id="rId4" Type="http://schemas.openxmlformats.org/officeDocument/2006/relationships/image" Target="../media/image1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41E288-71DF-4085-AD46-C983D03332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55440" y="1556792"/>
            <a:ext cx="10363200" cy="1045492"/>
          </a:xfrm>
        </p:spPr>
        <p:txBody>
          <a:bodyPr>
            <a:normAutofit fontScale="90000"/>
          </a:bodyPr>
          <a:lstStyle/>
          <a:p>
            <a:r>
              <a:rPr lang="en-GB" dirty="0"/>
              <a:t>Week </a:t>
            </a:r>
            <a:r>
              <a:rPr lang="en-GB"/>
              <a:t>Commencing 15-03-21</a:t>
            </a:r>
            <a:br>
              <a:rPr lang="en-GB" dirty="0"/>
            </a:br>
            <a:r>
              <a:rPr lang="en-GB" dirty="0"/>
              <a:t>Year Mandarin – Non MEP</a:t>
            </a:r>
          </a:p>
        </p:txBody>
      </p:sp>
    </p:spTree>
    <p:extLst>
      <p:ext uri="{BB962C8B-B14F-4D97-AF65-F5344CB8AC3E}">
        <p14:creationId xmlns:p14="http://schemas.microsoft.com/office/powerpoint/2010/main" val="40706341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1700808"/>
            <a:ext cx="7772400" cy="1065932"/>
          </a:xfrm>
        </p:spPr>
        <p:txBody>
          <a:bodyPr/>
          <a:lstStyle/>
          <a:p>
            <a:r>
              <a:rPr lang="en-GB" b="1" dirty="0"/>
              <a:t>I like watching TV</a:t>
            </a: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DC456F8A-DDA4-44C5-8E51-85B8C74D36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91544" y="2780928"/>
            <a:ext cx="8534400" cy="2952328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LO: We are learning to give opinions</a:t>
            </a:r>
          </a:p>
          <a:p>
            <a:pPr algn="l"/>
            <a:r>
              <a:rPr lang="en-GB" dirty="0"/>
              <a:t>I can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/>
              <a:t>use like and dislike to give my opinions about hobbies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/>
              <a:t>replace phrases to make my own sentences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A2EB53-EF55-49C3-9E01-323C7342C615}"/>
              </a:ext>
            </a:extLst>
          </p:cNvPr>
          <p:cNvSpPr txBox="1"/>
          <p:nvPr/>
        </p:nvSpPr>
        <p:spPr>
          <a:xfrm>
            <a:off x="767408" y="548680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highlight>
                  <a:srgbClr val="FFFF00"/>
                </a:highlight>
              </a:rPr>
              <a:t>Lesson 1 this week</a:t>
            </a:r>
          </a:p>
        </p:txBody>
      </p:sp>
    </p:spTree>
    <p:extLst>
      <p:ext uri="{BB962C8B-B14F-4D97-AF65-F5344CB8AC3E}">
        <p14:creationId xmlns:p14="http://schemas.microsoft.com/office/powerpoint/2010/main" val="2362024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82" y="2457632"/>
            <a:ext cx="1258745" cy="1388004"/>
          </a:xfrm>
          <a:prstGeom prst="rect">
            <a:avLst/>
          </a:prstGeom>
        </p:spPr>
      </p:pic>
      <p:pic>
        <p:nvPicPr>
          <p:cNvPr id="4" name="Content Placeholder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615" y="1442212"/>
            <a:ext cx="1137913" cy="856684"/>
          </a:xfrm>
          <a:prstGeom prst="rect">
            <a:avLst/>
          </a:prstGeom>
        </p:spPr>
      </p:pic>
      <p:pic>
        <p:nvPicPr>
          <p:cNvPr id="7" name="Content Placeholder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511" y="5334384"/>
            <a:ext cx="1583184" cy="1185860"/>
          </a:xfrm>
          <a:prstGeom prst="rect">
            <a:avLst/>
          </a:prstGeom>
        </p:spPr>
      </p:pic>
      <p:pic>
        <p:nvPicPr>
          <p:cNvPr id="8" name="Content Placeholder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3497" y="876426"/>
            <a:ext cx="1491482" cy="11027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46470" y="224534"/>
            <a:ext cx="112403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Match the pictures with the words, then practice saying the words. Click the speaker for pronunciation</a:t>
            </a:r>
            <a:endParaRPr lang="en-GB" sz="2800" b="1" dirty="0">
              <a:solidFill>
                <a:srgbClr val="FF0000"/>
              </a:solidFill>
            </a:endParaRPr>
          </a:p>
        </p:txBody>
      </p:sp>
      <p:pic>
        <p:nvPicPr>
          <p:cNvPr id="10" name="Content Placeholder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765" y="4191782"/>
            <a:ext cx="1356798" cy="900100"/>
          </a:xfrm>
          <a:prstGeom prst="rect">
            <a:avLst/>
          </a:prstGeom>
        </p:spPr>
      </p:pic>
      <p:pic>
        <p:nvPicPr>
          <p:cNvPr id="11" name="Content Placeholder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3757" y="2096945"/>
            <a:ext cx="1303949" cy="1333345"/>
          </a:xfrm>
          <a:prstGeom prst="rect">
            <a:avLst/>
          </a:prstGeom>
        </p:spPr>
      </p:pic>
      <p:pic>
        <p:nvPicPr>
          <p:cNvPr id="12" name="Content Placeholder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2799" y="5239116"/>
            <a:ext cx="1515250" cy="1140886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379741" y="141277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341890" y="277265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</a:t>
            </a:r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317414" y="438893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</a:t>
            </a:r>
            <a:endParaRPr lang="en-GB" dirty="0"/>
          </a:p>
        </p:txBody>
      </p:sp>
      <p:sp>
        <p:nvSpPr>
          <p:cNvPr id="27" name="TextBox 26"/>
          <p:cNvSpPr txBox="1"/>
          <p:nvPr/>
        </p:nvSpPr>
        <p:spPr>
          <a:xfrm>
            <a:off x="341890" y="573326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4</a:t>
            </a:r>
            <a:endParaRPr lang="en-GB" dirty="0"/>
          </a:p>
        </p:txBody>
      </p:sp>
      <p:sp>
        <p:nvSpPr>
          <p:cNvPr id="36" name="TextBox 35"/>
          <p:cNvSpPr txBox="1"/>
          <p:nvPr/>
        </p:nvSpPr>
        <p:spPr>
          <a:xfrm>
            <a:off x="10027426" y="104344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5</a:t>
            </a:r>
            <a:endParaRPr lang="en-GB" dirty="0"/>
          </a:p>
        </p:txBody>
      </p:sp>
      <p:sp>
        <p:nvSpPr>
          <p:cNvPr id="37" name="TextBox 36"/>
          <p:cNvSpPr txBox="1"/>
          <p:nvPr/>
        </p:nvSpPr>
        <p:spPr>
          <a:xfrm>
            <a:off x="9913510" y="257552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6</a:t>
            </a:r>
            <a:endParaRPr lang="en-GB" dirty="0"/>
          </a:p>
        </p:txBody>
      </p:sp>
      <p:sp>
        <p:nvSpPr>
          <p:cNvPr id="38" name="TextBox 37"/>
          <p:cNvSpPr txBox="1"/>
          <p:nvPr/>
        </p:nvSpPr>
        <p:spPr>
          <a:xfrm>
            <a:off x="9876583" y="384563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7</a:t>
            </a:r>
            <a:endParaRPr lang="en-GB" dirty="0"/>
          </a:p>
        </p:txBody>
      </p:sp>
      <p:pic>
        <p:nvPicPr>
          <p:cNvPr id="39" name="Content Placeholder 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455" y="3631685"/>
            <a:ext cx="1447939" cy="1449432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9921113" y="573631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8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105F264-3F28-40C0-8A5A-DF30306706D5}"/>
              </a:ext>
            </a:extLst>
          </p:cNvPr>
          <p:cNvSpPr txBox="1"/>
          <p:nvPr/>
        </p:nvSpPr>
        <p:spPr>
          <a:xfrm>
            <a:off x="3119950" y="1782108"/>
            <a:ext cx="2056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3600" dirty="0"/>
              <a:t>a. </a:t>
            </a:r>
            <a:r>
              <a:rPr lang="zh-CN" altLang="en-US" sz="3600" dirty="0"/>
              <a:t>看书</a:t>
            </a:r>
            <a:endParaRPr lang="en-GB" sz="3600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1B4B574-DE97-428C-A1FC-1AAB19320FD8}"/>
              </a:ext>
            </a:extLst>
          </p:cNvPr>
          <p:cNvSpPr txBox="1"/>
          <p:nvPr/>
        </p:nvSpPr>
        <p:spPr>
          <a:xfrm>
            <a:off x="3119951" y="2725379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3600" dirty="0"/>
              <a:t>b. </a:t>
            </a:r>
            <a:r>
              <a:rPr lang="zh-CN" altLang="en-US" sz="3600" dirty="0"/>
              <a:t>看电视</a:t>
            </a:r>
            <a:endParaRPr lang="en-GB" sz="3600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85130CAD-906A-4F72-908B-CEC4579B07EC}"/>
              </a:ext>
            </a:extLst>
          </p:cNvPr>
          <p:cNvSpPr txBox="1"/>
          <p:nvPr/>
        </p:nvSpPr>
        <p:spPr>
          <a:xfrm>
            <a:off x="3258075" y="3816907"/>
            <a:ext cx="20221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3600" dirty="0"/>
              <a:t>c. </a:t>
            </a:r>
            <a:r>
              <a:rPr lang="zh-CN" altLang="en-US" sz="3600" dirty="0"/>
              <a:t>听音乐</a:t>
            </a:r>
            <a:endParaRPr lang="en-GB" sz="3600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638D05F-8F1A-4F6C-8791-EAB29828F940}"/>
              </a:ext>
            </a:extLst>
          </p:cNvPr>
          <p:cNvSpPr txBox="1"/>
          <p:nvPr/>
        </p:nvSpPr>
        <p:spPr>
          <a:xfrm>
            <a:off x="3258076" y="4760178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3600" dirty="0"/>
              <a:t>d. </a:t>
            </a:r>
            <a:r>
              <a:rPr lang="zh-CN" altLang="en-US" sz="3600" dirty="0"/>
              <a:t>玩滑板</a:t>
            </a:r>
            <a:endParaRPr lang="en-GB" sz="3600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6E74B12-94F1-4942-9D0E-B15E479D54F7}"/>
              </a:ext>
            </a:extLst>
          </p:cNvPr>
          <p:cNvSpPr txBox="1"/>
          <p:nvPr/>
        </p:nvSpPr>
        <p:spPr>
          <a:xfrm>
            <a:off x="6655469" y="1744212"/>
            <a:ext cx="21602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3600" dirty="0"/>
              <a:t>e. </a:t>
            </a:r>
            <a:r>
              <a:rPr lang="zh-CN" altLang="en-US" sz="3600" dirty="0"/>
              <a:t>上网</a:t>
            </a:r>
            <a:endParaRPr lang="en-GB" sz="3600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BF137BB2-A204-4B5F-9D40-1DDC686329AA}"/>
              </a:ext>
            </a:extLst>
          </p:cNvPr>
          <p:cNvSpPr txBox="1"/>
          <p:nvPr/>
        </p:nvSpPr>
        <p:spPr>
          <a:xfrm>
            <a:off x="6655470" y="2687483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3600" dirty="0"/>
              <a:t>f. </a:t>
            </a:r>
            <a:r>
              <a:rPr lang="zh-CN" altLang="en-US" sz="3600" dirty="0"/>
              <a:t>买东西</a:t>
            </a:r>
            <a:endParaRPr lang="en-GB" sz="36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6C1DD31F-9076-407E-B6F9-DE6E6659F66F}"/>
              </a:ext>
            </a:extLst>
          </p:cNvPr>
          <p:cNvSpPr txBox="1"/>
          <p:nvPr/>
        </p:nvSpPr>
        <p:spPr>
          <a:xfrm>
            <a:off x="6793594" y="3779011"/>
            <a:ext cx="20221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3600" dirty="0"/>
              <a:t>g. </a:t>
            </a:r>
            <a:r>
              <a:rPr lang="zh-CN" altLang="en-US" sz="3600" dirty="0"/>
              <a:t>看电影</a:t>
            </a:r>
            <a:endParaRPr lang="en-GB" sz="3600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6AAC6073-F218-492E-B4A4-A892E4E1E47C}"/>
              </a:ext>
            </a:extLst>
          </p:cNvPr>
          <p:cNvSpPr txBox="1"/>
          <p:nvPr/>
        </p:nvSpPr>
        <p:spPr>
          <a:xfrm>
            <a:off x="6793595" y="4722282"/>
            <a:ext cx="31671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3600" dirty="0"/>
              <a:t>h. </a:t>
            </a:r>
            <a:r>
              <a:rPr lang="zh-CN" altLang="en-US" sz="3600" dirty="0"/>
              <a:t>玩电脑游戏</a:t>
            </a:r>
            <a:endParaRPr lang="en-GB" sz="3600" dirty="0"/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497D959-13FA-48A4-9866-722D5E2900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5138494" y="546189"/>
            <a:ext cx="1583184" cy="1583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856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39616" y="2298437"/>
            <a:ext cx="4752528" cy="22965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9600" dirty="0">
                <a:solidFill>
                  <a:srgbClr val="00B050"/>
                </a:solidFill>
                <a:latin typeface="KaiTi" pitchFamily="49" charset="-122"/>
                <a:ea typeface="KaiTi" pitchFamily="49" charset="-122"/>
              </a:rPr>
              <a:t>不</a:t>
            </a:r>
            <a:r>
              <a:rPr lang="zh-CN" altLang="en-US" sz="9600" dirty="0">
                <a:solidFill>
                  <a:srgbClr val="FF0000"/>
                </a:solidFill>
                <a:latin typeface="KaiTi" pitchFamily="49" charset="-122"/>
                <a:ea typeface="KaiTi" pitchFamily="49" charset="-122"/>
              </a:rPr>
              <a:t>喜欢</a:t>
            </a:r>
            <a:endParaRPr lang="en-GB" altLang="zh-CN" sz="9600" dirty="0">
              <a:solidFill>
                <a:srgbClr val="FF0000"/>
              </a:solidFill>
              <a:latin typeface="KaiTi" pitchFamily="49" charset="-122"/>
              <a:ea typeface="KaiTi" pitchFamily="49" charset="-122"/>
            </a:endParaRPr>
          </a:p>
          <a:p>
            <a:pPr marL="0" indent="0">
              <a:buNone/>
            </a:pPr>
            <a:r>
              <a:rPr lang="en-US" altLang="ja-JP" sz="3600" dirty="0">
                <a:solidFill>
                  <a:srgbClr val="0070C0"/>
                </a:solidFill>
              </a:rPr>
              <a:t>    </a:t>
            </a:r>
            <a:r>
              <a:rPr lang="en-US" altLang="ja-JP" sz="3600" dirty="0" err="1">
                <a:solidFill>
                  <a:srgbClr val="0070C0"/>
                </a:solidFill>
              </a:rPr>
              <a:t>bù</a:t>
            </a:r>
            <a:r>
              <a:rPr lang="en-US" altLang="ja-JP" sz="3600" dirty="0">
                <a:solidFill>
                  <a:srgbClr val="0070C0"/>
                </a:solidFill>
              </a:rPr>
              <a:t>        </a:t>
            </a:r>
            <a:r>
              <a:rPr lang="en-US" altLang="ja-JP" sz="3600" dirty="0" err="1">
                <a:solidFill>
                  <a:srgbClr val="0070C0"/>
                </a:solidFill>
              </a:rPr>
              <a:t>xǐ</a:t>
            </a:r>
            <a:r>
              <a:rPr lang="en-US" altLang="ja-JP" sz="3600" dirty="0">
                <a:solidFill>
                  <a:srgbClr val="0070C0"/>
                </a:solidFill>
              </a:rPr>
              <a:t>      </a:t>
            </a:r>
            <a:r>
              <a:rPr lang="en-US" altLang="ja-JP" sz="3600" dirty="0" err="1">
                <a:solidFill>
                  <a:srgbClr val="0070C0"/>
                </a:solidFill>
              </a:rPr>
              <a:t>huān</a:t>
            </a:r>
            <a:endParaRPr lang="en-US" sz="36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en-US" altLang="zh-CN" sz="9600" dirty="0">
              <a:solidFill>
                <a:srgbClr val="FF0000"/>
              </a:solidFill>
              <a:latin typeface="KaiTi" pitchFamily="49" charset="-122"/>
              <a:ea typeface="KaiTi" pitchFamily="49" charset="-122"/>
            </a:endParaRPr>
          </a:p>
          <a:p>
            <a:pPr marL="0" indent="0">
              <a:buNone/>
            </a:pPr>
            <a:endParaRPr lang="en-US" altLang="zh-CN" sz="3600" dirty="0">
              <a:latin typeface="KaiTi" pitchFamily="49" charset="-122"/>
              <a:ea typeface="KaiTi" pitchFamily="49" charset="-122"/>
            </a:endParaRPr>
          </a:p>
        </p:txBody>
      </p:sp>
      <p:pic>
        <p:nvPicPr>
          <p:cNvPr id="4" name="图片 3" descr="smiley-face-2k5eju8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400256" y="1052736"/>
            <a:ext cx="959840" cy="959840"/>
          </a:xfrm>
          <a:prstGeom prst="rect">
            <a:avLst/>
          </a:prstGeom>
        </p:spPr>
      </p:pic>
      <p:pic>
        <p:nvPicPr>
          <p:cNvPr id="5" name="图片 4" descr="sad face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480422" y="2927382"/>
            <a:ext cx="988949" cy="1038622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018397" y="256355"/>
            <a:ext cx="3401640" cy="216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zh-CN" altLang="en-US" sz="9600" dirty="0">
                <a:solidFill>
                  <a:srgbClr val="FF0000"/>
                </a:solidFill>
                <a:latin typeface="KaiTi" pitchFamily="49" charset="-122"/>
                <a:ea typeface="KaiTi" pitchFamily="49" charset="-122"/>
              </a:rPr>
              <a:t>喜欢</a:t>
            </a:r>
            <a:endParaRPr lang="en-GB" altLang="zh-CN" sz="9600" dirty="0">
              <a:solidFill>
                <a:srgbClr val="FF0000"/>
              </a:solidFill>
              <a:latin typeface="KaiTi" pitchFamily="49" charset="-122"/>
              <a:ea typeface="KaiTi" pitchFamily="49" charset="-122"/>
            </a:endParaRPr>
          </a:p>
          <a:p>
            <a:pPr>
              <a:spcBef>
                <a:spcPct val="20000"/>
              </a:spcBef>
            </a:pPr>
            <a:r>
              <a:rPr lang="en-US" altLang="ja-JP" sz="2800" dirty="0">
                <a:solidFill>
                  <a:srgbClr val="0070C0"/>
                </a:solidFill>
              </a:rPr>
              <a:t>      </a:t>
            </a:r>
            <a:r>
              <a:rPr lang="en-US" altLang="ja-JP" sz="3200" dirty="0" err="1">
                <a:solidFill>
                  <a:srgbClr val="0070C0"/>
                </a:solidFill>
              </a:rPr>
              <a:t>xǐ</a:t>
            </a:r>
            <a:r>
              <a:rPr lang="en-US" altLang="ja-JP" sz="3200" dirty="0">
                <a:solidFill>
                  <a:srgbClr val="0070C0"/>
                </a:solidFill>
              </a:rPr>
              <a:t>         </a:t>
            </a:r>
            <a:r>
              <a:rPr lang="en-US" altLang="ja-JP" sz="3200" dirty="0" err="1">
                <a:solidFill>
                  <a:srgbClr val="0070C0"/>
                </a:solidFill>
              </a:rPr>
              <a:t>huān</a:t>
            </a:r>
            <a:endParaRPr lang="en-US" altLang="zh-CN" sz="3200" dirty="0">
              <a:solidFill>
                <a:prstClr val="black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656776" y="5004462"/>
            <a:ext cx="52854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CN" sz="3200" dirty="0">
                <a:solidFill>
                  <a:prstClr val="black"/>
                </a:solidFill>
              </a:rPr>
              <a:t>“</a:t>
            </a:r>
            <a:r>
              <a:rPr lang="zh-CN" altLang="en-US" sz="3200" dirty="0">
                <a:solidFill>
                  <a:prstClr val="black"/>
                </a:solidFill>
              </a:rPr>
              <a:t>不</a:t>
            </a:r>
            <a:r>
              <a:rPr lang="en-US" altLang="zh-CN" sz="3200" dirty="0">
                <a:solidFill>
                  <a:prstClr val="black"/>
                </a:solidFill>
              </a:rPr>
              <a:t>”</a:t>
            </a:r>
            <a:r>
              <a:rPr lang="zh-CN" altLang="en-US" sz="3200" dirty="0">
                <a:solidFill>
                  <a:prstClr val="black"/>
                </a:solidFill>
              </a:rPr>
              <a:t> </a:t>
            </a:r>
            <a:r>
              <a:rPr lang="en-US" altLang="zh-CN" sz="3200" dirty="0">
                <a:solidFill>
                  <a:prstClr val="black"/>
                </a:solidFill>
              </a:rPr>
              <a:t>makes</a:t>
            </a:r>
            <a:r>
              <a:rPr lang="zh-CN" altLang="en-US" sz="3200" dirty="0">
                <a:solidFill>
                  <a:prstClr val="black"/>
                </a:solidFill>
              </a:rPr>
              <a:t> </a:t>
            </a:r>
            <a:r>
              <a:rPr lang="en-US" altLang="zh-CN" sz="3200" dirty="0">
                <a:solidFill>
                  <a:prstClr val="black"/>
                </a:solidFill>
              </a:rPr>
              <a:t>things</a:t>
            </a:r>
            <a:r>
              <a:rPr lang="zh-CN" altLang="en-US" sz="3200" dirty="0">
                <a:solidFill>
                  <a:prstClr val="black"/>
                </a:solidFill>
              </a:rPr>
              <a:t> </a:t>
            </a:r>
            <a:r>
              <a:rPr lang="en-US" altLang="zh-CN" sz="3600" b="1" dirty="0">
                <a:solidFill>
                  <a:prstClr val="black"/>
                </a:solidFill>
              </a:rPr>
              <a:t>negative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D735868-947E-484A-972B-EA1A0F5CAB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98492" y="404664"/>
            <a:ext cx="1444598" cy="1444598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772D3CD-361B-414E-980F-7D04565A142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98492" y="2724182"/>
            <a:ext cx="1647798" cy="1647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243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575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473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77897" y="1546106"/>
            <a:ext cx="6513149" cy="416579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zh-CN" altLang="en-US" sz="7700" dirty="0"/>
              <a:t>我</a:t>
            </a:r>
            <a:r>
              <a:rPr lang="zh-CN" altLang="en-US" sz="7700" dirty="0">
                <a:solidFill>
                  <a:srgbClr val="FF0000"/>
                </a:solidFill>
              </a:rPr>
              <a:t>喜欢</a:t>
            </a:r>
            <a:r>
              <a:rPr lang="zh-CN" altLang="en-US" sz="7700" dirty="0">
                <a:solidFill>
                  <a:srgbClr val="0070C0"/>
                </a:solidFill>
              </a:rPr>
              <a:t>看书</a:t>
            </a:r>
            <a:r>
              <a:rPr lang="zh-CN" altLang="en-US" sz="7700" dirty="0"/>
              <a:t>。</a:t>
            </a:r>
            <a:endParaRPr lang="en-US" altLang="zh-CN" sz="7700" dirty="0"/>
          </a:p>
          <a:p>
            <a:pPr marL="0" indent="0">
              <a:buNone/>
            </a:pPr>
            <a:r>
              <a:rPr lang="en-US" altLang="ja-JP" sz="2600" dirty="0"/>
              <a:t>    </a:t>
            </a:r>
            <a:r>
              <a:rPr lang="en-US" altLang="ja-JP" sz="2600" dirty="0" err="1"/>
              <a:t>wǒ</a:t>
            </a:r>
            <a:r>
              <a:rPr lang="en-US" altLang="ja-JP" sz="2600" dirty="0"/>
              <a:t>        </a:t>
            </a:r>
            <a:r>
              <a:rPr lang="en-US" altLang="ja-JP" sz="2600" dirty="0" err="1"/>
              <a:t>xǐ</a:t>
            </a:r>
            <a:r>
              <a:rPr lang="en-US" altLang="ja-JP" sz="2600" dirty="0"/>
              <a:t>        </a:t>
            </a:r>
            <a:r>
              <a:rPr lang="en-US" altLang="ja-JP" sz="2600" dirty="0" err="1"/>
              <a:t>huān</a:t>
            </a:r>
            <a:r>
              <a:rPr lang="en-US" altLang="ja-JP" sz="2600" dirty="0"/>
              <a:t>      </a:t>
            </a:r>
            <a:r>
              <a:rPr lang="en-US" altLang="ja-JP" sz="2600" dirty="0" err="1">
                <a:solidFill>
                  <a:srgbClr val="0070C0"/>
                </a:solidFill>
              </a:rPr>
              <a:t>kàn</a:t>
            </a:r>
            <a:r>
              <a:rPr lang="en-US" altLang="ja-JP" sz="2600" dirty="0">
                <a:solidFill>
                  <a:srgbClr val="0070C0"/>
                </a:solidFill>
              </a:rPr>
              <a:t>        </a:t>
            </a:r>
            <a:r>
              <a:rPr lang="en-US" altLang="ja-JP" sz="2600" dirty="0" err="1">
                <a:solidFill>
                  <a:srgbClr val="0070C0"/>
                </a:solidFill>
              </a:rPr>
              <a:t>shū</a:t>
            </a:r>
            <a:endParaRPr lang="en-US" altLang="zh-CN" sz="26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sz="7700" dirty="0"/>
              <a:t>我</a:t>
            </a:r>
            <a:r>
              <a:rPr lang="zh-CN" altLang="en-US" sz="7700" dirty="0">
                <a:solidFill>
                  <a:srgbClr val="00B050"/>
                </a:solidFill>
              </a:rPr>
              <a:t>不</a:t>
            </a:r>
            <a:r>
              <a:rPr lang="zh-CN" altLang="en-US" sz="7700" dirty="0">
                <a:solidFill>
                  <a:srgbClr val="FF0000"/>
                </a:solidFill>
              </a:rPr>
              <a:t>喜欢</a:t>
            </a:r>
            <a:r>
              <a:rPr lang="zh-CN" altLang="en-US" sz="7700" dirty="0">
                <a:solidFill>
                  <a:srgbClr val="0070C0"/>
                </a:solidFill>
              </a:rPr>
              <a:t>看电视</a:t>
            </a:r>
            <a:r>
              <a:rPr lang="zh-CN" altLang="en-US" sz="7700" dirty="0"/>
              <a:t>。</a:t>
            </a:r>
            <a:endParaRPr lang="en-US" altLang="zh-CN" sz="7700" dirty="0"/>
          </a:p>
          <a:p>
            <a:pPr marL="0" indent="0">
              <a:buNone/>
            </a:pPr>
            <a:r>
              <a:rPr lang="en-US" altLang="ja-JP" sz="2600" dirty="0">
                <a:solidFill>
                  <a:srgbClr val="0070C0"/>
                </a:solidFill>
              </a:rPr>
              <a:t>    </a:t>
            </a:r>
            <a:r>
              <a:rPr lang="en-US" altLang="ja-JP" sz="2600" dirty="0" err="1"/>
              <a:t>wǒ</a:t>
            </a:r>
            <a:r>
              <a:rPr lang="en-US" altLang="ja-JP" sz="2600" dirty="0"/>
              <a:t>        </a:t>
            </a:r>
            <a:r>
              <a:rPr lang="en-US" altLang="ja-JP" sz="2600" dirty="0" err="1"/>
              <a:t>bù</a:t>
            </a:r>
            <a:r>
              <a:rPr lang="en-US" altLang="ja-JP" sz="2600" dirty="0"/>
              <a:t>          </a:t>
            </a:r>
            <a:r>
              <a:rPr lang="en-US" altLang="ja-JP" sz="2600" dirty="0" err="1"/>
              <a:t>xǐ</a:t>
            </a:r>
            <a:r>
              <a:rPr lang="en-US" altLang="ja-JP" sz="2600" dirty="0"/>
              <a:t>        </a:t>
            </a:r>
            <a:r>
              <a:rPr lang="en-US" altLang="ja-JP" sz="2600" dirty="0" err="1"/>
              <a:t>huān</a:t>
            </a:r>
            <a:r>
              <a:rPr lang="en-US" altLang="ja-JP" sz="2600" dirty="0"/>
              <a:t>      </a:t>
            </a:r>
            <a:r>
              <a:rPr lang="en-US" altLang="ja-JP" sz="2600" dirty="0" err="1">
                <a:solidFill>
                  <a:srgbClr val="0070C0"/>
                </a:solidFill>
              </a:rPr>
              <a:t>kàn</a:t>
            </a:r>
            <a:r>
              <a:rPr lang="en-US" altLang="ja-JP" sz="2600" dirty="0">
                <a:solidFill>
                  <a:srgbClr val="0070C0"/>
                </a:solidFill>
              </a:rPr>
              <a:t>      </a:t>
            </a:r>
            <a:r>
              <a:rPr lang="en-US" altLang="ja-JP" sz="2600" dirty="0" err="1">
                <a:solidFill>
                  <a:srgbClr val="0070C0"/>
                </a:solidFill>
              </a:rPr>
              <a:t>diàn</a:t>
            </a:r>
            <a:r>
              <a:rPr lang="en-US" altLang="ja-JP" sz="2600" dirty="0">
                <a:solidFill>
                  <a:srgbClr val="0070C0"/>
                </a:solidFill>
              </a:rPr>
              <a:t>      </a:t>
            </a:r>
            <a:r>
              <a:rPr lang="en-US" altLang="ja-JP" sz="2600" dirty="0" err="1">
                <a:solidFill>
                  <a:srgbClr val="0070C0"/>
                </a:solidFill>
              </a:rPr>
              <a:t>shì</a:t>
            </a:r>
            <a:endParaRPr lang="en-US" altLang="zh-CN" sz="26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altLang="zh-CN" sz="3600" dirty="0"/>
          </a:p>
        </p:txBody>
      </p:sp>
      <p:pic>
        <p:nvPicPr>
          <p:cNvPr id="4" name="图片 3" descr="smiley-face-2k5eju8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9376" y="2132856"/>
            <a:ext cx="959840" cy="959840"/>
          </a:xfrm>
          <a:prstGeom prst="rect">
            <a:avLst/>
          </a:prstGeom>
        </p:spPr>
      </p:pic>
      <p:pic>
        <p:nvPicPr>
          <p:cNvPr id="5" name="图片 4" descr="sad fac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1384" y="3573016"/>
            <a:ext cx="988949" cy="1038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582290E-A0CD-4BA4-BD85-61BA564DB25B}"/>
              </a:ext>
            </a:extLst>
          </p:cNvPr>
          <p:cNvSpPr txBox="1"/>
          <p:nvPr/>
        </p:nvSpPr>
        <p:spPr>
          <a:xfrm>
            <a:off x="335360" y="429362"/>
            <a:ext cx="79615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highlight>
                  <a:srgbClr val="FFFF00"/>
                </a:highlight>
              </a:rPr>
              <a:t>Give your opinions. Make a positive and a negative sentence.</a:t>
            </a:r>
          </a:p>
        </p:txBody>
      </p:sp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48D65918-5EE0-4E45-A53C-D67FD6FA148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9340" y="2128960"/>
            <a:ext cx="1258745" cy="1388004"/>
          </a:xfrm>
          <a:prstGeom prst="rect">
            <a:avLst/>
          </a:prstGeom>
        </p:spPr>
      </p:pic>
      <p:pic>
        <p:nvPicPr>
          <p:cNvPr id="8" name="Content Placeholder 3">
            <a:extLst>
              <a:ext uri="{FF2B5EF4-FFF2-40B4-BE49-F238E27FC236}">
                <a16:creationId xmlns:a16="http://schemas.microsoft.com/office/drawing/2014/main" id="{6D24C1F5-3427-4FB2-85D2-AF3287A608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9756" y="908720"/>
            <a:ext cx="1137913" cy="856684"/>
          </a:xfrm>
          <a:prstGeom prst="rect">
            <a:avLst/>
          </a:prstGeom>
        </p:spPr>
      </p:pic>
      <p:pic>
        <p:nvPicPr>
          <p:cNvPr id="9" name="Content Placeholder 3">
            <a:extLst>
              <a:ext uri="{FF2B5EF4-FFF2-40B4-BE49-F238E27FC236}">
                <a16:creationId xmlns:a16="http://schemas.microsoft.com/office/drawing/2014/main" id="{B825A208-4E6B-43AD-95CF-6C8C1F29862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6707" y="5409804"/>
            <a:ext cx="1583184" cy="1185860"/>
          </a:xfrm>
          <a:prstGeom prst="rect">
            <a:avLst/>
          </a:prstGeom>
        </p:spPr>
      </p:pic>
      <p:pic>
        <p:nvPicPr>
          <p:cNvPr id="10" name="Content Placeholder 3">
            <a:extLst>
              <a:ext uri="{FF2B5EF4-FFF2-40B4-BE49-F238E27FC236}">
                <a16:creationId xmlns:a16="http://schemas.microsoft.com/office/drawing/2014/main" id="{D4E8F81C-DA6B-4B84-BDE1-B5DDF1A5DCC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6707" y="3916723"/>
            <a:ext cx="1356798" cy="900100"/>
          </a:xfrm>
          <a:prstGeom prst="rect">
            <a:avLst/>
          </a:prstGeom>
        </p:spPr>
      </p:pic>
      <p:pic>
        <p:nvPicPr>
          <p:cNvPr id="14" name="Content Placeholder 3">
            <a:extLst>
              <a:ext uri="{FF2B5EF4-FFF2-40B4-BE49-F238E27FC236}">
                <a16:creationId xmlns:a16="http://schemas.microsoft.com/office/drawing/2014/main" id="{CF45E4C3-BA87-4747-9E1B-8B83998FC01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4552" y="1577610"/>
            <a:ext cx="1491482" cy="1102700"/>
          </a:xfrm>
          <a:prstGeom prst="rect">
            <a:avLst/>
          </a:prstGeom>
        </p:spPr>
      </p:pic>
      <p:pic>
        <p:nvPicPr>
          <p:cNvPr id="15" name="Content Placeholder 3">
            <a:extLst>
              <a:ext uri="{FF2B5EF4-FFF2-40B4-BE49-F238E27FC236}">
                <a16:creationId xmlns:a16="http://schemas.microsoft.com/office/drawing/2014/main" id="{37100F06-946C-480C-900C-A72119FE852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8319" y="2913421"/>
            <a:ext cx="1303949" cy="1333345"/>
          </a:xfrm>
          <a:prstGeom prst="rect">
            <a:avLst/>
          </a:prstGeom>
        </p:spPr>
      </p:pic>
      <p:pic>
        <p:nvPicPr>
          <p:cNvPr id="16" name="Content Placeholder 3">
            <a:extLst>
              <a:ext uri="{FF2B5EF4-FFF2-40B4-BE49-F238E27FC236}">
                <a16:creationId xmlns:a16="http://schemas.microsoft.com/office/drawing/2014/main" id="{E0F8042E-CAD7-41A5-AB28-DC55FE16A49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0717" y="457637"/>
            <a:ext cx="1515250" cy="1140886"/>
          </a:xfrm>
          <a:prstGeom prst="rect">
            <a:avLst/>
          </a:prstGeom>
        </p:spPr>
      </p:pic>
      <p:pic>
        <p:nvPicPr>
          <p:cNvPr id="20" name="Content Placeholder 3">
            <a:extLst>
              <a:ext uri="{FF2B5EF4-FFF2-40B4-BE49-F238E27FC236}">
                <a16:creationId xmlns:a16="http://schemas.microsoft.com/office/drawing/2014/main" id="{8A4ED97F-E942-4770-9AED-0CAED3867E1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8028" y="4316519"/>
            <a:ext cx="1447939" cy="1933911"/>
          </a:xfrm>
          <a:prstGeom prst="rect">
            <a:avLst/>
          </a:prstGeom>
        </p:spPr>
      </p:pic>
      <p:pic>
        <p:nvPicPr>
          <p:cNvPr id="2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53A3949-A0E2-470A-9FF0-AE19F53BB5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479376" y="5343599"/>
            <a:ext cx="1296144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935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553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32FB8-C0AF-4E99-B727-9EF98CC3A1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368" y="388935"/>
            <a:ext cx="4176464" cy="685802"/>
          </a:xfrm>
        </p:spPr>
        <p:txBody>
          <a:bodyPr>
            <a:normAutofit fontScale="90000"/>
          </a:bodyPr>
          <a:lstStyle/>
          <a:p>
            <a:r>
              <a:rPr lang="en-GB" dirty="0">
                <a:highlight>
                  <a:srgbClr val="FFFF00"/>
                </a:highlight>
              </a:rPr>
              <a:t>Lesson 2 this week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169C94-230A-4CE7-A778-E8252A58DB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b="1" dirty="0"/>
              <a:t>Do you like to watch TV?</a:t>
            </a:r>
          </a:p>
          <a:p>
            <a:pPr marL="0" indent="0">
              <a:buNone/>
            </a:pPr>
            <a:r>
              <a:rPr lang="en-GB" b="1" dirty="0"/>
              <a:t>LO: We are learning to form Yes/No questions</a:t>
            </a:r>
          </a:p>
          <a:p>
            <a:pPr marL="0" indent="0">
              <a:buNone/>
            </a:pPr>
            <a:r>
              <a:rPr lang="en-GB" b="1" dirty="0"/>
              <a:t>I can</a:t>
            </a:r>
          </a:p>
          <a:p>
            <a:r>
              <a:rPr lang="en-GB" b="1" dirty="0"/>
              <a:t>understand how to form a Yes/No question</a:t>
            </a:r>
          </a:p>
          <a:p>
            <a:r>
              <a:rPr lang="en-GB" b="1" dirty="0"/>
              <a:t>ask and answer the question</a:t>
            </a:r>
          </a:p>
        </p:txBody>
      </p:sp>
    </p:spTree>
    <p:extLst>
      <p:ext uri="{BB962C8B-B14F-4D97-AF65-F5344CB8AC3E}">
        <p14:creationId xmlns:p14="http://schemas.microsoft.com/office/powerpoint/2010/main" val="6776369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95400" y="2492896"/>
            <a:ext cx="11665296" cy="1680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zh-CN" altLang="en-US" sz="6000" dirty="0">
                <a:solidFill>
                  <a:prstClr val="black"/>
                </a:solidFill>
              </a:rPr>
              <a:t>你</a:t>
            </a:r>
            <a:r>
              <a:rPr lang="zh-CN" altLang="en-US" sz="6000" dirty="0"/>
              <a:t>喜欢看书</a:t>
            </a:r>
            <a:r>
              <a:rPr lang="zh-CN" altLang="en-US" sz="6000" dirty="0">
                <a:solidFill>
                  <a:srgbClr val="FF0000"/>
                </a:solidFill>
              </a:rPr>
              <a:t>吗</a:t>
            </a:r>
            <a:r>
              <a:rPr lang="zh-CN" altLang="en-US" sz="6000" dirty="0">
                <a:solidFill>
                  <a:prstClr val="black"/>
                </a:solidFill>
              </a:rPr>
              <a:t>？</a:t>
            </a:r>
            <a:r>
              <a:rPr lang="en-US" altLang="ja-JP" sz="3600" dirty="0" err="1"/>
              <a:t>nǐ</a:t>
            </a:r>
            <a:r>
              <a:rPr lang="en-US" altLang="ja-JP" sz="3600" dirty="0"/>
              <a:t> </a:t>
            </a:r>
            <a:r>
              <a:rPr lang="en-US" altLang="ja-JP" sz="3600" dirty="0" err="1"/>
              <a:t>xǐ</a:t>
            </a:r>
            <a:r>
              <a:rPr lang="en-US" altLang="ja-JP" sz="3600" dirty="0"/>
              <a:t>  </a:t>
            </a:r>
            <a:r>
              <a:rPr lang="en-US" altLang="ja-JP" sz="3600" dirty="0" err="1"/>
              <a:t>huān</a:t>
            </a:r>
            <a:r>
              <a:rPr lang="en-US" altLang="ja-JP" sz="3600" dirty="0"/>
              <a:t> </a:t>
            </a:r>
            <a:r>
              <a:rPr lang="en-US" altLang="ja-JP" sz="3600" dirty="0" err="1"/>
              <a:t>kàn</a:t>
            </a:r>
            <a:r>
              <a:rPr lang="en-US" altLang="ja-JP" sz="3600" dirty="0"/>
              <a:t> </a:t>
            </a:r>
            <a:r>
              <a:rPr lang="en-US" altLang="ja-JP" sz="3600" dirty="0" err="1"/>
              <a:t>shū</a:t>
            </a:r>
            <a:r>
              <a:rPr lang="en-US" altLang="ja-JP" sz="3600" dirty="0"/>
              <a:t> </a:t>
            </a:r>
            <a:r>
              <a:rPr lang="en-US" altLang="ja-JP" sz="3600" dirty="0" err="1"/>
              <a:t>mā</a:t>
            </a:r>
            <a:endParaRPr lang="en-US" altLang="ja-JP" sz="3600" dirty="0"/>
          </a:p>
          <a:p>
            <a:pPr lvl="0">
              <a:spcBef>
                <a:spcPct val="20000"/>
              </a:spcBef>
            </a:pPr>
            <a:r>
              <a:rPr lang="en-US" sz="3600" dirty="0"/>
              <a:t>Do you like reading?</a:t>
            </a:r>
            <a:endParaRPr lang="en-GB" sz="2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76B881B-9EE4-4BC3-8A10-4916FFA50F91}"/>
              </a:ext>
            </a:extLst>
          </p:cNvPr>
          <p:cNvSpPr txBox="1"/>
          <p:nvPr/>
        </p:nvSpPr>
        <p:spPr>
          <a:xfrm>
            <a:off x="551384" y="188640"/>
            <a:ext cx="103691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Grammar: Form a Yes/No question</a:t>
            </a:r>
          </a:p>
          <a:p>
            <a:r>
              <a:rPr lang="en-GB" sz="3200" dirty="0"/>
              <a:t>Use question word </a:t>
            </a:r>
            <a:r>
              <a:rPr lang="zh-CN" altLang="en-US" sz="3200" dirty="0">
                <a:solidFill>
                  <a:srgbClr val="FF0000"/>
                </a:solidFill>
              </a:rPr>
              <a:t>吗 </a:t>
            </a:r>
            <a:r>
              <a:rPr lang="en-GB" altLang="zh-CN" sz="3200" dirty="0">
                <a:solidFill>
                  <a:srgbClr val="FF0000"/>
                </a:solidFill>
              </a:rPr>
              <a:t>(ma</a:t>
            </a:r>
            <a:r>
              <a:rPr lang="en-GB" altLang="zh-CN" sz="3200" dirty="0"/>
              <a:t>) to make a Yes/No Question. </a:t>
            </a:r>
            <a:r>
              <a:rPr lang="zh-CN" altLang="en-US" sz="3200" dirty="0">
                <a:solidFill>
                  <a:srgbClr val="FF0000"/>
                </a:solidFill>
              </a:rPr>
              <a:t>吗</a:t>
            </a:r>
            <a:r>
              <a:rPr lang="zh-CN" altLang="en-US" sz="3200" dirty="0"/>
              <a:t> </a:t>
            </a:r>
            <a:r>
              <a:rPr lang="en-US" altLang="zh-CN" sz="3200" dirty="0"/>
              <a:t>is placed at the end of the sentence.</a:t>
            </a:r>
            <a:endParaRPr lang="en-GB" sz="3200" dirty="0"/>
          </a:p>
        </p:txBody>
      </p:sp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EF2366E-7AEA-4D8D-87C4-76FC5F5AAB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72264" y="1285032"/>
            <a:ext cx="1224136" cy="12241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9DCDE16-4629-471C-950E-445FAFCBE276}"/>
              </a:ext>
            </a:extLst>
          </p:cNvPr>
          <p:cNvSpPr txBox="1"/>
          <p:nvPr/>
        </p:nvSpPr>
        <p:spPr>
          <a:xfrm>
            <a:off x="688232" y="4509120"/>
            <a:ext cx="79928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highlight>
                  <a:srgbClr val="FFFF00"/>
                </a:highlight>
              </a:rPr>
              <a:t>Translate the following questions:</a:t>
            </a:r>
          </a:p>
          <a:p>
            <a:r>
              <a:rPr lang="en-GB" sz="2800" dirty="0"/>
              <a:t>Do you like shopping?</a:t>
            </a:r>
          </a:p>
          <a:p>
            <a:r>
              <a:rPr lang="en-GB" sz="2800" dirty="0"/>
              <a:t>Do  you like watching TV</a:t>
            </a:r>
            <a:r>
              <a:rPr lang="zh-CN" altLang="en-US" sz="2800" dirty="0"/>
              <a:t>？</a:t>
            </a:r>
            <a:endParaRPr lang="en-GB" altLang="zh-CN" sz="2800" dirty="0"/>
          </a:p>
          <a:p>
            <a:r>
              <a:rPr lang="en-US" altLang="zh-CN" sz="2800" dirty="0"/>
              <a:t>Do</a:t>
            </a:r>
            <a:r>
              <a:rPr lang="zh-CN" altLang="en-US" sz="2800" dirty="0"/>
              <a:t> </a:t>
            </a:r>
            <a:r>
              <a:rPr lang="en-GB" altLang="zh-CN" sz="2800" dirty="0"/>
              <a:t>you</a:t>
            </a:r>
            <a:r>
              <a:rPr lang="zh-CN" altLang="en-US" sz="2800" dirty="0"/>
              <a:t> </a:t>
            </a:r>
            <a:r>
              <a:rPr lang="en-GB" altLang="zh-CN" sz="2800" dirty="0"/>
              <a:t>like</a:t>
            </a:r>
            <a:r>
              <a:rPr lang="zh-CN" altLang="en-US" sz="2800" dirty="0"/>
              <a:t> </a:t>
            </a:r>
            <a:r>
              <a:rPr lang="en-GB" altLang="zh-CN" sz="2800" dirty="0"/>
              <a:t>surfing</a:t>
            </a:r>
            <a:r>
              <a:rPr lang="zh-CN" altLang="en-US" sz="2800" dirty="0"/>
              <a:t> </a:t>
            </a:r>
            <a:r>
              <a:rPr lang="en-GB" altLang="zh-CN" sz="2800" dirty="0"/>
              <a:t>the</a:t>
            </a:r>
            <a:r>
              <a:rPr lang="zh-CN" altLang="en-US" sz="2800" dirty="0"/>
              <a:t> </a:t>
            </a:r>
            <a:r>
              <a:rPr lang="en-GB" altLang="zh-CN" sz="2800" dirty="0"/>
              <a:t>internet?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058368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264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63352" y="1933206"/>
            <a:ext cx="11665296" cy="14957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zh-CN" altLang="en-US" sz="4800" dirty="0">
                <a:solidFill>
                  <a:prstClr val="black"/>
                </a:solidFill>
              </a:rPr>
              <a:t>你</a:t>
            </a:r>
            <a:r>
              <a:rPr lang="zh-CN" altLang="en-US" sz="4800" dirty="0"/>
              <a:t>喜欢看书</a:t>
            </a:r>
            <a:r>
              <a:rPr lang="zh-CN" altLang="en-US" sz="4800" dirty="0">
                <a:solidFill>
                  <a:srgbClr val="FF0000"/>
                </a:solidFill>
              </a:rPr>
              <a:t>吗</a:t>
            </a:r>
            <a:r>
              <a:rPr lang="zh-CN" altLang="en-US" sz="4800" dirty="0">
                <a:solidFill>
                  <a:prstClr val="black"/>
                </a:solidFill>
              </a:rPr>
              <a:t>？</a:t>
            </a:r>
            <a:r>
              <a:rPr lang="en-US" altLang="ja-JP" sz="3600" dirty="0" err="1"/>
              <a:t>nǐ</a:t>
            </a:r>
            <a:r>
              <a:rPr lang="en-US" altLang="ja-JP" sz="3600" dirty="0"/>
              <a:t> </a:t>
            </a:r>
            <a:r>
              <a:rPr lang="en-US" altLang="ja-JP" sz="3600" dirty="0" err="1"/>
              <a:t>xǐ</a:t>
            </a:r>
            <a:r>
              <a:rPr lang="en-US" altLang="ja-JP" sz="3600" dirty="0"/>
              <a:t>  </a:t>
            </a:r>
            <a:r>
              <a:rPr lang="en-US" altLang="ja-JP" sz="3600" dirty="0" err="1"/>
              <a:t>huān</a:t>
            </a:r>
            <a:r>
              <a:rPr lang="en-US" altLang="ja-JP" sz="3600" dirty="0"/>
              <a:t> </a:t>
            </a:r>
            <a:r>
              <a:rPr lang="en-US" altLang="ja-JP" sz="3600" dirty="0" err="1"/>
              <a:t>kàn</a:t>
            </a:r>
            <a:r>
              <a:rPr lang="en-US" altLang="ja-JP" sz="3600" dirty="0"/>
              <a:t> </a:t>
            </a:r>
            <a:r>
              <a:rPr lang="en-US" altLang="ja-JP" sz="3600" dirty="0" err="1"/>
              <a:t>shū</a:t>
            </a:r>
            <a:r>
              <a:rPr lang="en-US" altLang="ja-JP" sz="3600" dirty="0"/>
              <a:t> </a:t>
            </a:r>
            <a:r>
              <a:rPr lang="en-US" altLang="ja-JP" sz="3600" dirty="0" err="1"/>
              <a:t>mā</a:t>
            </a:r>
            <a:endParaRPr lang="en-US" altLang="ja-JP" sz="3600" dirty="0"/>
          </a:p>
          <a:p>
            <a:pPr lvl="0">
              <a:spcBef>
                <a:spcPct val="20000"/>
              </a:spcBef>
            </a:pPr>
            <a:r>
              <a:rPr lang="en-US" sz="3600" dirty="0"/>
              <a:t>Do you like reading?</a:t>
            </a:r>
            <a:endParaRPr lang="en-GB" sz="2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76B881B-9EE4-4BC3-8A10-4916FFA50F91}"/>
              </a:ext>
            </a:extLst>
          </p:cNvPr>
          <p:cNvSpPr txBox="1"/>
          <p:nvPr/>
        </p:nvSpPr>
        <p:spPr>
          <a:xfrm>
            <a:off x="551384" y="188640"/>
            <a:ext cx="103691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Grammar: Answer a Yes/No question</a:t>
            </a:r>
          </a:p>
          <a:p>
            <a:r>
              <a:rPr lang="en-GB" sz="3200" dirty="0"/>
              <a:t>Repeat the verb in the question to say “yes”, and put </a:t>
            </a:r>
            <a:r>
              <a:rPr lang="zh-CN" altLang="en-US" sz="3200" dirty="0"/>
              <a:t>不 </a:t>
            </a:r>
            <a:r>
              <a:rPr lang="en-GB" altLang="zh-CN" sz="3200" dirty="0"/>
              <a:t>before the verb to say “no”</a:t>
            </a:r>
            <a:r>
              <a:rPr lang="zh-CN" altLang="en-US" sz="3200" dirty="0"/>
              <a:t>。</a:t>
            </a:r>
            <a:endParaRPr lang="en-GB" sz="32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C166D6B-DD30-4850-B3EC-3AD3AA6FF936}"/>
              </a:ext>
            </a:extLst>
          </p:cNvPr>
          <p:cNvSpPr/>
          <p:nvPr/>
        </p:nvSpPr>
        <p:spPr>
          <a:xfrm>
            <a:off x="322412" y="3861048"/>
            <a:ext cx="11665296" cy="1717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zh-CN" altLang="en-US" sz="4800" dirty="0">
                <a:solidFill>
                  <a:srgbClr val="00B050"/>
                </a:solidFill>
              </a:rPr>
              <a:t>喜欢</a:t>
            </a:r>
            <a:r>
              <a:rPr lang="zh-CN" altLang="en-US" sz="4800" dirty="0"/>
              <a:t>，我喜欢看书。</a:t>
            </a:r>
            <a:r>
              <a:rPr lang="en-US" altLang="zh-CN" sz="4000" dirty="0"/>
              <a:t>Yes, I like reading.</a:t>
            </a:r>
            <a:endParaRPr lang="en-GB" altLang="zh-CN" sz="4000" dirty="0"/>
          </a:p>
          <a:p>
            <a:pPr lvl="0">
              <a:spcBef>
                <a:spcPct val="20000"/>
              </a:spcBef>
            </a:pPr>
            <a:r>
              <a:rPr lang="zh-CN" altLang="en-US" sz="4800" dirty="0">
                <a:solidFill>
                  <a:srgbClr val="00B050"/>
                </a:solidFill>
              </a:rPr>
              <a:t>不喜欢</a:t>
            </a:r>
            <a:r>
              <a:rPr lang="zh-CN" altLang="en-US" sz="4800" dirty="0"/>
              <a:t>，我不喜欢看书。</a:t>
            </a:r>
            <a:r>
              <a:rPr lang="en-GB" altLang="zh-CN" sz="4000" dirty="0"/>
              <a:t>No , I don’t like reading.</a:t>
            </a:r>
            <a:endParaRPr lang="en-GB" sz="2400" dirty="0"/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C3E0730-4124-4926-A4FD-47A30A0A41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768408" y="1987148"/>
            <a:ext cx="1512168" cy="151216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D7F50FE-F09D-40A1-A36E-80BCA1FEA107}"/>
              </a:ext>
            </a:extLst>
          </p:cNvPr>
          <p:cNvSpPr txBox="1"/>
          <p:nvPr/>
        </p:nvSpPr>
        <p:spPr>
          <a:xfrm>
            <a:off x="551384" y="5805264"/>
            <a:ext cx="9433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highlight>
                  <a:srgbClr val="FFFF00"/>
                </a:highlight>
              </a:rPr>
              <a:t>Answer the Questions you just made on last page. </a:t>
            </a:r>
            <a:r>
              <a:rPr lang="en-US" altLang="zh-CN" sz="2400" dirty="0">
                <a:highlight>
                  <a:srgbClr val="FFFF00"/>
                </a:highlight>
              </a:rPr>
              <a:t>W</a:t>
            </a:r>
            <a:r>
              <a:rPr lang="en-GB" altLang="zh-CN" sz="2400" dirty="0">
                <a:highlight>
                  <a:srgbClr val="FFFF00"/>
                </a:highlight>
              </a:rPr>
              <a:t>rite</a:t>
            </a:r>
            <a:r>
              <a:rPr lang="zh-CN" altLang="en-US" sz="2400" dirty="0">
                <a:highlight>
                  <a:srgbClr val="FFFF00"/>
                </a:highlight>
              </a:rPr>
              <a:t> </a:t>
            </a:r>
            <a:r>
              <a:rPr lang="en-GB" altLang="zh-CN" sz="2400" dirty="0">
                <a:highlight>
                  <a:srgbClr val="FFFF00"/>
                </a:highlight>
              </a:rPr>
              <a:t>your</a:t>
            </a:r>
            <a:r>
              <a:rPr lang="zh-CN" altLang="en-US" sz="2400" dirty="0">
                <a:highlight>
                  <a:srgbClr val="FFFF00"/>
                </a:highlight>
              </a:rPr>
              <a:t> </a:t>
            </a:r>
            <a:r>
              <a:rPr lang="en-GB" altLang="zh-CN" sz="2400" dirty="0">
                <a:highlight>
                  <a:srgbClr val="FFFF00"/>
                </a:highlight>
              </a:rPr>
              <a:t>answers</a:t>
            </a:r>
            <a:r>
              <a:rPr lang="zh-CN" altLang="en-US" sz="2400" dirty="0">
                <a:highlight>
                  <a:srgbClr val="FFFF00"/>
                </a:highlight>
              </a:rPr>
              <a:t> </a:t>
            </a:r>
            <a:r>
              <a:rPr lang="en-GB" altLang="zh-CN" sz="2400" dirty="0">
                <a:highlight>
                  <a:srgbClr val="FFFF00"/>
                </a:highlight>
              </a:rPr>
              <a:t>down.</a:t>
            </a:r>
            <a:r>
              <a:rPr lang="zh-CN" altLang="en-US" sz="2400" dirty="0">
                <a:highlight>
                  <a:srgbClr val="FFFF00"/>
                </a:highlight>
              </a:rPr>
              <a:t> </a:t>
            </a:r>
            <a:endParaRPr lang="en-GB" sz="24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020653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5297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8170336"/>
              </p:ext>
            </p:extLst>
          </p:nvPr>
        </p:nvGraphicFramePr>
        <p:xfrm>
          <a:off x="551384" y="451850"/>
          <a:ext cx="9217023" cy="600148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723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723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723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0745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745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8658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9600" b="1" dirty="0"/>
                        <a:t>   </a:t>
                      </a:r>
                      <a:r>
                        <a:rPr lang="en-US" sz="9600" b="1" dirty="0">
                          <a:solidFill>
                            <a:srgbClr val="FF0000"/>
                          </a:solidFill>
                        </a:rPr>
                        <a:t>?</a:t>
                      </a:r>
                      <a:endParaRPr lang="en-GB" sz="9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WordArt 13"/>
          <p:cNvSpPr>
            <a:spLocks noChangeArrowheads="1" noChangeShapeType="1" noTextEdit="1"/>
          </p:cNvSpPr>
          <p:nvPr/>
        </p:nvSpPr>
        <p:spPr bwMode="auto">
          <a:xfrm>
            <a:off x="1202685" y="2500726"/>
            <a:ext cx="1440160" cy="792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KaiTi" pitchFamily="49" charset="-122"/>
                <a:ea typeface="KaiTi" pitchFamily="49" charset="-122"/>
              </a:rPr>
              <a:t>看</a:t>
            </a:r>
            <a:r>
              <a:rPr lang="zh-CN" altLang="en-U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latin typeface="KaiTi" pitchFamily="49" charset="-122"/>
                <a:ea typeface="KaiTi" pitchFamily="49" charset="-122"/>
              </a:rPr>
              <a:t>书</a:t>
            </a:r>
            <a:endParaRPr lang="en-GB" sz="36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latin typeface="KaiTi" pitchFamily="49" charset="-122"/>
              <a:ea typeface="KaiTi" pitchFamily="49" charset="-122"/>
            </a:endParaRPr>
          </a:p>
        </p:txBody>
      </p:sp>
      <p:pic>
        <p:nvPicPr>
          <p:cNvPr id="4" name="图片 3" descr="smiley-face-2k5eju8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50857" y="3376587"/>
            <a:ext cx="743816" cy="743816"/>
          </a:xfrm>
          <a:prstGeom prst="rect">
            <a:avLst/>
          </a:prstGeom>
        </p:spPr>
      </p:pic>
      <p:sp>
        <p:nvSpPr>
          <p:cNvPr id="5" name="WordArt 13"/>
          <p:cNvSpPr>
            <a:spLocks noChangeArrowheads="1" noChangeShapeType="1" noTextEdit="1"/>
          </p:cNvSpPr>
          <p:nvPr/>
        </p:nvSpPr>
        <p:spPr bwMode="auto">
          <a:xfrm>
            <a:off x="4224703" y="488994"/>
            <a:ext cx="1870383" cy="851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KaiTi" pitchFamily="49" charset="-122"/>
                <a:ea typeface="KaiTi" pitchFamily="49" charset="-122"/>
              </a:rPr>
              <a:t>买</a:t>
            </a:r>
            <a:r>
              <a:rPr lang="zh-CN" altLang="en-US" sz="3600" dirty="0">
                <a:latin typeface="KaiTi" pitchFamily="49" charset="-122"/>
                <a:ea typeface="KaiTi" pitchFamily="49" charset="-122"/>
              </a:rPr>
              <a:t>东西</a:t>
            </a:r>
            <a:endParaRPr lang="en-US" altLang="zh-CN" sz="1400" dirty="0"/>
          </a:p>
        </p:txBody>
      </p:sp>
      <p:pic>
        <p:nvPicPr>
          <p:cNvPr id="6" name="图片 4" descr="sad fac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71864" y="1548838"/>
            <a:ext cx="640679" cy="672859"/>
          </a:xfrm>
          <a:prstGeom prst="rect">
            <a:avLst/>
          </a:prstGeom>
        </p:spPr>
      </p:pic>
      <p:pic>
        <p:nvPicPr>
          <p:cNvPr id="9" name="图片 3" descr="smiley-face-2k5eju8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50697" y="1545787"/>
            <a:ext cx="743816" cy="743816"/>
          </a:xfrm>
          <a:prstGeom prst="rect">
            <a:avLst/>
          </a:prstGeom>
        </p:spPr>
      </p:pic>
      <p:pic>
        <p:nvPicPr>
          <p:cNvPr id="11" name="图片 4" descr="sad fac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80694" y="3477398"/>
            <a:ext cx="640679" cy="672859"/>
          </a:xfrm>
          <a:prstGeom prst="rect">
            <a:avLst/>
          </a:prstGeom>
        </p:spPr>
      </p:pic>
      <p:pic>
        <p:nvPicPr>
          <p:cNvPr id="12" name="图片 4" descr="sad fac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39554" y="3474996"/>
            <a:ext cx="640679" cy="672859"/>
          </a:xfrm>
          <a:prstGeom prst="rect">
            <a:avLst/>
          </a:prstGeom>
        </p:spPr>
      </p:pic>
      <p:pic>
        <p:nvPicPr>
          <p:cNvPr id="13" name="图片 3" descr="smiley-face-2k5eju8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00356" y="1421300"/>
            <a:ext cx="743816" cy="743816"/>
          </a:xfrm>
          <a:prstGeom prst="rect">
            <a:avLst/>
          </a:prstGeom>
        </p:spPr>
      </p:pic>
      <p:pic>
        <p:nvPicPr>
          <p:cNvPr id="14" name="图片 3" descr="smiley-face-2k5eju8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51461" y="5519013"/>
            <a:ext cx="743816" cy="743816"/>
          </a:xfrm>
          <a:prstGeom prst="rect">
            <a:avLst/>
          </a:prstGeom>
        </p:spPr>
      </p:pic>
      <p:pic>
        <p:nvPicPr>
          <p:cNvPr id="15" name="图片 4" descr="sad fac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80694" y="5694420"/>
            <a:ext cx="640679" cy="672859"/>
          </a:xfrm>
          <a:prstGeom prst="rect">
            <a:avLst/>
          </a:prstGeom>
        </p:spPr>
      </p:pic>
      <p:sp>
        <p:nvSpPr>
          <p:cNvPr id="16" name="WordArt 13"/>
          <p:cNvSpPr>
            <a:spLocks noChangeArrowheads="1" noChangeShapeType="1" noTextEdit="1"/>
          </p:cNvSpPr>
          <p:nvPr/>
        </p:nvSpPr>
        <p:spPr bwMode="auto">
          <a:xfrm>
            <a:off x="4245811" y="2348880"/>
            <a:ext cx="2218064" cy="851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KaiTi" pitchFamily="49" charset="-122"/>
                <a:ea typeface="KaiTi" pitchFamily="49" charset="-122"/>
              </a:rPr>
              <a:t>玩</a:t>
            </a:r>
            <a:r>
              <a:rPr lang="zh-CN" altLang="en-US" sz="3600" dirty="0">
                <a:latin typeface="KaiTi" pitchFamily="49" charset="-122"/>
                <a:ea typeface="KaiTi" pitchFamily="49" charset="-122"/>
              </a:rPr>
              <a:t>滑板 </a:t>
            </a:r>
            <a:endParaRPr lang="en-GB" sz="1400" dirty="0"/>
          </a:p>
        </p:txBody>
      </p:sp>
      <p:sp>
        <p:nvSpPr>
          <p:cNvPr id="17" name="WordArt 13"/>
          <p:cNvSpPr>
            <a:spLocks noChangeArrowheads="1" noChangeShapeType="1" noTextEdit="1"/>
          </p:cNvSpPr>
          <p:nvPr/>
        </p:nvSpPr>
        <p:spPr bwMode="auto">
          <a:xfrm>
            <a:off x="7748497" y="649733"/>
            <a:ext cx="1512168" cy="58780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KaiTi" pitchFamily="49" charset="-122"/>
                <a:ea typeface="KaiTi" pitchFamily="49" charset="-122"/>
              </a:rPr>
              <a:t>上</a:t>
            </a:r>
            <a:r>
              <a:rPr lang="zh-CN" altLang="en-US" sz="3600" dirty="0">
                <a:latin typeface="KaiTi" pitchFamily="49" charset="-122"/>
                <a:ea typeface="KaiTi" pitchFamily="49" charset="-122"/>
              </a:rPr>
              <a:t>网</a:t>
            </a:r>
            <a:r>
              <a:rPr lang="zh-CN" altLang="en-US" sz="1050" dirty="0"/>
              <a:t> </a:t>
            </a:r>
            <a:endParaRPr lang="en-GB" sz="1400" dirty="0"/>
          </a:p>
        </p:txBody>
      </p:sp>
      <p:sp>
        <p:nvSpPr>
          <p:cNvPr id="18" name="WordArt 13"/>
          <p:cNvSpPr>
            <a:spLocks noChangeArrowheads="1" noChangeShapeType="1" noTextEdit="1"/>
          </p:cNvSpPr>
          <p:nvPr/>
        </p:nvSpPr>
        <p:spPr bwMode="auto">
          <a:xfrm>
            <a:off x="1102434" y="4483198"/>
            <a:ext cx="2304256" cy="851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KaiTi" pitchFamily="49" charset="-122"/>
                <a:ea typeface="KaiTi" pitchFamily="49" charset="-122"/>
              </a:rPr>
              <a:t>听</a:t>
            </a:r>
            <a:r>
              <a:rPr lang="zh-CN" altLang="en-US" sz="3600" dirty="0">
                <a:latin typeface="KaiTi" pitchFamily="49" charset="-122"/>
                <a:ea typeface="KaiTi" pitchFamily="49" charset="-122"/>
              </a:rPr>
              <a:t>音乐 </a:t>
            </a:r>
            <a:endParaRPr lang="en-GB" sz="3600" dirty="0">
              <a:latin typeface="KaiTi" pitchFamily="49" charset="-122"/>
              <a:ea typeface="KaiTi" pitchFamily="49" charset="-122"/>
            </a:endParaRPr>
          </a:p>
        </p:txBody>
      </p:sp>
      <p:sp>
        <p:nvSpPr>
          <p:cNvPr id="19" name="WordArt 13"/>
          <p:cNvSpPr>
            <a:spLocks noChangeArrowheads="1" noChangeShapeType="1" noTextEdit="1"/>
          </p:cNvSpPr>
          <p:nvPr/>
        </p:nvSpPr>
        <p:spPr bwMode="auto">
          <a:xfrm>
            <a:off x="1103156" y="555077"/>
            <a:ext cx="1956575" cy="851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KaiTi" pitchFamily="49" charset="-122"/>
                <a:ea typeface="KaiTi" pitchFamily="49" charset="-122"/>
              </a:rPr>
              <a:t>看</a:t>
            </a:r>
            <a:r>
              <a:rPr lang="zh-CN" altLang="en-US" sz="3600" dirty="0">
                <a:latin typeface="KaiTi" pitchFamily="49" charset="-122"/>
                <a:ea typeface="KaiTi" pitchFamily="49" charset="-122"/>
              </a:rPr>
              <a:t>电影</a:t>
            </a:r>
            <a:endParaRPr lang="en-GB" sz="3600" dirty="0">
              <a:latin typeface="KaiTi" pitchFamily="49" charset="-122"/>
              <a:ea typeface="KaiTi" pitchFamily="49" charset="-122"/>
            </a:endParaRPr>
          </a:p>
        </p:txBody>
      </p:sp>
      <p:sp>
        <p:nvSpPr>
          <p:cNvPr id="20" name="WordArt 13"/>
          <p:cNvSpPr>
            <a:spLocks noChangeArrowheads="1" noChangeShapeType="1" noTextEdit="1"/>
          </p:cNvSpPr>
          <p:nvPr/>
        </p:nvSpPr>
        <p:spPr bwMode="auto">
          <a:xfrm>
            <a:off x="7407240" y="4426999"/>
            <a:ext cx="2194682" cy="167857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371"/>
              </a:avLst>
            </a:prstTxWarp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KaiTi" pitchFamily="49" charset="-122"/>
                <a:ea typeface="KaiTi" pitchFamily="49" charset="-122"/>
              </a:rPr>
              <a:t>玩</a:t>
            </a:r>
            <a:r>
              <a:rPr lang="zh-CN" altLang="en-US" sz="3600" dirty="0">
                <a:latin typeface="KaiTi" pitchFamily="49" charset="-122"/>
                <a:ea typeface="KaiTi" pitchFamily="49" charset="-122"/>
              </a:rPr>
              <a:t>电脑</a:t>
            </a:r>
            <a:endParaRPr lang="en-US" altLang="zh-CN" sz="3600" dirty="0">
              <a:latin typeface="KaiTi" pitchFamily="49" charset="-122"/>
              <a:ea typeface="KaiTi" pitchFamily="49" charset="-122"/>
            </a:endParaRPr>
          </a:p>
          <a:p>
            <a:r>
              <a:rPr lang="zh-CN" altLang="en-US" sz="3600" dirty="0">
                <a:latin typeface="KaiTi" pitchFamily="49" charset="-122"/>
                <a:ea typeface="KaiTi" pitchFamily="49" charset="-122"/>
              </a:rPr>
              <a:t>游戏</a:t>
            </a:r>
            <a:endParaRPr lang="en-US" altLang="zh-CN" sz="3600" dirty="0">
              <a:latin typeface="KaiTi" pitchFamily="49" charset="-122"/>
              <a:ea typeface="KaiTi" pitchFamily="49" charset="-122"/>
            </a:endParaRPr>
          </a:p>
          <a:p>
            <a:r>
              <a:rPr lang="zh-CN" altLang="en-US" sz="3600" dirty="0">
                <a:latin typeface="KaiTi" pitchFamily="49" charset="-122"/>
                <a:ea typeface="KaiTi" pitchFamily="49" charset="-122"/>
              </a:rPr>
              <a:t> </a:t>
            </a:r>
            <a:endParaRPr lang="en-GB" sz="3600" dirty="0">
              <a:latin typeface="KaiTi" pitchFamily="49" charset="-122"/>
              <a:ea typeface="KaiTi" pitchFamily="49" charset="-122"/>
            </a:endParaRPr>
          </a:p>
        </p:txBody>
      </p:sp>
      <p:sp>
        <p:nvSpPr>
          <p:cNvPr id="21" name="WordArt 13"/>
          <p:cNvSpPr>
            <a:spLocks noChangeArrowheads="1" noChangeShapeType="1" noTextEdit="1"/>
          </p:cNvSpPr>
          <p:nvPr/>
        </p:nvSpPr>
        <p:spPr bwMode="auto">
          <a:xfrm>
            <a:off x="7407240" y="2348881"/>
            <a:ext cx="2304256" cy="851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KaiTi" pitchFamily="49" charset="-122"/>
                <a:ea typeface="KaiTi" pitchFamily="49" charset="-122"/>
              </a:rPr>
              <a:t>看</a:t>
            </a:r>
            <a:r>
              <a:rPr lang="zh-CN" altLang="en-US" sz="3600" dirty="0">
                <a:latin typeface="KaiTi" pitchFamily="49" charset="-122"/>
                <a:ea typeface="KaiTi" pitchFamily="49" charset="-122"/>
              </a:rPr>
              <a:t>电视 </a:t>
            </a:r>
            <a:endParaRPr lang="en-GB" sz="1400" dirty="0"/>
          </a:p>
        </p:txBody>
      </p:sp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4A5931E-B6FC-4CEA-BDFA-1B4B4A274B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371967" y="1134582"/>
            <a:ext cx="1366143" cy="1366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865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15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88F649C-6886-4D23-87C9-C327227825B6}"/>
</file>

<file path=customXml/itemProps2.xml><?xml version="1.0" encoding="utf-8"?>
<ds:datastoreItem xmlns:ds="http://schemas.openxmlformats.org/officeDocument/2006/customXml" ds:itemID="{946C64B0-53BC-46FE-8FF6-CACD700FD7A8}"/>
</file>

<file path=customXml/itemProps3.xml><?xml version="1.0" encoding="utf-8"?>
<ds:datastoreItem xmlns:ds="http://schemas.openxmlformats.org/officeDocument/2006/customXml" ds:itemID="{61998E47-9F00-40DD-BF19-251A9F52A4C6}"/>
</file>

<file path=docProps/app.xml><?xml version="1.0" encoding="utf-8"?>
<Properties xmlns="http://schemas.openxmlformats.org/officeDocument/2006/extended-properties" xmlns:vt="http://schemas.openxmlformats.org/officeDocument/2006/docPropsVTypes">
  <TotalTime>787</TotalTime>
  <Words>405</Words>
  <Application>Microsoft Office PowerPoint</Application>
  <PresentationFormat>Widescreen</PresentationFormat>
  <Paragraphs>67</Paragraphs>
  <Slides>9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KaiTi</vt:lpstr>
      <vt:lpstr>Arial</vt:lpstr>
      <vt:lpstr>Calibri</vt:lpstr>
      <vt:lpstr>Office Theme</vt:lpstr>
      <vt:lpstr>Week Commencing 15-03-21 Year Mandarin – Non MEP</vt:lpstr>
      <vt:lpstr>I like watching TV</vt:lpstr>
      <vt:lpstr>PowerPoint Presentation</vt:lpstr>
      <vt:lpstr>PowerPoint Presentation</vt:lpstr>
      <vt:lpstr>PowerPoint Presentation</vt:lpstr>
      <vt:lpstr>Lesson 2 this week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Rong</dc:creator>
  <cp:lastModifiedBy>R Marshall</cp:lastModifiedBy>
  <cp:revision>83</cp:revision>
  <dcterms:created xsi:type="dcterms:W3CDTF">2011-11-01T22:38:23Z</dcterms:created>
  <dcterms:modified xsi:type="dcterms:W3CDTF">2021-03-09T21:54:13Z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