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6" r:id="rId3"/>
    <p:sldId id="257" r:id="rId4"/>
    <p:sldId id="260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E4ED2-E080-4732-8697-2A19990C101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3B01A9-EE74-4FF8-9A5A-62DCB429CE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279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3B01A9-EE74-4FF8-9A5A-62DCB429CEC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630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B5663-439A-4132-B70B-9F8F7EE882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6E6C3D-35CB-4600-98F5-050753E27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29EA70-F734-40DD-B56B-3F97B9546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B72536-8282-4DD4-9076-AA289348F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C728B-D268-4C68-A69F-11DFEB400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726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F9CAB-2CDA-4611-A78E-BADAFDF17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C2FE3-864E-4B28-85D0-2F40F3DE7C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D2B6F7-D99C-4B46-9F92-21E8314D2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E10B7C-A30C-4415-9D87-E1315545B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D8DDB-C90F-4EBC-82AE-04F389093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014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5CB849-9A6E-40A1-BBA9-BCE5F862E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26C9A7-ABAC-46D8-9B20-B607F4183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E30D7-A61B-4262-8C8A-47AC13BE6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F8523-B7B7-43DB-BE20-05C85DE6D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6917C-E278-4BD6-AFBC-97D967920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696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F8CFD-9ED0-49A5-B473-9B12AA767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ACA85-DF44-48FB-A0FE-CB2289EE2D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4A7A6D-7409-4306-974B-F4FA367FD0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417C06-49F9-4CD5-82B8-EA3CD2934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60EBD-6BE8-4C6B-8BB1-5AA4208A7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DA9715-583E-490C-807E-A51576EEA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452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D05BA-5350-4289-81B4-26F9E3FCD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015F9-496C-4419-8767-150451AD2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4FB603-9CBD-410C-A37B-D51D842BA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776417-F862-4F4B-A5D9-CFD8C706F9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DB3776-E8E9-48D6-B6BE-4B016E2909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381A93-6D9D-42BF-B257-6C2ECC8CE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0B7FD0-041E-4ABA-9290-BCC665F42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9DC770-0E06-4DD3-9425-8E3733500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634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9330D-598F-4302-93BD-22C9D854F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208E56-2611-4D9C-A063-D05C61F8B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66C653-B613-4AD6-846B-1BFD44595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14071D-51C9-421E-AAA6-3CBF7F839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326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127093-5A35-4F8A-8C8C-9427BD0C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E11008-1987-4910-A1DA-2567F936A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C47381-C6E4-4F7D-95C5-7AD427E75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486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3FD98-4C3B-43FB-849F-9A9CB0A69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2AA77E-B6F3-44A2-8D44-0DD19FE37F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2A0BBF-641C-4B14-B5F1-DB94E7AB2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A97DD1-1941-4ADD-869A-17223AE10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D926A8-B861-4D5A-A965-F9F720493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4BF8C-05F5-404F-B0C2-5E54976F0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29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A9C06-6B25-4FB4-B474-1F055B30D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70F00E-DA48-4C49-9006-2827A3380C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D2EA68-73A2-4A91-AB84-8868DC8A0B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D38613-FA9D-4C35-910E-6EC4AE9CB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61CDE9-A056-4A68-BA3F-213D2A3F4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F2233-96D6-48DA-8193-74E357842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386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EBFE1-83FB-4232-97A4-A0AD852CF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56714C-B955-455F-9C5A-E296C8DE1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9E3BE2-8A9E-4C35-8B40-EC73CDFDF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A694A-22F9-403D-91DB-5DB56DDF8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DA3506-A198-4DE3-B2B9-43606E8F5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946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472E22-584D-4176-901E-C744965B95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6D0F60-19D0-46BE-A6D3-6117143A7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DCDAC-4831-468C-A14C-4657DFDBF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406447-3962-4AF6-8F7A-44E53F49C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D997E6-C9D3-4B3D-A87A-CDADF4E53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032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9E736D-5B1E-4EB4-BAA2-B45DCE2A8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4D92E-0E97-4470-8A17-7AE0A3063E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3312ED-4BFD-412B-999C-C7DC1B9F9F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5A264-B2AC-4C44-B8AB-AAFD184C05E7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7B89C-DB73-46E0-BF1C-335C7F2691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69E505-E9D4-4A04-935E-1FC9B96D6B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D45E1-F9FC-40A8-8FB6-4D3D63E9E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15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D1FFE-A860-434F-832D-E5FF632870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Week commencing 24</a:t>
            </a:r>
            <a:r>
              <a:rPr lang="en-GB" baseline="30000" dirty="0"/>
              <a:t>th</a:t>
            </a:r>
            <a:r>
              <a:rPr lang="en-GB" dirty="0"/>
              <a:t> May </a:t>
            </a:r>
            <a:br>
              <a:rPr lang="en-GB" dirty="0"/>
            </a:br>
            <a:r>
              <a:rPr lang="en-GB" dirty="0"/>
              <a:t>Year 9 </a:t>
            </a:r>
            <a:r>
              <a:rPr lang="en-GB"/>
              <a:t>Mandarin Non-MEP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7D8E83-8BF5-458B-BCEC-0B7FBD898E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978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BC81D-97F1-4B16-86DA-D28F4CEC6F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6876" y="380143"/>
            <a:ext cx="9144000" cy="1311293"/>
          </a:xfrm>
        </p:spPr>
        <p:txBody>
          <a:bodyPr/>
          <a:lstStyle/>
          <a:p>
            <a:r>
              <a:rPr lang="en-US" altLang="zh-CN" b="1" dirty="0">
                <a:latin typeface="+mn-lt"/>
              </a:rPr>
              <a:t>Holi</a:t>
            </a:r>
            <a:r>
              <a:rPr lang="en-GB" altLang="zh-CN" b="1" dirty="0">
                <a:latin typeface="+mn-lt"/>
              </a:rPr>
              <a:t>day</a:t>
            </a:r>
            <a:r>
              <a:rPr lang="zh-CN" altLang="en-US" b="1" dirty="0">
                <a:latin typeface="+mn-lt"/>
              </a:rPr>
              <a:t> </a:t>
            </a:r>
            <a:r>
              <a:rPr lang="en-GB" altLang="zh-CN" b="1" dirty="0">
                <a:latin typeface="+mn-lt"/>
              </a:rPr>
              <a:t>Accommodation</a:t>
            </a:r>
            <a:endParaRPr lang="en-GB" b="1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96D2A7-D4AB-41F5-92FE-DC1D57E2B8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6876" y="1824607"/>
            <a:ext cx="9695379" cy="4129267"/>
          </a:xfrm>
        </p:spPr>
        <p:txBody>
          <a:bodyPr>
            <a:noAutofit/>
          </a:bodyPr>
          <a:lstStyle/>
          <a:p>
            <a:pPr algn="l"/>
            <a:r>
              <a:rPr lang="en-GB" sz="3600" b="1" dirty="0"/>
              <a:t>LO: We are going to learn to talk about holiday accommodation</a:t>
            </a:r>
          </a:p>
          <a:p>
            <a:pPr algn="l"/>
            <a:r>
              <a:rPr lang="en-GB" sz="3600" b="1" dirty="0"/>
              <a:t>I can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600" b="1" dirty="0"/>
              <a:t>give information about the types of my holiday accommodation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600" b="1" dirty="0"/>
              <a:t>talk</a:t>
            </a:r>
            <a:r>
              <a:rPr lang="zh-CN" altLang="en-US" sz="3600" b="1" dirty="0"/>
              <a:t> </a:t>
            </a:r>
            <a:r>
              <a:rPr lang="en-GB" altLang="zh-CN" sz="3600" b="1" dirty="0"/>
              <a:t>about</a:t>
            </a:r>
            <a:r>
              <a:rPr lang="zh-CN" altLang="en-US" sz="3600" b="1" dirty="0"/>
              <a:t> </a:t>
            </a:r>
            <a:r>
              <a:rPr lang="en-GB" altLang="zh-CN" sz="3600" b="1" dirty="0"/>
              <a:t>the</a:t>
            </a:r>
            <a:r>
              <a:rPr lang="zh-CN" altLang="en-US" sz="3600" b="1" dirty="0"/>
              <a:t> </a:t>
            </a:r>
            <a:r>
              <a:rPr lang="en-GB" altLang="zh-CN" sz="3600" b="1" dirty="0"/>
              <a:t>facilities</a:t>
            </a:r>
            <a:r>
              <a:rPr lang="zh-CN" altLang="en-US" sz="3600" b="1" dirty="0"/>
              <a:t> </a:t>
            </a:r>
            <a:r>
              <a:rPr lang="en-GB" altLang="zh-CN" sz="3600" b="1" dirty="0"/>
              <a:t>in my hotel/apartment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600" b="1" dirty="0"/>
              <a:t>give opinions about my hotel/apartment</a:t>
            </a:r>
          </a:p>
        </p:txBody>
      </p:sp>
    </p:spTree>
    <p:extLst>
      <p:ext uri="{BB962C8B-B14F-4D97-AF65-F5344CB8AC3E}">
        <p14:creationId xmlns:p14="http://schemas.microsoft.com/office/powerpoint/2010/main" val="2825515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0541055-9501-44E9-A4E3-0ADB73598371}"/>
              </a:ext>
            </a:extLst>
          </p:cNvPr>
          <p:cNvSpPr txBox="1"/>
          <p:nvPr/>
        </p:nvSpPr>
        <p:spPr>
          <a:xfrm>
            <a:off x="996594" y="821933"/>
            <a:ext cx="139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旅馆</a:t>
            </a:r>
            <a:endParaRPr lang="en-GB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9B5A20-956E-4011-90E3-0353253842D2}"/>
              </a:ext>
            </a:extLst>
          </p:cNvPr>
          <p:cNvSpPr txBox="1"/>
          <p:nvPr/>
        </p:nvSpPr>
        <p:spPr>
          <a:xfrm>
            <a:off x="996594" y="1837362"/>
            <a:ext cx="139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公寓</a:t>
            </a:r>
            <a:endParaRPr lang="en-GB" sz="3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AF4A3D-DF00-4652-834F-52F011B3652F}"/>
              </a:ext>
            </a:extLst>
          </p:cNvPr>
          <p:cNvSpPr txBox="1"/>
          <p:nvPr/>
        </p:nvSpPr>
        <p:spPr>
          <a:xfrm>
            <a:off x="996594" y="2782669"/>
            <a:ext cx="139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海边</a:t>
            </a:r>
            <a:endParaRPr lang="en-GB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29EF42-EA07-402F-A739-7CEC93760012}"/>
              </a:ext>
            </a:extLst>
          </p:cNvPr>
          <p:cNvSpPr txBox="1"/>
          <p:nvPr/>
        </p:nvSpPr>
        <p:spPr>
          <a:xfrm>
            <a:off x="996594" y="3614791"/>
            <a:ext cx="1890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市中心</a:t>
            </a:r>
            <a:endParaRPr lang="en-GB" sz="3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733C99-1EFA-410E-8F3C-6966ACAB36FC}"/>
              </a:ext>
            </a:extLst>
          </p:cNvPr>
          <p:cNvSpPr txBox="1"/>
          <p:nvPr/>
        </p:nvSpPr>
        <p:spPr>
          <a:xfrm>
            <a:off x="996594" y="4560098"/>
            <a:ext cx="139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房间</a:t>
            </a:r>
            <a:endParaRPr lang="en-GB" sz="3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3A89D5-8B9D-4173-8716-D8594D79C17F}"/>
              </a:ext>
            </a:extLst>
          </p:cNvPr>
          <p:cNvSpPr txBox="1"/>
          <p:nvPr/>
        </p:nvSpPr>
        <p:spPr>
          <a:xfrm>
            <a:off x="964060" y="5575527"/>
            <a:ext cx="139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电视</a:t>
            </a:r>
            <a:endParaRPr lang="en-GB" sz="3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A25CD25-8737-4A11-84FA-F8A73BFF2831}"/>
              </a:ext>
            </a:extLst>
          </p:cNvPr>
          <p:cNvSpPr txBox="1"/>
          <p:nvPr/>
        </p:nvSpPr>
        <p:spPr>
          <a:xfrm>
            <a:off x="6368266" y="758576"/>
            <a:ext cx="139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上网</a:t>
            </a:r>
            <a:endParaRPr lang="en-GB" sz="3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D681F5-2AB6-4423-ACDB-3CFE6F79BC12}"/>
              </a:ext>
            </a:extLst>
          </p:cNvPr>
          <p:cNvSpPr txBox="1"/>
          <p:nvPr/>
        </p:nvSpPr>
        <p:spPr>
          <a:xfrm>
            <a:off x="6368266" y="1703883"/>
            <a:ext cx="139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床</a:t>
            </a:r>
            <a:endParaRPr lang="en-GB" sz="36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019928F-3417-44CD-AF7B-B21335C243EB}"/>
              </a:ext>
            </a:extLst>
          </p:cNvPr>
          <p:cNvSpPr txBox="1"/>
          <p:nvPr/>
        </p:nvSpPr>
        <p:spPr>
          <a:xfrm>
            <a:off x="6368266" y="2536005"/>
            <a:ext cx="1890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浴室</a:t>
            </a:r>
            <a:endParaRPr lang="en-GB" sz="36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6C7BBBC-F30C-46AD-9306-A9A50CA246CC}"/>
              </a:ext>
            </a:extLst>
          </p:cNvPr>
          <p:cNvSpPr txBox="1"/>
          <p:nvPr/>
        </p:nvSpPr>
        <p:spPr>
          <a:xfrm>
            <a:off x="6368266" y="3481312"/>
            <a:ext cx="139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干净</a:t>
            </a:r>
            <a:endParaRPr lang="en-GB" sz="36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2A95AD9-60E7-49F1-B067-8FB14318A288}"/>
              </a:ext>
            </a:extLst>
          </p:cNvPr>
          <p:cNvSpPr txBox="1"/>
          <p:nvPr/>
        </p:nvSpPr>
        <p:spPr>
          <a:xfrm>
            <a:off x="6469296" y="4426619"/>
            <a:ext cx="1890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舒服</a:t>
            </a:r>
            <a:endParaRPr lang="en-GB" sz="36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7FCC906-D9A1-4846-B78F-672C6B9B1A61}"/>
              </a:ext>
            </a:extLst>
          </p:cNvPr>
          <p:cNvSpPr txBox="1"/>
          <p:nvPr/>
        </p:nvSpPr>
        <p:spPr>
          <a:xfrm>
            <a:off x="6469296" y="5552410"/>
            <a:ext cx="1890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游泳池</a:t>
            </a:r>
            <a:endParaRPr lang="en-GB" sz="36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471C510-06FD-42F6-A2B7-097569E0A29B}"/>
              </a:ext>
            </a:extLst>
          </p:cNvPr>
          <p:cNvSpPr txBox="1"/>
          <p:nvPr/>
        </p:nvSpPr>
        <p:spPr>
          <a:xfrm>
            <a:off x="2649879" y="943242"/>
            <a:ext cx="2089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hotel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lǚ</a:t>
            </a:r>
            <a:r>
              <a:rPr lang="en-US" altLang="ja-JP" sz="2400" dirty="0"/>
              <a:t> </a:t>
            </a:r>
            <a:r>
              <a:rPr lang="en-US" altLang="ja-JP" sz="2400" dirty="0" err="1"/>
              <a:t>guǎn</a:t>
            </a:r>
            <a:endParaRPr lang="en-GB" sz="24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378A5B-F316-467B-9DCB-A5A6F13BD8C3}"/>
              </a:ext>
            </a:extLst>
          </p:cNvPr>
          <p:cNvSpPr txBox="1"/>
          <p:nvPr/>
        </p:nvSpPr>
        <p:spPr>
          <a:xfrm>
            <a:off x="2649879" y="1958671"/>
            <a:ext cx="2868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apartment</a:t>
            </a:r>
            <a:r>
              <a:rPr lang="en-US" altLang="ja-JP" sz="2400" dirty="0"/>
              <a:t>, gong </a:t>
            </a:r>
            <a:r>
              <a:rPr lang="en-US" altLang="ja-JP" sz="2400" dirty="0" err="1"/>
              <a:t>yù</a:t>
            </a:r>
            <a:endParaRPr lang="en-GB" sz="24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D7DEE75-FE76-4B8B-8111-2E4DE7F96538}"/>
              </a:ext>
            </a:extLst>
          </p:cNvPr>
          <p:cNvSpPr txBox="1"/>
          <p:nvPr/>
        </p:nvSpPr>
        <p:spPr>
          <a:xfrm>
            <a:off x="2649879" y="2903978"/>
            <a:ext cx="295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by the sea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hǎi</a:t>
            </a:r>
            <a:r>
              <a:rPr lang="en-US" altLang="ja-JP" sz="2400" dirty="0"/>
              <a:t> </a:t>
            </a:r>
            <a:r>
              <a:rPr lang="en-US" altLang="ja-JP" sz="2400" dirty="0" err="1"/>
              <a:t>biān</a:t>
            </a:r>
            <a:endParaRPr lang="en-GB" sz="24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A192CDA-8257-4529-A36B-BBCE124AB267}"/>
              </a:ext>
            </a:extLst>
          </p:cNvPr>
          <p:cNvSpPr txBox="1"/>
          <p:nvPr/>
        </p:nvSpPr>
        <p:spPr>
          <a:xfrm>
            <a:off x="2649879" y="3736100"/>
            <a:ext cx="33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city centre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shì</a:t>
            </a:r>
            <a:r>
              <a:rPr lang="en-US" altLang="ja-JP" sz="2400" dirty="0"/>
              <a:t> </a:t>
            </a:r>
            <a:r>
              <a:rPr lang="en-US" altLang="ja-JP" sz="2400" dirty="0" err="1"/>
              <a:t>zhōng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xīn</a:t>
            </a:r>
            <a:endParaRPr lang="en-GB" sz="24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DF56AEE-5006-4F9F-B129-299A7698356A}"/>
              </a:ext>
            </a:extLst>
          </p:cNvPr>
          <p:cNvSpPr txBox="1"/>
          <p:nvPr/>
        </p:nvSpPr>
        <p:spPr>
          <a:xfrm>
            <a:off x="2649879" y="4681407"/>
            <a:ext cx="2756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room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fáng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jiān</a:t>
            </a:r>
            <a:endParaRPr lang="en-GB" sz="24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A37CFE7-EF10-4D79-A310-938FE5CF85A1}"/>
              </a:ext>
            </a:extLst>
          </p:cNvPr>
          <p:cNvSpPr txBox="1"/>
          <p:nvPr/>
        </p:nvSpPr>
        <p:spPr>
          <a:xfrm>
            <a:off x="2617346" y="5696836"/>
            <a:ext cx="230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TV</a:t>
            </a:r>
            <a:r>
              <a:rPr lang="en-US" altLang="ja-JP" sz="2400" dirty="0"/>
              <a:t>,</a:t>
            </a:r>
            <a:r>
              <a:rPr lang="ja-JP" altLang="en-US" sz="2400" dirty="0"/>
              <a:t> </a:t>
            </a:r>
            <a:r>
              <a:rPr lang="en-US" altLang="ja-JP" sz="2400" dirty="0" err="1"/>
              <a:t>diàn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shì</a:t>
            </a:r>
            <a:endParaRPr lang="en-GB" sz="2400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E9F179B-366D-44E2-8607-C4C0BC523061}"/>
              </a:ext>
            </a:extLst>
          </p:cNvPr>
          <p:cNvSpPr txBox="1"/>
          <p:nvPr/>
        </p:nvSpPr>
        <p:spPr>
          <a:xfrm>
            <a:off x="8155113" y="809678"/>
            <a:ext cx="3238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go online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shàng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wǎng</a:t>
            </a:r>
            <a:endParaRPr lang="en-GB" sz="24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EF7A404-4E9B-4A9E-8156-F30A8A9A42F3}"/>
              </a:ext>
            </a:extLst>
          </p:cNvPr>
          <p:cNvSpPr txBox="1"/>
          <p:nvPr/>
        </p:nvSpPr>
        <p:spPr>
          <a:xfrm>
            <a:off x="8155113" y="1708022"/>
            <a:ext cx="2107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bed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chuáng</a:t>
            </a:r>
            <a:endParaRPr lang="en-GB" sz="240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F8836BF-0176-44FD-8667-E46EC7A4B980}"/>
              </a:ext>
            </a:extLst>
          </p:cNvPr>
          <p:cNvSpPr txBox="1"/>
          <p:nvPr/>
        </p:nvSpPr>
        <p:spPr>
          <a:xfrm>
            <a:off x="8155113" y="2523750"/>
            <a:ext cx="295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bathroom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yù</a:t>
            </a:r>
            <a:r>
              <a:rPr lang="en-US" altLang="ja-JP" sz="2400" dirty="0"/>
              <a:t> </a:t>
            </a:r>
            <a:r>
              <a:rPr lang="en-US" altLang="ja-JP" sz="2400" dirty="0" err="1"/>
              <a:t>shì</a:t>
            </a:r>
            <a:endParaRPr lang="en-GB" sz="240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407DA0C-BF0A-4F49-A5BB-0DE364E1D610}"/>
              </a:ext>
            </a:extLst>
          </p:cNvPr>
          <p:cNvSpPr txBox="1"/>
          <p:nvPr/>
        </p:nvSpPr>
        <p:spPr>
          <a:xfrm>
            <a:off x="8155113" y="3408949"/>
            <a:ext cx="2734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clean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gān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jìng</a:t>
            </a:r>
            <a:endParaRPr lang="en-GB" sz="2400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D6D76EE-363E-4BD3-A0B6-5DAAB4895A8E}"/>
              </a:ext>
            </a:extLst>
          </p:cNvPr>
          <p:cNvSpPr txBox="1"/>
          <p:nvPr/>
        </p:nvSpPr>
        <p:spPr>
          <a:xfrm>
            <a:off x="8237308" y="4317820"/>
            <a:ext cx="2878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comfortable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shū</a:t>
            </a:r>
            <a:r>
              <a:rPr lang="en-US" altLang="ja-JP" sz="2400" dirty="0"/>
              <a:t> </a:t>
            </a:r>
            <a:r>
              <a:rPr lang="en-US" altLang="ja-JP" sz="2400" dirty="0" err="1"/>
              <a:t>fú</a:t>
            </a:r>
            <a:endParaRPr lang="en-GB" sz="2400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65D392D-DE39-40DB-81ED-7C87C110A4AA}"/>
              </a:ext>
            </a:extLst>
          </p:cNvPr>
          <p:cNvSpPr txBox="1"/>
          <p:nvPr/>
        </p:nvSpPr>
        <p:spPr>
          <a:xfrm>
            <a:off x="8122579" y="5563272"/>
            <a:ext cx="3270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/>
              <a:t>swimming pool</a:t>
            </a:r>
            <a:r>
              <a:rPr lang="en-US" altLang="ja-JP" sz="2400" dirty="0"/>
              <a:t>, </a:t>
            </a:r>
            <a:r>
              <a:rPr lang="en-US" altLang="ja-JP" sz="2400" dirty="0" err="1"/>
              <a:t>yóu</a:t>
            </a:r>
            <a:r>
              <a:rPr lang="en-US" altLang="ja-JP" sz="2400" dirty="0"/>
              <a:t> </a:t>
            </a:r>
            <a:r>
              <a:rPr lang="en-US" altLang="ja-JP" sz="2400" dirty="0" err="1"/>
              <a:t>yǒng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chí</a:t>
            </a:r>
            <a:endParaRPr lang="en-GB" sz="2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1BE13C53-0BA2-4A09-8FE3-6107AA929174}"/>
              </a:ext>
            </a:extLst>
          </p:cNvPr>
          <p:cNvSpPr txBox="1"/>
          <p:nvPr/>
        </p:nvSpPr>
        <p:spPr>
          <a:xfrm>
            <a:off x="811475" y="27015"/>
            <a:ext cx="8157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Task 1 write down these words</a:t>
            </a:r>
          </a:p>
        </p:txBody>
      </p:sp>
    </p:spTree>
    <p:extLst>
      <p:ext uri="{BB962C8B-B14F-4D97-AF65-F5344CB8AC3E}">
        <p14:creationId xmlns:p14="http://schemas.microsoft.com/office/powerpoint/2010/main" val="889074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1C21F-FEB6-4209-97C4-23E18A501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Extension New words to learn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79F1D-5623-47B4-9CE7-F06AC99AA2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我家的</a:t>
            </a:r>
            <a:r>
              <a:rPr lang="ja-JP" altLang="en-US" dirty="0"/>
              <a:t> </a:t>
            </a:r>
            <a:r>
              <a:rPr lang="en-US" altLang="ja-JP" dirty="0" err="1"/>
              <a:t>wǒ</a:t>
            </a:r>
            <a:r>
              <a:rPr lang="en-US" altLang="ja-JP" dirty="0"/>
              <a:t> </a:t>
            </a:r>
            <a:r>
              <a:rPr lang="en-US" altLang="ja-JP" dirty="0" err="1"/>
              <a:t>jiā</a:t>
            </a:r>
            <a:r>
              <a:rPr lang="ja-JP" altLang="en-US" dirty="0"/>
              <a:t> </a:t>
            </a:r>
            <a:r>
              <a:rPr lang="en-US" altLang="ja-JP" dirty="0"/>
              <a:t>de,</a:t>
            </a:r>
            <a:r>
              <a:rPr lang="ja-JP" altLang="en-US" dirty="0"/>
              <a:t> </a:t>
            </a:r>
            <a:r>
              <a:rPr lang="en-US" altLang="ja-JP" dirty="0"/>
              <a:t>my</a:t>
            </a:r>
            <a:r>
              <a:rPr lang="ja-JP" altLang="en-US" dirty="0"/>
              <a:t> </a:t>
            </a:r>
            <a:r>
              <a:rPr lang="en-US" altLang="ja-JP" dirty="0"/>
              <a:t>family’s</a:t>
            </a:r>
            <a:endParaRPr lang="en-GB" altLang="zh-CN" dirty="0"/>
          </a:p>
          <a:p>
            <a:pPr marL="0" indent="0">
              <a:buNone/>
            </a:pPr>
            <a:r>
              <a:rPr lang="zh-CN" altLang="en-US" dirty="0"/>
              <a:t>度假别墅 </a:t>
            </a:r>
            <a:r>
              <a:rPr lang="en-US" altLang="ja-JP" dirty="0" err="1"/>
              <a:t>dù</a:t>
            </a:r>
            <a:r>
              <a:rPr lang="en-US" altLang="ja-JP" dirty="0"/>
              <a:t> </a:t>
            </a:r>
            <a:r>
              <a:rPr lang="en-US" altLang="ja-JP" dirty="0" err="1"/>
              <a:t>jià</a:t>
            </a:r>
            <a:r>
              <a:rPr lang="en-US" altLang="ja-JP" dirty="0"/>
              <a:t> </a:t>
            </a:r>
            <a:r>
              <a:rPr lang="en-US" altLang="ja-JP" dirty="0" err="1"/>
              <a:t>bié</a:t>
            </a:r>
            <a:r>
              <a:rPr lang="ja-JP" altLang="en-US" dirty="0"/>
              <a:t> </a:t>
            </a:r>
            <a:r>
              <a:rPr lang="en-US" altLang="ja-JP" dirty="0" err="1"/>
              <a:t>shù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holiday</a:t>
            </a:r>
            <a:r>
              <a:rPr lang="ja-JP" altLang="en-US" dirty="0"/>
              <a:t> </a:t>
            </a:r>
            <a:r>
              <a:rPr lang="en-US" altLang="ja-JP" dirty="0"/>
              <a:t>villa</a:t>
            </a:r>
            <a:endParaRPr lang="en-GB" altLang="zh-CN" dirty="0"/>
          </a:p>
          <a:p>
            <a:pPr marL="0" indent="0">
              <a:buNone/>
            </a:pPr>
            <a:r>
              <a:rPr lang="zh-CN" altLang="en-US" dirty="0"/>
              <a:t>度假屋 </a:t>
            </a:r>
            <a:r>
              <a:rPr lang="en-US" altLang="ja-JP" dirty="0" err="1"/>
              <a:t>dù</a:t>
            </a:r>
            <a:r>
              <a:rPr lang="en-US" altLang="ja-JP" dirty="0"/>
              <a:t> </a:t>
            </a:r>
            <a:r>
              <a:rPr lang="en-US" altLang="ja-JP" dirty="0" err="1"/>
              <a:t>jià</a:t>
            </a:r>
            <a:r>
              <a:rPr lang="en-US" altLang="ja-JP" dirty="0"/>
              <a:t> </a:t>
            </a:r>
            <a:r>
              <a:rPr lang="en-US" altLang="ja-JP" dirty="0" err="1"/>
              <a:t>wū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holiday</a:t>
            </a:r>
            <a:r>
              <a:rPr lang="ja-JP" altLang="en-US" dirty="0"/>
              <a:t> </a:t>
            </a:r>
            <a:r>
              <a:rPr lang="en-US" altLang="ja-JP" dirty="0"/>
              <a:t>house</a:t>
            </a:r>
            <a:endParaRPr lang="en-GB" altLang="zh-CN" dirty="0"/>
          </a:p>
          <a:p>
            <a:pPr marL="0" indent="0">
              <a:buNone/>
            </a:pPr>
            <a:r>
              <a:rPr lang="zh-CN" altLang="en-US" dirty="0"/>
              <a:t>朋友家 </a:t>
            </a:r>
            <a:r>
              <a:rPr lang="en-US" altLang="ja-JP" dirty="0" err="1"/>
              <a:t>péng</a:t>
            </a:r>
            <a:r>
              <a:rPr lang="en-US" altLang="ja-JP" dirty="0"/>
              <a:t> </a:t>
            </a:r>
            <a:r>
              <a:rPr lang="en-US" altLang="ja-JP" dirty="0" err="1"/>
              <a:t>yǒu</a:t>
            </a:r>
            <a:r>
              <a:rPr lang="en-US" altLang="ja-JP" dirty="0"/>
              <a:t> </a:t>
            </a:r>
            <a:r>
              <a:rPr lang="en-US" altLang="ja-JP" dirty="0" err="1"/>
              <a:t>jiā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friend’s</a:t>
            </a:r>
            <a:r>
              <a:rPr lang="ja-JP" altLang="en-US" dirty="0"/>
              <a:t> </a:t>
            </a:r>
            <a:r>
              <a:rPr lang="en-US" altLang="ja-JP" dirty="0"/>
              <a:t>house</a:t>
            </a:r>
            <a:endParaRPr lang="en-GB" altLang="zh-CN" dirty="0"/>
          </a:p>
          <a:p>
            <a:pPr marL="0" indent="0">
              <a:buNone/>
            </a:pPr>
            <a:r>
              <a:rPr lang="zh-CN" altLang="en-US" dirty="0"/>
              <a:t>亲戚家 </a:t>
            </a:r>
            <a:r>
              <a:rPr lang="en-US" altLang="ja-JP" dirty="0" err="1"/>
              <a:t>qīn</a:t>
            </a:r>
            <a:r>
              <a:rPr lang="en-US" altLang="ja-JP" dirty="0"/>
              <a:t> </a:t>
            </a:r>
            <a:r>
              <a:rPr lang="en-US" altLang="ja-JP" dirty="0" err="1"/>
              <a:t>qí</a:t>
            </a:r>
            <a:r>
              <a:rPr lang="en-US" altLang="ja-JP" dirty="0"/>
              <a:t> </a:t>
            </a:r>
            <a:r>
              <a:rPr lang="en-US" altLang="ja-JP" dirty="0" err="1"/>
              <a:t>jiā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relative’s</a:t>
            </a:r>
            <a:r>
              <a:rPr lang="ja-JP" altLang="en-US" dirty="0"/>
              <a:t> </a:t>
            </a:r>
            <a:r>
              <a:rPr lang="en-US" altLang="ja-JP" dirty="0"/>
              <a:t>house</a:t>
            </a:r>
            <a:endParaRPr lang="en-GB" altLang="zh-CN" dirty="0"/>
          </a:p>
          <a:p>
            <a:pPr marL="0" indent="0">
              <a:buNone/>
            </a:pPr>
            <a:r>
              <a:rPr lang="zh-CN" altLang="en-US" dirty="0"/>
              <a:t>离</a:t>
            </a:r>
            <a:r>
              <a:rPr lang="en-GB" altLang="zh-CN" dirty="0"/>
              <a:t>…</a:t>
            </a:r>
            <a:r>
              <a:rPr lang="zh-CN" altLang="en-US" dirty="0"/>
              <a:t>远</a:t>
            </a:r>
            <a:r>
              <a:rPr lang="en-GB" altLang="zh-CN" dirty="0"/>
              <a:t>/</a:t>
            </a:r>
            <a:r>
              <a:rPr lang="zh-CN" altLang="en-US" dirty="0"/>
              <a:t>近 </a:t>
            </a:r>
            <a:r>
              <a:rPr lang="en-US" altLang="ja-JP" dirty="0" err="1"/>
              <a:t>lí</a:t>
            </a:r>
            <a:r>
              <a:rPr lang="en-US" altLang="ja-JP" dirty="0"/>
              <a:t>… </a:t>
            </a:r>
            <a:r>
              <a:rPr lang="en-US" altLang="ja-JP" dirty="0" err="1"/>
              <a:t>yuǎn</a:t>
            </a:r>
            <a:r>
              <a:rPr lang="en-US" altLang="ja-JP" dirty="0"/>
              <a:t>/</a:t>
            </a:r>
            <a:r>
              <a:rPr lang="en-US" altLang="ja-JP" dirty="0" err="1"/>
              <a:t>jìn</a:t>
            </a:r>
            <a:r>
              <a:rPr lang="en-US" altLang="ja-JP" dirty="0"/>
              <a:t>,</a:t>
            </a:r>
            <a:r>
              <a:rPr lang="ja-JP" altLang="en-US" dirty="0"/>
              <a:t> </a:t>
            </a:r>
            <a:r>
              <a:rPr lang="en-US" altLang="ja-JP" dirty="0"/>
              <a:t>from…</a:t>
            </a:r>
            <a:r>
              <a:rPr lang="ja-JP" altLang="en-US" dirty="0"/>
              <a:t> </a:t>
            </a:r>
            <a:r>
              <a:rPr lang="en-US" altLang="ja-JP" dirty="0"/>
              <a:t>far/close</a:t>
            </a:r>
          </a:p>
          <a:p>
            <a:pPr marL="0" indent="0">
              <a:buNone/>
            </a:pPr>
            <a:r>
              <a:rPr lang="zh-CN" altLang="en-US" dirty="0"/>
              <a:t>除了</a:t>
            </a:r>
            <a:r>
              <a:rPr lang="en-GB" altLang="zh-CN" dirty="0"/>
              <a:t>… </a:t>
            </a:r>
            <a:r>
              <a:rPr lang="zh-CN" altLang="en-US" dirty="0"/>
              <a:t>以外 </a:t>
            </a:r>
            <a:r>
              <a:rPr lang="en-US" altLang="ja-JP" dirty="0" err="1"/>
              <a:t>chú</a:t>
            </a:r>
            <a:r>
              <a:rPr lang="ja-JP" altLang="en-US" dirty="0"/>
              <a:t> </a:t>
            </a:r>
            <a:r>
              <a:rPr lang="en-US" altLang="ja-JP" dirty="0"/>
              <a:t>le… </a:t>
            </a:r>
            <a:r>
              <a:rPr lang="en-US" altLang="ja-JP" dirty="0" err="1"/>
              <a:t>yǐ</a:t>
            </a:r>
            <a:r>
              <a:rPr lang="en-US" altLang="ja-JP" dirty="0"/>
              <a:t> </a:t>
            </a:r>
            <a:r>
              <a:rPr lang="en-US" altLang="ja-JP" dirty="0" err="1"/>
              <a:t>wài</a:t>
            </a:r>
            <a:r>
              <a:rPr lang="en-US" altLang="ja-JP" dirty="0"/>
              <a:t>, </a:t>
            </a:r>
            <a:r>
              <a:rPr lang="en-US" altLang="ja-JP" dirty="0" err="1"/>
              <a:t>hái</a:t>
            </a:r>
            <a:r>
              <a:rPr lang="en-US" altLang="ja-JP" dirty="0"/>
              <a:t>…</a:t>
            </a:r>
            <a:r>
              <a:rPr lang="ja-JP" altLang="en-US" dirty="0"/>
              <a:t> </a:t>
            </a:r>
            <a:r>
              <a:rPr lang="en-US" altLang="ja-JP" dirty="0"/>
              <a:t>apart</a:t>
            </a:r>
            <a:r>
              <a:rPr lang="ja-JP" altLang="en-US" dirty="0"/>
              <a:t> </a:t>
            </a:r>
            <a:r>
              <a:rPr lang="en-US" altLang="ja-JP" dirty="0"/>
              <a:t>from…,</a:t>
            </a:r>
            <a:r>
              <a:rPr lang="ja-JP" altLang="en-US" dirty="0"/>
              <a:t> </a:t>
            </a:r>
            <a:r>
              <a:rPr lang="en-US" altLang="ja-JP" dirty="0"/>
              <a:t>also…</a:t>
            </a:r>
            <a:endParaRPr lang="en-GB" altLang="zh-CN" dirty="0"/>
          </a:p>
          <a:p>
            <a:pPr marL="0" indent="0">
              <a:buNone/>
            </a:pPr>
            <a:r>
              <a:rPr lang="zh-CN" altLang="en-US" dirty="0"/>
              <a:t>虽然</a:t>
            </a:r>
            <a:r>
              <a:rPr lang="en-GB" altLang="zh-CN" dirty="0"/>
              <a:t>… </a:t>
            </a:r>
            <a:r>
              <a:rPr lang="zh-CN" altLang="en-US" dirty="0"/>
              <a:t>但是</a:t>
            </a:r>
            <a:r>
              <a:rPr lang="en-GB" altLang="zh-CN" dirty="0"/>
              <a:t>… </a:t>
            </a:r>
            <a:r>
              <a:rPr lang="en-US" altLang="ja-JP" dirty="0" err="1"/>
              <a:t>suī</a:t>
            </a:r>
            <a:r>
              <a:rPr lang="en-US" altLang="ja-JP" dirty="0"/>
              <a:t> </a:t>
            </a:r>
            <a:r>
              <a:rPr lang="en-US" altLang="ja-JP" dirty="0" err="1"/>
              <a:t>rán</a:t>
            </a:r>
            <a:r>
              <a:rPr lang="en-US" altLang="ja-JP" dirty="0"/>
              <a:t> …</a:t>
            </a:r>
            <a:r>
              <a:rPr lang="en-US" altLang="ja-JP" dirty="0" err="1"/>
              <a:t>dàn</a:t>
            </a:r>
            <a:r>
              <a:rPr lang="en-US" altLang="ja-JP" dirty="0"/>
              <a:t> </a:t>
            </a:r>
            <a:r>
              <a:rPr lang="en-US" altLang="ja-JP" dirty="0" err="1"/>
              <a:t>shì</a:t>
            </a:r>
            <a:r>
              <a:rPr lang="en-US" altLang="ja-JP" dirty="0"/>
              <a:t>…,</a:t>
            </a:r>
            <a:r>
              <a:rPr lang="ja-JP" altLang="en-US" dirty="0"/>
              <a:t> </a:t>
            </a:r>
            <a:r>
              <a:rPr lang="en-US" altLang="ja-JP" dirty="0"/>
              <a:t>although…</a:t>
            </a:r>
            <a:r>
              <a:rPr lang="ja-JP" altLang="en-US" dirty="0"/>
              <a:t> </a:t>
            </a:r>
            <a:r>
              <a:rPr lang="en-US" altLang="ja-JP" dirty="0"/>
              <a:t>but…</a:t>
            </a:r>
            <a:endParaRPr lang="en-GB" altLang="zh-CN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4442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7D422-4730-4B48-A4E7-0B8AC712E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11" y="0"/>
            <a:ext cx="10515600" cy="722134"/>
          </a:xfrm>
        </p:spPr>
        <p:txBody>
          <a:bodyPr>
            <a:normAutofit fontScale="90000"/>
          </a:bodyPr>
          <a:lstStyle/>
          <a:p>
            <a:r>
              <a:rPr lang="en-US" altLang="ja-JP" sz="3200" b="1" dirty="0">
                <a:highlight>
                  <a:srgbClr val="FFFF00"/>
                </a:highlight>
                <a:latin typeface="+mn-lt"/>
              </a:rPr>
              <a:t>Task 2 to Useful</a:t>
            </a:r>
            <a:r>
              <a:rPr lang="ja-JP" altLang="en-US" sz="3200" b="1" dirty="0"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3200" b="1" dirty="0">
                <a:highlight>
                  <a:srgbClr val="FFFF00"/>
                </a:highlight>
                <a:latin typeface="+mn-lt"/>
              </a:rPr>
              <a:t>sentences: fill the gaps in Chinese using the words in the brackets.</a:t>
            </a:r>
            <a:endParaRPr lang="en-GB" sz="3200" b="1" dirty="0">
              <a:highlight>
                <a:srgbClr val="FFFF00"/>
              </a:highlight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7A1E5D-3444-4243-B2CD-D4FD6BCDFA75}"/>
              </a:ext>
            </a:extLst>
          </p:cNvPr>
          <p:cNvSpPr txBox="1"/>
          <p:nvPr/>
        </p:nvSpPr>
        <p:spPr>
          <a:xfrm>
            <a:off x="671247" y="525148"/>
            <a:ext cx="10757043" cy="6004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我住在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（一家旅馆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一套公寓）里。我的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________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(</a:t>
            </a:r>
            <a:r>
              <a:rPr lang="en-GB" altLang="zh-CN" sz="2800" dirty="0">
                <a:solidFill>
                  <a:prstClr val="black"/>
                </a:solidFill>
                <a:latin typeface="Calibri" panose="020F0502020204030204"/>
                <a:ea typeface="等线" panose="02010600030101010101" pitchFamily="2" charset="-122"/>
              </a:rPr>
              <a:t>hotel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/</a:t>
            </a:r>
            <a:r>
              <a:rPr lang="en-GB" altLang="zh-CN" sz="2800" dirty="0">
                <a:solidFill>
                  <a:prstClr val="black"/>
                </a:solidFill>
                <a:latin typeface="Calibri" panose="020F0502020204030204"/>
                <a:ea typeface="等线" panose="02010600030101010101" pitchFamily="2" charset="-122"/>
              </a:rPr>
              <a:t>apartment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)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离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__________(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city </a:t>
            </a:r>
            <a:r>
              <a:rPr kumimoji="0" lang="en-US" altLang="zh-CN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centre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/seaside)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很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（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close/far)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。我的房间很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______(big/small)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。我的房间里除了有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________(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TV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）以外，还可以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 (go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 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online)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。虽然我们有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（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bathroom),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但是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________ (bathroom)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很 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 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(small)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。不过，我们有一个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__________(swimming pool)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和 一个</a:t>
            </a: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__________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(restaurant). </a:t>
            </a:r>
          </a:p>
        </p:txBody>
      </p:sp>
    </p:spTree>
    <p:extLst>
      <p:ext uri="{BB962C8B-B14F-4D97-AF65-F5344CB8AC3E}">
        <p14:creationId xmlns:p14="http://schemas.microsoft.com/office/powerpoint/2010/main" val="4272247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1DC06-85B8-49ED-A701-159E5575F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2 Practise writing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D8B70-BAAF-47E9-AB3C-71C438C291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Write a paragraph to describe a past holiday of yours. You must include:</a:t>
            </a:r>
          </a:p>
          <a:p>
            <a:pPr marL="0" indent="0">
              <a:buNone/>
            </a:pPr>
            <a:r>
              <a:rPr lang="en-GB" dirty="0"/>
              <a:t>Where you went</a:t>
            </a:r>
          </a:p>
          <a:p>
            <a:pPr marL="0" indent="0">
              <a:buNone/>
            </a:pPr>
            <a:r>
              <a:rPr lang="en-GB" dirty="0"/>
              <a:t>What activities you did</a:t>
            </a:r>
          </a:p>
          <a:p>
            <a:pPr marL="0" indent="0">
              <a:buNone/>
            </a:pPr>
            <a:r>
              <a:rPr lang="en-GB" dirty="0"/>
              <a:t>What the weather was like</a:t>
            </a:r>
          </a:p>
          <a:p>
            <a:pPr marL="0" indent="0">
              <a:buNone/>
            </a:pPr>
            <a:r>
              <a:rPr lang="en-GB" dirty="0"/>
              <a:t>What accommodation you had</a:t>
            </a:r>
          </a:p>
          <a:p>
            <a:pPr marL="0" indent="0">
              <a:buNone/>
            </a:pPr>
            <a:r>
              <a:rPr lang="en-GB" dirty="0"/>
              <a:t>If you will visit this place again</a:t>
            </a:r>
          </a:p>
        </p:txBody>
      </p:sp>
    </p:spTree>
    <p:extLst>
      <p:ext uri="{BB962C8B-B14F-4D97-AF65-F5344CB8AC3E}">
        <p14:creationId xmlns:p14="http://schemas.microsoft.com/office/powerpoint/2010/main" val="225286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FC78AAF-62A5-4530-B9A4-EA6E9A45344D}"/>
</file>

<file path=customXml/itemProps2.xml><?xml version="1.0" encoding="utf-8"?>
<ds:datastoreItem xmlns:ds="http://schemas.openxmlformats.org/officeDocument/2006/customXml" ds:itemID="{3D584C9F-22BA-43DB-8102-D4EDCEEEC749}"/>
</file>

<file path=customXml/itemProps3.xml><?xml version="1.0" encoding="utf-8"?>
<ds:datastoreItem xmlns:ds="http://schemas.openxmlformats.org/officeDocument/2006/customXml" ds:itemID="{CC2F8A91-C0AA-4C43-8210-50E3EEDB7FF0}"/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415</Words>
  <Application>Microsoft Office PowerPoint</Application>
  <PresentationFormat>Widescreen</PresentationFormat>
  <Paragraphs>53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Week commencing 24th May  Year 9 Mandarin Non-MEP</vt:lpstr>
      <vt:lpstr>Holiday Accommodation</vt:lpstr>
      <vt:lpstr>PowerPoint Presentation</vt:lpstr>
      <vt:lpstr>Extension New words to learn continued</vt:lpstr>
      <vt:lpstr>Task 2 to Useful sentences: fill the gaps in Chinese using the words in the brackets.</vt:lpstr>
      <vt:lpstr>Lesson 2 Practise writing skills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Holiday Accommodation</dc:title>
  <dc:creator>R Marshall</dc:creator>
  <cp:lastModifiedBy>R Marshall</cp:lastModifiedBy>
  <cp:revision>13</cp:revision>
  <dcterms:created xsi:type="dcterms:W3CDTF">2020-10-07T20:34:01Z</dcterms:created>
  <dcterms:modified xsi:type="dcterms:W3CDTF">2021-04-19T12:53:52Z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