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4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9" r:id="rId7"/>
    <p:sldId id="270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CFA4CD-4B2D-42F6-9A78-9ECEA14D3EC9}" v="3" dt="2018-10-16T16:35:35.3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660"/>
  </p:normalViewPr>
  <p:slideViewPr>
    <p:cSldViewPr snapToGrid="0">
      <p:cViewPr varScale="1">
        <p:scale>
          <a:sx n="67" d="100"/>
          <a:sy n="67" d="100"/>
        </p:scale>
        <p:origin x="84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y Claridge" userId="7e51794b40ce24e5" providerId="LiveId" clId="{C3CFA4CD-4B2D-42F6-9A78-9ECEA14D3EC9}"/>
    <pc:docChg chg="addSld modSld">
      <pc:chgData name="Jody Claridge" userId="7e51794b40ce24e5" providerId="LiveId" clId="{C3CFA4CD-4B2D-42F6-9A78-9ECEA14D3EC9}" dt="2018-10-16T16:35:47.195" v="6" actId="403"/>
      <pc:docMkLst>
        <pc:docMk/>
      </pc:docMkLst>
      <pc:sldChg chg="addSp modSp">
        <pc:chgData name="Jody Claridge" userId="7e51794b40ce24e5" providerId="LiveId" clId="{C3CFA4CD-4B2D-42F6-9A78-9ECEA14D3EC9}" dt="2018-10-16T16:35:47.195" v="6" actId="403"/>
        <pc:sldMkLst>
          <pc:docMk/>
          <pc:sldMk cId="28368580" sldId="261"/>
        </pc:sldMkLst>
        <pc:spChg chg="add mod">
          <ac:chgData name="Jody Claridge" userId="7e51794b40ce24e5" providerId="LiveId" clId="{C3CFA4CD-4B2D-42F6-9A78-9ECEA14D3EC9}" dt="2018-10-16T16:35:47.195" v="6" actId="403"/>
          <ac:spMkLst>
            <pc:docMk/>
            <pc:sldMk cId="28368580" sldId="261"/>
            <ac:spMk id="6" creationId="{60C43947-F827-4FFC-81FC-657366399E44}"/>
          </ac:spMkLst>
        </pc:spChg>
        <pc:spChg chg="mod">
          <ac:chgData name="Jody Claridge" userId="7e51794b40ce24e5" providerId="LiveId" clId="{C3CFA4CD-4B2D-42F6-9A78-9ECEA14D3EC9}" dt="2018-10-16T16:35:32.759" v="2"/>
          <ac:spMkLst>
            <pc:docMk/>
            <pc:sldMk cId="28368580" sldId="261"/>
            <ac:spMk id="9" creationId="{00000000-0000-0000-0000-000000000000}"/>
          </ac:spMkLst>
        </pc:spChg>
        <pc:spChg chg="mod">
          <ac:chgData name="Jody Claridge" userId="7e51794b40ce24e5" providerId="LiveId" clId="{C3CFA4CD-4B2D-42F6-9A78-9ECEA14D3EC9}" dt="2018-10-16T16:35:26.420" v="1" actId="1076"/>
          <ac:spMkLst>
            <pc:docMk/>
            <pc:sldMk cId="28368580" sldId="261"/>
            <ac:spMk id="10" creationId="{00000000-0000-0000-0000-000000000000}"/>
          </ac:spMkLst>
        </pc:spChg>
      </pc:sldChg>
      <pc:sldChg chg="add">
        <pc:chgData name="Jody Claridge" userId="7e51794b40ce24e5" providerId="LiveId" clId="{C3CFA4CD-4B2D-42F6-9A78-9ECEA14D3EC9}" dt="2018-10-16T16:12:55.822" v="0"/>
        <pc:sldMkLst>
          <pc:docMk/>
          <pc:sldMk cId="1416241496" sldId="269"/>
        </pc:sldMkLst>
      </pc:sldChg>
      <pc:sldChg chg="add">
        <pc:chgData name="Jody Claridge" userId="7e51794b40ce24e5" providerId="LiveId" clId="{C3CFA4CD-4B2D-42F6-9A78-9ECEA14D3EC9}" dt="2018-10-16T16:12:55.822" v="0"/>
        <pc:sldMkLst>
          <pc:docMk/>
          <pc:sldMk cId="1607025094" sldId="27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102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260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354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96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0693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92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657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125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198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351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509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33F8D-A302-4B48-AE2D-1254735E3B8E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D7D10-F8A2-4A80-90D4-F909445379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051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0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8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11.pn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1147" y="5618"/>
            <a:ext cx="10515600" cy="4351338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GB" dirty="0"/>
              <a:t>What do the numbers on the periodic tell you about an element?</a:t>
            </a:r>
          </a:p>
          <a:p>
            <a:pPr marL="514350" indent="-514350">
              <a:buAutoNum type="arabicPeriod"/>
            </a:pPr>
            <a:r>
              <a:rPr lang="en-GB" dirty="0"/>
              <a:t>How many protons, neutrons and electrons are in these atoms:</a:t>
            </a:r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0699387"/>
              </p:ext>
            </p:extLst>
          </p:nvPr>
        </p:nvGraphicFramePr>
        <p:xfrm>
          <a:off x="2486364" y="1397533"/>
          <a:ext cx="6552728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8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8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8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1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Element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Protons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Neutrons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Electrons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Sodium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Carbon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Nitrogen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Oxygen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Fluorine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71147" y="-1454882"/>
            <a:ext cx="10515600" cy="1325563"/>
          </a:xfrm>
        </p:spPr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7939454" y="4519245"/>
            <a:ext cx="3921369" cy="940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What are the relative charges and masses of the sub-atomic particles?</a:t>
            </a:r>
          </a:p>
        </p:txBody>
      </p:sp>
    </p:spTree>
    <p:extLst>
      <p:ext uri="{BB962C8B-B14F-4D97-AF65-F5344CB8AC3E}">
        <p14:creationId xmlns:p14="http://schemas.microsoft.com/office/powerpoint/2010/main" val="2915025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6477" y="237393"/>
            <a:ext cx="9394667" cy="5629340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sz="2400" dirty="0"/>
              <a:t>What do the numbers on the periodic tell you about an element?</a:t>
            </a:r>
          </a:p>
          <a:p>
            <a:pPr marL="0" indent="0">
              <a:buNone/>
            </a:pPr>
            <a:r>
              <a:rPr lang="en-GB" sz="2400" dirty="0"/>
              <a:t>	atomic number = number of protons</a:t>
            </a:r>
          </a:p>
          <a:p>
            <a:pPr marL="0" indent="0">
              <a:buNone/>
            </a:pPr>
            <a:r>
              <a:rPr lang="en-GB" sz="2400" dirty="0"/>
              <a:t>	Mass number = number of protons + neutrons</a:t>
            </a:r>
          </a:p>
          <a:p>
            <a:pPr marL="0" indent="0">
              <a:buNone/>
            </a:pPr>
            <a:r>
              <a:rPr lang="en-GB" sz="2400" dirty="0"/>
              <a:t>2.    How many protons, neutrons and electrons are in these atoms:</a:t>
            </a:r>
          </a:p>
          <a:p>
            <a:pPr marL="0" indent="0">
              <a:buNone/>
            </a:pPr>
            <a:endParaRPr lang="en-GB" sz="24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9304032"/>
              </p:ext>
            </p:extLst>
          </p:nvPr>
        </p:nvGraphicFramePr>
        <p:xfrm>
          <a:off x="2108294" y="2320725"/>
          <a:ext cx="6552728" cy="2743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38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381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38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1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Element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Protons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Neutrons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Electrons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Sodium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Carbon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Nitrogen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Oxygen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4049">
                <a:tc>
                  <a:txBody>
                    <a:bodyPr/>
                    <a:lstStyle/>
                    <a:p>
                      <a:r>
                        <a:rPr lang="en-GB" sz="2400" dirty="0"/>
                        <a:t>Fluorine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7982154" y="3221936"/>
            <a:ext cx="3921369" cy="286232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What are the relative charges and masses of the sub-atomic particles?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448302"/>
              </p:ext>
            </p:extLst>
          </p:nvPr>
        </p:nvGraphicFramePr>
        <p:xfrm>
          <a:off x="7993878" y="4275819"/>
          <a:ext cx="3909645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3215">
                  <a:extLst>
                    <a:ext uri="{9D8B030D-6E8A-4147-A177-3AD203B41FA5}">
                      <a16:colId xmlns:a16="http://schemas.microsoft.com/office/drawing/2014/main" val="4220409288"/>
                    </a:ext>
                  </a:extLst>
                </a:gridCol>
                <a:gridCol w="1303215">
                  <a:extLst>
                    <a:ext uri="{9D8B030D-6E8A-4147-A177-3AD203B41FA5}">
                      <a16:colId xmlns:a16="http://schemas.microsoft.com/office/drawing/2014/main" val="2002798470"/>
                    </a:ext>
                  </a:extLst>
                </a:gridCol>
                <a:gridCol w="1303215">
                  <a:extLst>
                    <a:ext uri="{9D8B030D-6E8A-4147-A177-3AD203B41FA5}">
                      <a16:colId xmlns:a16="http://schemas.microsoft.com/office/drawing/2014/main" val="330539082"/>
                    </a:ext>
                  </a:extLst>
                </a:gridCol>
              </a:tblGrid>
              <a:tr h="542068">
                <a:tc>
                  <a:txBody>
                    <a:bodyPr/>
                    <a:lstStyle/>
                    <a:p>
                      <a:r>
                        <a:rPr lang="en-GB" dirty="0"/>
                        <a:t>Particle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Relative charge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Relative mass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6951696"/>
                  </a:ext>
                </a:extLst>
              </a:tr>
              <a:tr h="309753">
                <a:tc>
                  <a:txBody>
                    <a:bodyPr/>
                    <a:lstStyle/>
                    <a:p>
                      <a:r>
                        <a:rPr lang="en-GB" dirty="0"/>
                        <a:t>Proton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+1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118790"/>
                  </a:ext>
                </a:extLst>
              </a:tr>
              <a:tr h="309753">
                <a:tc>
                  <a:txBody>
                    <a:bodyPr/>
                    <a:lstStyle/>
                    <a:p>
                      <a:r>
                        <a:rPr lang="en-GB" dirty="0"/>
                        <a:t>Neutron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8051333"/>
                  </a:ext>
                </a:extLst>
              </a:tr>
              <a:tr h="309753">
                <a:tc>
                  <a:txBody>
                    <a:bodyPr/>
                    <a:lstStyle/>
                    <a:p>
                      <a:r>
                        <a:rPr lang="en-GB" dirty="0"/>
                        <a:t>Electron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Very small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449641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7616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Isotopes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Content: To perform calculations using atomic and mass numbers from 								the periodic table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     To describe what an isotope is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     To define and calculate the relative atomic mass of an element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Process: Individual work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</a:rPr>
              <a:t>Benefits: Perseverance</a:t>
            </a:r>
          </a:p>
        </p:txBody>
      </p:sp>
    </p:spTree>
    <p:extLst>
      <p:ext uri="{BB962C8B-B14F-4D97-AF65-F5344CB8AC3E}">
        <p14:creationId xmlns:p14="http://schemas.microsoft.com/office/powerpoint/2010/main" val="11638545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Isotopes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Using the numbers on the periodic table, how many protons, neutrons and electrons does chlorine have?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is unusual about chlorine?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5063" y="121505"/>
            <a:ext cx="2556180" cy="170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38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Isotopes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Using the numbers on the periodic table, chlorine has: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17 protons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17 electrons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18.5 neutrons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5063" y="121505"/>
            <a:ext cx="2556180" cy="1704120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838200" y="3279531"/>
            <a:ext cx="805962" cy="62425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>
            <a:stCxn id="5" idx="5"/>
          </p:cNvCxnSpPr>
          <p:nvPr/>
        </p:nvCxnSpPr>
        <p:spPr>
          <a:xfrm>
            <a:off x="1526132" y="3812365"/>
            <a:ext cx="575230" cy="689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101362" y="4501662"/>
            <a:ext cx="48885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 is impossible to have half a neutron! So how can this be….?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893169" y="2540977"/>
            <a:ext cx="41235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Some chlorine atoms have 17 neutrons and some have 19 neutrons. The number on the periodic table is the </a:t>
            </a:r>
            <a:r>
              <a:rPr lang="en-GB" sz="2400" u="sng" dirty="0">
                <a:solidFill>
                  <a:srgbClr val="FF0000"/>
                </a:solidFill>
              </a:rPr>
              <a:t>average</a:t>
            </a:r>
            <a:r>
              <a:rPr lang="en-GB" sz="2400" dirty="0"/>
              <a:t> relative atomic mass.</a:t>
            </a:r>
          </a:p>
          <a:p>
            <a:endParaRPr lang="en-GB" sz="2400" dirty="0"/>
          </a:p>
        </p:txBody>
      </p:sp>
      <p:sp>
        <p:nvSpPr>
          <p:cNvPr id="10" name="Rectangle 9"/>
          <p:cNvSpPr/>
          <p:nvPr/>
        </p:nvSpPr>
        <p:spPr>
          <a:xfrm>
            <a:off x="3635662" y="241584"/>
            <a:ext cx="4185139" cy="117428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43947-F827-4FFC-81FC-657366399E44}"/>
              </a:ext>
            </a:extLst>
          </p:cNvPr>
          <p:cNvSpPr/>
          <p:nvPr/>
        </p:nvSpPr>
        <p:spPr>
          <a:xfrm>
            <a:off x="3635662" y="269543"/>
            <a:ext cx="4114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rgbClr val="7030A0"/>
                </a:solidFill>
              </a:rPr>
              <a:t>An isotope is an atom with the same number of protons, but a different number of neutrons.</a:t>
            </a:r>
          </a:p>
        </p:txBody>
      </p:sp>
    </p:spTree>
    <p:extLst>
      <p:ext uri="{BB962C8B-B14F-4D97-AF65-F5344CB8AC3E}">
        <p14:creationId xmlns:p14="http://schemas.microsoft.com/office/powerpoint/2010/main" val="2836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9" grpId="0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683" y="2144109"/>
            <a:ext cx="10660117" cy="403285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How many protons, neutrons and electrons are in each isotope of carbon?</a:t>
            </a:r>
          </a:p>
          <a:p>
            <a:pPr marL="0" indent="0">
              <a:buNone/>
            </a:pPr>
            <a:r>
              <a:rPr lang="en-GB" dirty="0"/>
              <a:t>What determines the element symbol for each isotope (i.e. why are they both carbon)?</a:t>
            </a:r>
          </a:p>
          <a:p>
            <a:pPr marL="0" indent="0">
              <a:buNone/>
            </a:pPr>
            <a:r>
              <a:rPr lang="en-GB" dirty="0"/>
              <a:t>What is an isotope?</a:t>
            </a:r>
          </a:p>
          <a:p>
            <a:pPr marL="0" indent="0">
              <a:buNone/>
            </a:pPr>
            <a:r>
              <a:rPr lang="en-GB" dirty="0"/>
              <a:t>What is the symbol for this isotope:       ?</a:t>
            </a:r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329" y="407315"/>
            <a:ext cx="1681306" cy="1418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2924" y="508317"/>
            <a:ext cx="1657680" cy="12498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023741" y="416053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30567" y="466797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2890" y="3760036"/>
            <a:ext cx="4168783" cy="255454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Challenge: Draw a diagram to show the atomic structure of these isotopes of hydrogen:   H   </a:t>
            </a:r>
            <a:r>
              <a:rPr lang="en-GB" sz="2000" dirty="0" err="1"/>
              <a:t>H</a:t>
            </a:r>
            <a:r>
              <a:rPr lang="en-GB" sz="2000" dirty="0"/>
              <a:t> and  H</a:t>
            </a:r>
          </a:p>
          <a:p>
            <a:endParaRPr lang="en-GB" sz="2000" dirty="0"/>
          </a:p>
          <a:p>
            <a:r>
              <a:rPr lang="en-GB" sz="2000" dirty="0"/>
              <a:t>Super challenge: How do you think the physical and chemical properties of these isotopes are different/the same?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891752" y="4298645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04809" y="4529867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33176" y="454248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91569" y="4555113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20119" y="4298645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969143" y="431957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41624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683" y="2144109"/>
            <a:ext cx="10660117" cy="403285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What determines the element symbol for each isotope (i.e. why are they both carbon)? </a:t>
            </a:r>
            <a:r>
              <a:rPr lang="en-GB" dirty="0">
                <a:solidFill>
                  <a:srgbClr val="FF0000"/>
                </a:solidFill>
              </a:rPr>
              <a:t>The number of protons</a:t>
            </a:r>
          </a:p>
          <a:p>
            <a:pPr marL="0" indent="0">
              <a:buNone/>
            </a:pPr>
            <a:r>
              <a:rPr lang="en-GB" dirty="0"/>
              <a:t>What is an isotope? </a:t>
            </a:r>
            <a:r>
              <a:rPr lang="en-GB" dirty="0">
                <a:solidFill>
                  <a:srgbClr val="FF0000"/>
                </a:solidFill>
              </a:rPr>
              <a:t>An atom with the same number of protons, but a different number of neutrons</a:t>
            </a:r>
          </a:p>
          <a:p>
            <a:pPr marL="0" indent="0">
              <a:buNone/>
            </a:pPr>
            <a:r>
              <a:rPr lang="en-GB" dirty="0"/>
              <a:t>What is the symbol for this isotope:       </a:t>
            </a:r>
            <a:r>
              <a:rPr lang="en-GB" dirty="0">
                <a:solidFill>
                  <a:srgbClr val="FF0000"/>
                </a:solidFill>
              </a:rPr>
              <a:t>Cl</a:t>
            </a:r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9329" y="407315"/>
            <a:ext cx="1681306" cy="14183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2924" y="508317"/>
            <a:ext cx="1657680" cy="12498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972924" y="3581901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38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97688" y="4263622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2890" y="3760036"/>
            <a:ext cx="4168783" cy="255454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dirty="0"/>
              <a:t>Super challenge: How do you think the physical and chemical properties of these isotopes are different/the same? </a:t>
            </a:r>
            <a:r>
              <a:rPr lang="en-GB" sz="2000" dirty="0">
                <a:solidFill>
                  <a:srgbClr val="FF0000"/>
                </a:solidFill>
              </a:rPr>
              <a:t>The number of electrons are the same, so the chemical properties will be the same. The physical properties, such as melting and boiling point would be different.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466193" y="671571"/>
            <a:ext cx="12228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6 protons</a:t>
            </a:r>
          </a:p>
          <a:p>
            <a:r>
              <a:rPr lang="en-GB" dirty="0">
                <a:solidFill>
                  <a:srgbClr val="FF0000"/>
                </a:solidFill>
              </a:rPr>
              <a:t>6 neutrons</a:t>
            </a:r>
          </a:p>
          <a:p>
            <a:r>
              <a:rPr lang="en-GB" dirty="0">
                <a:solidFill>
                  <a:srgbClr val="FF0000"/>
                </a:solidFill>
              </a:rPr>
              <a:t>6 electrons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30604" y="623147"/>
            <a:ext cx="12228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6 protons</a:t>
            </a:r>
          </a:p>
          <a:p>
            <a:r>
              <a:rPr lang="en-GB" dirty="0">
                <a:solidFill>
                  <a:srgbClr val="FF0000"/>
                </a:solidFill>
              </a:rPr>
              <a:t>7 neutrons</a:t>
            </a:r>
          </a:p>
          <a:p>
            <a:r>
              <a:rPr lang="en-GB" dirty="0">
                <a:solidFill>
                  <a:srgbClr val="FF0000"/>
                </a:solidFill>
              </a:rPr>
              <a:t>6 electrons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632" y="4686807"/>
            <a:ext cx="1914525" cy="17811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37157" y="4607676"/>
            <a:ext cx="1790700" cy="17907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7857" y="4632954"/>
            <a:ext cx="1905000" cy="18002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791" y="5867850"/>
            <a:ext cx="876300" cy="82867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84844" y="5866218"/>
            <a:ext cx="809625" cy="81915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6501" y="5867850"/>
            <a:ext cx="819150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02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32752"/>
            <a:ext cx="10515600" cy="1325563"/>
          </a:xfrm>
        </p:spPr>
        <p:txBody>
          <a:bodyPr/>
          <a:lstStyle/>
          <a:p>
            <a:r>
              <a:rPr lang="en-GB" dirty="0"/>
              <a:t>Fill in the gaps…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2761537"/>
              </p:ext>
            </p:extLst>
          </p:nvPr>
        </p:nvGraphicFramePr>
        <p:xfrm>
          <a:off x="580292" y="826477"/>
          <a:ext cx="10773510" cy="38598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4702">
                  <a:extLst>
                    <a:ext uri="{9D8B030D-6E8A-4147-A177-3AD203B41FA5}">
                      <a16:colId xmlns:a16="http://schemas.microsoft.com/office/drawing/2014/main" val="2670910546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105065222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094655774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887096424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249346495"/>
                    </a:ext>
                  </a:extLst>
                </a:gridCol>
              </a:tblGrid>
              <a:tr h="905125">
                <a:tc>
                  <a:txBody>
                    <a:bodyPr/>
                    <a:lstStyle/>
                    <a:p>
                      <a:r>
                        <a:rPr lang="en-GB" dirty="0"/>
                        <a:t>Isotope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Number of protons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Number of neutrons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Number of electrons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Shown on the periodic table as…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4616446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r>
                        <a:rPr lang="en-GB" dirty="0"/>
                        <a:t>Carbon-12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9219905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r>
                        <a:rPr lang="en-GB" dirty="0"/>
                        <a:t>Carbon-13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499580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r>
                        <a:rPr lang="en-GB" dirty="0"/>
                        <a:t>Uranium-234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135763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2363218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4625" y="3250984"/>
            <a:ext cx="678963" cy="6789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2842" y="3982268"/>
            <a:ext cx="882527" cy="651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652" y="4854943"/>
            <a:ext cx="1914525" cy="1781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3177" y="4775812"/>
            <a:ext cx="1790700" cy="1790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93877" y="4801090"/>
            <a:ext cx="1905000" cy="18002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3242" y="4874422"/>
            <a:ext cx="3086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Here are 3 isotopes. Write the symbol for each isotope.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363438" y="4858610"/>
            <a:ext cx="2400300" cy="175432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The three isotopes shown to the left all have the same chemical properties. Why do you think that is?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84625" y="1789074"/>
            <a:ext cx="735666" cy="62059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207869" y="4132385"/>
            <a:ext cx="457500" cy="38686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248479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32752"/>
            <a:ext cx="10515600" cy="1325563"/>
          </a:xfrm>
        </p:spPr>
        <p:txBody>
          <a:bodyPr/>
          <a:lstStyle/>
          <a:p>
            <a:r>
              <a:rPr lang="en-GB" dirty="0"/>
              <a:t>Fill in the gaps…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78301294"/>
              </p:ext>
            </p:extLst>
          </p:nvPr>
        </p:nvGraphicFramePr>
        <p:xfrm>
          <a:off x="580292" y="826477"/>
          <a:ext cx="10773510" cy="38598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54702">
                  <a:extLst>
                    <a:ext uri="{9D8B030D-6E8A-4147-A177-3AD203B41FA5}">
                      <a16:colId xmlns:a16="http://schemas.microsoft.com/office/drawing/2014/main" val="2670910546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105065222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094655774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887096424"/>
                    </a:ext>
                  </a:extLst>
                </a:gridCol>
                <a:gridCol w="2154702">
                  <a:extLst>
                    <a:ext uri="{9D8B030D-6E8A-4147-A177-3AD203B41FA5}">
                      <a16:colId xmlns:a16="http://schemas.microsoft.com/office/drawing/2014/main" val="2249346495"/>
                    </a:ext>
                  </a:extLst>
                </a:gridCol>
              </a:tblGrid>
              <a:tr h="905125">
                <a:tc>
                  <a:txBody>
                    <a:bodyPr/>
                    <a:lstStyle/>
                    <a:p>
                      <a:r>
                        <a:rPr lang="en-GB" dirty="0"/>
                        <a:t>Isotope name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Number of protons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Number of neutrons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Number of electrons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Shown on the periodic table as…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4616446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r>
                        <a:rPr lang="en-GB" dirty="0"/>
                        <a:t>Carbon-12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9219905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r>
                        <a:rPr lang="en-GB" dirty="0"/>
                        <a:t>Carbon-13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0499580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r>
                        <a:rPr lang="en-GB" dirty="0"/>
                        <a:t>Uranium-234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135763"/>
                  </a:ext>
                </a:extLst>
              </a:tr>
              <a:tr h="738675">
                <a:tc>
                  <a:txBody>
                    <a:bodyPr/>
                    <a:lstStyle/>
                    <a:p>
                      <a:r>
                        <a:rPr lang="en-GB" dirty="0"/>
                        <a:t>Thorium-230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2363218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0704" y="1789601"/>
            <a:ext cx="526806" cy="58193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4625" y="3250984"/>
            <a:ext cx="678963" cy="6789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2842" y="3982268"/>
            <a:ext cx="882527" cy="6517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8652" y="4854943"/>
            <a:ext cx="1914525" cy="17811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03177" y="4775812"/>
            <a:ext cx="1790700" cy="17907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3877" y="4801090"/>
            <a:ext cx="1905000" cy="18002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43242" y="4874422"/>
            <a:ext cx="3086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Here are 3 isotopes. Write the symbol for each isotope.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27477" y="4764895"/>
            <a:ext cx="2936261" cy="203132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Challenge: The three isotopes shown to the left all have the same chemical properties. </a:t>
            </a:r>
            <a:r>
              <a:rPr lang="en-GB" dirty="0">
                <a:solidFill>
                  <a:srgbClr val="FF0000"/>
                </a:solidFill>
              </a:rPr>
              <a:t>This is because it is the number of electrons which effects how an element reacts.</a:t>
            </a:r>
          </a:p>
        </p:txBody>
      </p:sp>
      <p:sp>
        <p:nvSpPr>
          <p:cNvPr id="3" name="Rectangle 2"/>
          <p:cNvSpPr/>
          <p:nvPr/>
        </p:nvSpPr>
        <p:spPr>
          <a:xfrm>
            <a:off x="2769577" y="1789601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063154" y="1789601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2769577" y="2586588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063154" y="2486391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84625" y="1789074"/>
            <a:ext cx="735666" cy="62059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865327" y="2496771"/>
            <a:ext cx="896085" cy="67562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769577" y="3264578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958862" y="3288596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063154" y="3288596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608317" y="3976905"/>
            <a:ext cx="1457875" cy="2873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4903177" y="3991751"/>
            <a:ext cx="459765" cy="3029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0160526" y="4132583"/>
            <a:ext cx="600886" cy="4437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15811" y="6035986"/>
            <a:ext cx="876300" cy="82867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50864" y="6034354"/>
            <a:ext cx="809625" cy="81915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72521" y="6035986"/>
            <a:ext cx="819150" cy="828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649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192" y="174624"/>
            <a:ext cx="7736698" cy="5023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3813" y="254364"/>
            <a:ext cx="452071" cy="4786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192" y="640893"/>
            <a:ext cx="8781158" cy="209959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540" y="2740483"/>
            <a:ext cx="9124213" cy="15853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1336" y="1836706"/>
            <a:ext cx="452071" cy="4786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4725" y="3293817"/>
            <a:ext cx="452071" cy="47866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1"/>
            <a:ext cx="4343400" cy="3086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What is the definition of an isotope?</a:t>
            </a:r>
            <a:endParaRPr lang="en-GB" sz="2800" dirty="0"/>
          </a:p>
        </p:txBody>
      </p:sp>
      <p:sp>
        <p:nvSpPr>
          <p:cNvPr id="11" name="Rectangle 10"/>
          <p:cNvSpPr/>
          <p:nvPr/>
        </p:nvSpPr>
        <p:spPr>
          <a:xfrm>
            <a:off x="4359520" y="0"/>
            <a:ext cx="4343400" cy="30861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What are the relative charges of the three sub-atomic particles?</a:t>
            </a:r>
            <a:endParaRPr lang="en-GB" sz="2800" dirty="0"/>
          </a:p>
        </p:txBody>
      </p:sp>
      <p:sp>
        <p:nvSpPr>
          <p:cNvPr id="12" name="Rectangle 11"/>
          <p:cNvSpPr/>
          <p:nvPr/>
        </p:nvSpPr>
        <p:spPr>
          <a:xfrm>
            <a:off x="8675808" y="-4840"/>
            <a:ext cx="3526051" cy="30909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What are the relative masses of the three sub-atomic particles? </a:t>
            </a:r>
            <a:endParaRPr lang="en-GB" sz="2800" dirty="0"/>
          </a:p>
        </p:txBody>
      </p:sp>
      <p:sp>
        <p:nvSpPr>
          <p:cNvPr id="13" name="Rectangle 12"/>
          <p:cNvSpPr/>
          <p:nvPr/>
        </p:nvSpPr>
        <p:spPr>
          <a:xfrm>
            <a:off x="2563" y="3086100"/>
            <a:ext cx="7044197" cy="13746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Are the chemical properties of isotopes different? Why/why not?</a:t>
            </a:r>
            <a:endParaRPr lang="en-GB" sz="2800" dirty="0"/>
          </a:p>
        </p:txBody>
      </p:sp>
      <p:sp>
        <p:nvSpPr>
          <p:cNvPr id="14" name="Rectangle 13"/>
          <p:cNvSpPr/>
          <p:nvPr/>
        </p:nvSpPr>
        <p:spPr>
          <a:xfrm>
            <a:off x="7062880" y="3064394"/>
            <a:ext cx="5118906" cy="13963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Describe the difference between carbon-12 and carbon-13.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32838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079" y="-43639"/>
            <a:ext cx="7829550" cy="2933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079" y="2728746"/>
            <a:ext cx="6197844" cy="412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3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811" y="-355844"/>
            <a:ext cx="10515600" cy="1325563"/>
          </a:xfrm>
        </p:spPr>
        <p:txBody>
          <a:bodyPr/>
          <a:lstStyle/>
          <a:p>
            <a:r>
              <a:rPr lang="en-GB" dirty="0"/>
              <a:t>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3578" y="747345"/>
            <a:ext cx="10870222" cy="5785339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Relative masses are much more convenient to use than actual masses of atoms.</a:t>
            </a:r>
          </a:p>
          <a:p>
            <a:r>
              <a:rPr lang="en-GB" dirty="0"/>
              <a:t>Carbon-12 is used as the reference point. It is given a ‘mass’ of 12 units.</a:t>
            </a:r>
          </a:p>
          <a:p>
            <a:r>
              <a:rPr lang="en-GB" dirty="0"/>
              <a:t>All of the other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values are the mass of the element compared to carbon. </a:t>
            </a:r>
          </a:p>
          <a:p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is the average relative atomic mass, taking isotopes into account.</a:t>
            </a:r>
          </a:p>
          <a:p>
            <a:pPr marL="0" indent="0">
              <a:buNone/>
            </a:pPr>
            <a:r>
              <a:rPr lang="en-GB" dirty="0"/>
              <a:t>		e.g. copper has 2 isotopes, </a:t>
            </a:r>
            <a:r>
              <a:rPr lang="en-GB" baseline="30000" dirty="0"/>
              <a:t>63</a:t>
            </a:r>
            <a:r>
              <a:rPr lang="en-GB" dirty="0"/>
              <a:t>Cu  (69%) and </a:t>
            </a:r>
            <a:r>
              <a:rPr lang="en-GB" baseline="30000" dirty="0"/>
              <a:t>65</a:t>
            </a:r>
            <a:r>
              <a:rPr lang="en-GB" dirty="0"/>
              <a:t>Cu (31%)</a:t>
            </a:r>
          </a:p>
          <a:p>
            <a:pPr marL="0" indent="0">
              <a:buNone/>
            </a:pPr>
            <a:r>
              <a:rPr lang="en-GB" dirty="0"/>
              <a:t>			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of Cu = </a:t>
            </a:r>
            <a:r>
              <a:rPr lang="en-GB" u="sng" dirty="0"/>
              <a:t>(69x63) + (31x65)  </a:t>
            </a:r>
            <a:r>
              <a:rPr lang="en-GB" dirty="0"/>
              <a:t>  =  63.5</a:t>
            </a:r>
          </a:p>
          <a:p>
            <a:pPr marL="0" indent="0">
              <a:buNone/>
            </a:pPr>
            <a:r>
              <a:rPr lang="en-GB" dirty="0"/>
              <a:t>					     100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is the relative atomic mass, </a:t>
            </a:r>
            <a:r>
              <a:rPr lang="en-GB" dirty="0" err="1"/>
              <a:t>A</a:t>
            </a:r>
            <a:r>
              <a:rPr lang="en-GB" baseline="-25000" dirty="0" err="1"/>
              <a:t>r</a:t>
            </a:r>
            <a:r>
              <a:rPr lang="en-GB" dirty="0"/>
              <a:t> for bromine, which has 2 isotopes, </a:t>
            </a:r>
            <a:r>
              <a:rPr lang="en-GB" baseline="30000" dirty="0"/>
              <a:t>79</a:t>
            </a:r>
            <a:r>
              <a:rPr lang="en-GB" dirty="0"/>
              <a:t>Br (50%) and </a:t>
            </a:r>
            <a:r>
              <a:rPr lang="en-GB" baseline="30000" dirty="0"/>
              <a:t>81</a:t>
            </a:r>
            <a:r>
              <a:rPr lang="en-GB" dirty="0"/>
              <a:t>Br (50%)? Show your working.</a:t>
            </a:r>
          </a:p>
          <a:p>
            <a:pPr marL="0" indent="0">
              <a:buNone/>
            </a:pPr>
            <a:r>
              <a:rPr lang="en-GB" dirty="0"/>
              <a:t>			</a:t>
            </a:r>
            <a:r>
              <a:rPr lang="en-GB" dirty="0" err="1">
                <a:solidFill>
                  <a:srgbClr val="FF0000"/>
                </a:solidFill>
              </a:rPr>
              <a:t>A</a:t>
            </a:r>
            <a:r>
              <a:rPr lang="en-GB" baseline="-25000" dirty="0" err="1">
                <a:solidFill>
                  <a:srgbClr val="FF0000"/>
                </a:solidFill>
              </a:rPr>
              <a:t>r</a:t>
            </a:r>
            <a:r>
              <a:rPr lang="en-GB" dirty="0">
                <a:solidFill>
                  <a:srgbClr val="FF0000"/>
                </a:solidFill>
              </a:rPr>
              <a:t> of Br = </a:t>
            </a:r>
            <a:r>
              <a:rPr lang="en-GB" u="sng" dirty="0">
                <a:solidFill>
                  <a:srgbClr val="FF0000"/>
                </a:solidFill>
              </a:rPr>
              <a:t>(50x79) + (50x81)  </a:t>
            </a:r>
            <a:r>
              <a:rPr lang="en-GB" dirty="0">
                <a:solidFill>
                  <a:srgbClr val="FF0000"/>
                </a:solidFill>
              </a:rPr>
              <a:t>  =  80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</a:rPr>
              <a:t>					     100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8971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927" y="289718"/>
            <a:ext cx="7353300" cy="14763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6896" y="1338263"/>
            <a:ext cx="419100" cy="3524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830" y="1825625"/>
            <a:ext cx="5181600" cy="7524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8495" y="2637632"/>
            <a:ext cx="7134225" cy="1066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830" y="3664346"/>
            <a:ext cx="7605496" cy="147915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34400" y="4330578"/>
            <a:ext cx="419100" cy="3524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6775" y="3171032"/>
            <a:ext cx="466725" cy="38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679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691" y="-55929"/>
            <a:ext cx="7705725" cy="2933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215" y="2812683"/>
            <a:ext cx="371475" cy="4000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6216" y="2679822"/>
            <a:ext cx="7315200" cy="11239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416" y="3686175"/>
            <a:ext cx="7620000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2811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407DB138-9C46-4C4F-A0A9-04EFF1870720}"/>
</file>

<file path=customXml/itemProps2.xml><?xml version="1.0" encoding="utf-8"?>
<ds:datastoreItem xmlns:ds="http://schemas.openxmlformats.org/officeDocument/2006/customXml" ds:itemID="{9AAF5C49-BA31-4970-8253-4D70BF5CFB74}"/>
</file>

<file path=customXml/itemProps3.xml><?xml version="1.0" encoding="utf-8"?>
<ds:datastoreItem xmlns:ds="http://schemas.openxmlformats.org/officeDocument/2006/customXml" ds:itemID="{829FFAD3-E169-467C-BFC7-0A2056E74BA8}"/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704</Words>
  <Application>Microsoft Office PowerPoint</Application>
  <PresentationFormat>Widescreen</PresentationFormat>
  <Paragraphs>164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Isotopes</vt:lpstr>
      <vt:lpstr>Isotopes</vt:lpstr>
      <vt:lpstr>Isotopes</vt:lpstr>
      <vt:lpstr>PowerPoint Presentation</vt:lpstr>
      <vt:lpstr>PowerPoint Presentation</vt:lpstr>
      <vt:lpstr>Fill in the gaps…</vt:lpstr>
      <vt:lpstr>Fill in the gaps…</vt:lpstr>
      <vt:lpstr>PowerPoint Presentation</vt:lpstr>
      <vt:lpstr>PowerPoint Presentation</vt:lpstr>
      <vt:lpstr>Relative Atomic Mass, Ar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Jody Claridge</dc:creator>
  <cp:lastModifiedBy>J Claridge</cp:lastModifiedBy>
  <cp:revision>5</cp:revision>
  <dcterms:created xsi:type="dcterms:W3CDTF">2017-02-13T10:17:53Z</dcterms:created>
  <dcterms:modified xsi:type="dcterms:W3CDTF">2019-10-14T06:42:47Z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133300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</Properties>
</file>