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slideLayouts/slideLayout5.xml" ContentType="application/vnd.openxmlformats-officedocument.presentationml.slideLayout+xml"/>
  <Override PartName="/ppt/notesSlides/notesSlide3.xml" ContentType="application/vnd.openxmlformats-officedocument.presentationml.notesSlide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>
        <p:scale>
          <a:sx n="70" d="100"/>
          <a:sy n="70" d="100"/>
        </p:scale>
        <p:origin x="512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customXml" Target="../customXml/item2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customXml" Target="../customXml/item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E070CA3-49EA-446B-BE14-FA01B22AD00C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D3B93CC-35B7-4E60-9562-1C15C709589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46801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B93CC-35B7-4E60-9562-1C15C709589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11006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B93CC-35B7-4E60-9562-1C15C709589B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220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D3B93CC-35B7-4E60-9562-1C15C709589B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03444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58D9AB-04CE-4976-BD5A-957B6BE4113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2EDDD16-B693-4BD3-B1C9-12C7A89904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8486629-D8E8-4C63-BE95-A86785968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6FFF487-A12D-45B3-9F3F-E583CC5CAC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3EFB4CC-1067-420A-80E5-194CBAE1F6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77227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90EE0-1FF1-493B-A361-8F2E7D7218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472B591-4602-4738-9CD5-5F814949B0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5352A-C044-4C48-B674-99C12427FC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C9BE1-3CED-41EA-9B15-8E654E827D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163B178-1CB3-42E6-9E40-322589608B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535170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372CF3-F3BF-4132-9E67-6276D4A6EB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22DB5FC-263C-4909-B0B7-33B885A3F22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DBD2963-ACBF-4193-A919-D30EA34272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0668D4-2216-4CC5-A0B2-C31699C2F0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86A84E-5461-4DC0-8663-64E8FBEA7D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28830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C0CC03-4BFE-4FF2-81AB-06F4C7077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DC4F630-3790-4396-82F0-F4F388AC5E7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D254C02-DE35-4A3F-B57C-59E24CC59FB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E58F5D4-73CB-4168-B73A-A03408785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2992471-C9A2-4D3E-A144-89D921BD5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8045E3B-9768-43BD-B6B2-56B50B5AF1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8766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2476E4-755A-49F8-8494-178A41EA35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344238-ED26-488A-8F62-D8031368E7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C27B3D7-4DA8-45A3-9208-B6DF22C6AE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943DD68-AD67-4215-8633-AE234860DA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23277A-53E1-48E8-A627-A2907D97F5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C775D30B-4580-42B0-9F31-41769EF33F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2E17098-43FC-494E-96D8-D80CCE796B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5CC8299-4A1A-4954-8493-B7003181E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491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0ED3092-64D9-40A5-934F-469895505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3A4383F-B70B-45A8-ABC6-1AA9B5041E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EEAFC39-3DBC-4FF1-BDFC-5CA2AB7565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E6816A5-73E2-43AE-834B-D0E300047A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02670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CF5EE62-E9BD-4D31-A655-C7237CBE25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69C7168-A7CF-4522-8A4C-EEFA79DBD8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6921C7-F8CE-414D-B63C-156049DCA4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50076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2A0668-E717-42CA-8836-0349F45AEA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852F01D-586B-4215-87C4-E961040B09D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3629C0-06F5-46CF-8B7D-8AEBFE49CC9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333290-3C6A-467D-9C57-C5EBA140C3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CC5A992-C761-4B09-986A-6D9F7ACA6B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CB32E7-02B6-4AEA-8399-83D50FC9DE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54079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AE003-9089-45C0-91C4-8F25BEF4FB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F4B507A-60FD-4D50-8254-4A869C66C23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91F18B-DCC2-4787-8E48-B5336BB9CE4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F43FA4B-5585-4255-93D7-5B8CDA58B2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9B02DB-EA9F-44D5-90F1-0F7E9E0D67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630426C-CC3E-49FC-983A-D478C0991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641237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7ACA8C-FF61-4190-8493-9C65E7E97D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859739F-E246-4579-8949-886F7641BF7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C8FD661-13DB-4B46-9D41-9D23EA0483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529672-6B4B-4C65-A405-AC63025E0C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67DCF9-98E8-46F8-872D-0C68DD41BA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862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56E4FF5-FD90-475D-BB9C-617EE97AA62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204842F-38BF-4605-9307-6DCBE6B77E0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A21FC1-DF3E-49B8-A550-6D412040D7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F2FF5-5208-4A5C-AAE5-BA30B2ACFF2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2D9B0DF-16BD-445C-88B5-F440D90FF0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91267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81BF8505-CC30-4B0B-8FC3-900DB4F687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0EBDAC-591F-4C77-B3B9-FAFC7776DE3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040D2D4-F9FA-4105-9CF0-30FE55E7C90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D3B7E-4EB0-4FBC-9CAD-2704C6AED660}" type="datetimeFigureOut">
              <a:rPr lang="en-GB" smtClean="0"/>
              <a:t>23/09/2020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8E6D6C1-2C50-4E11-A54E-8666B2FF7B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B6CFD04-8250-4142-9F32-36C43C322AC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21F623-507B-4E13-920E-B76CC42C5D8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1162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13" Type="http://schemas.openxmlformats.org/officeDocument/2006/relationships/image" Target="../media/image11.gif"/><Relationship Id="rId18" Type="http://schemas.openxmlformats.org/officeDocument/2006/relationships/image" Target="../media/image1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12" Type="http://schemas.openxmlformats.org/officeDocument/2006/relationships/image" Target="../media/image10.gif"/><Relationship Id="rId17" Type="http://schemas.openxmlformats.org/officeDocument/2006/relationships/image" Target="../media/image15.gif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14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11" Type="http://schemas.openxmlformats.org/officeDocument/2006/relationships/image" Target="../media/image9.gif"/><Relationship Id="rId5" Type="http://schemas.openxmlformats.org/officeDocument/2006/relationships/image" Target="../media/image3.gif"/><Relationship Id="rId15" Type="http://schemas.openxmlformats.org/officeDocument/2006/relationships/image" Target="../media/image13.gif"/><Relationship Id="rId10" Type="http://schemas.openxmlformats.org/officeDocument/2006/relationships/image" Target="../media/image8.gif"/><Relationship Id="rId19" Type="http://schemas.openxmlformats.org/officeDocument/2006/relationships/image" Target="../media/image17.gif"/><Relationship Id="rId4" Type="http://schemas.openxmlformats.org/officeDocument/2006/relationships/image" Target="../media/image2.gif"/><Relationship Id="rId9" Type="http://schemas.openxmlformats.org/officeDocument/2006/relationships/image" Target="../media/image7.gif"/><Relationship Id="rId1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357182-742E-43F1-A40A-0AF375FCF01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59613" y="277402"/>
            <a:ext cx="9144000" cy="1218826"/>
          </a:xfrm>
        </p:spPr>
        <p:txBody>
          <a:bodyPr>
            <a:normAutofit fontScale="90000"/>
          </a:bodyPr>
          <a:lstStyle/>
          <a:p>
            <a:r>
              <a:rPr lang="en-GB" dirty="0"/>
              <a:t>Adjectives to describe a person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324B1136-DED2-436D-9F06-33C8ACDBF73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708935" y="2009543"/>
            <a:ext cx="9144000" cy="1655762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dirty="0"/>
              <a:t>LO: We are learning some adjectives to describe a person’s attributes and personalities</a:t>
            </a:r>
          </a:p>
          <a:p>
            <a:pPr algn="l"/>
            <a:r>
              <a:rPr lang="en-GB" dirty="0"/>
              <a:t>I can </a:t>
            </a:r>
          </a:p>
          <a:p>
            <a:pPr algn="l"/>
            <a:r>
              <a:rPr lang="en-GB" dirty="0"/>
              <a:t>describe a person’s personalities/attributes using intensifier </a:t>
            </a:r>
            <a:r>
              <a:rPr lang="zh-CN" altLang="en-US" dirty="0"/>
              <a:t>很 </a:t>
            </a:r>
            <a:r>
              <a:rPr lang="en-GB" altLang="zh-CN" dirty="0"/>
              <a:t>+ some common adjectives</a:t>
            </a:r>
          </a:p>
          <a:p>
            <a:pPr algn="l"/>
            <a:r>
              <a:rPr lang="en-GB" altLang="zh-CN" dirty="0"/>
              <a:t>Describe a person’s personalities using </a:t>
            </a:r>
            <a:r>
              <a:rPr lang="zh-CN" altLang="en-US" dirty="0"/>
              <a:t>非常</a:t>
            </a:r>
            <a:r>
              <a:rPr lang="en-GB" altLang="zh-CN" dirty="0"/>
              <a:t>/</a:t>
            </a:r>
            <a:r>
              <a:rPr lang="zh-CN" altLang="en-US" dirty="0"/>
              <a:t>相当 </a:t>
            </a:r>
            <a:r>
              <a:rPr lang="en-GB" altLang="zh-CN" dirty="0"/>
              <a:t>+ adjectives</a:t>
            </a:r>
          </a:p>
          <a:p>
            <a:pPr algn="l"/>
            <a:endParaRPr lang="en-GB" altLang="zh-CN" dirty="0"/>
          </a:p>
          <a:p>
            <a:pPr algn="l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75760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531C6DA-90E0-41FC-B894-12CF4E6D57BF}"/>
              </a:ext>
            </a:extLst>
          </p:cNvPr>
          <p:cNvSpPr txBox="1"/>
          <p:nvPr/>
        </p:nvSpPr>
        <p:spPr>
          <a:xfrm flipH="1">
            <a:off x="563228" y="91648"/>
            <a:ext cx="107113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/>
              <a:t>Match up – Recap some adjectives we have learned before.  Please follow the example in </a:t>
            </a:r>
            <a:r>
              <a:rPr lang="en-GB" sz="3200" b="1" dirty="0">
                <a:solidFill>
                  <a:srgbClr val="FF0000"/>
                </a:solidFill>
              </a:rPr>
              <a:t>Red.  5 minutes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46CB7F8-A644-4A62-90E1-3B017AA672D3}"/>
              </a:ext>
            </a:extLst>
          </p:cNvPr>
          <p:cNvSpPr txBox="1"/>
          <p:nvPr/>
        </p:nvSpPr>
        <p:spPr>
          <a:xfrm>
            <a:off x="728032" y="1586330"/>
            <a:ext cx="6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高</a:t>
            </a:r>
            <a:endParaRPr lang="en-GB" sz="32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49C1EA8-4BCC-4EFE-B1E1-3F3E35F6628F}"/>
              </a:ext>
            </a:extLst>
          </p:cNvPr>
          <p:cNvSpPr txBox="1"/>
          <p:nvPr/>
        </p:nvSpPr>
        <p:spPr>
          <a:xfrm>
            <a:off x="728032" y="2431805"/>
            <a:ext cx="6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矮</a:t>
            </a:r>
            <a:endParaRPr lang="en-GB" sz="32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D42A67C-3165-430A-96D7-3B5E9FFE71A7}"/>
              </a:ext>
            </a:extLst>
          </p:cNvPr>
          <p:cNvSpPr txBox="1"/>
          <p:nvPr/>
        </p:nvSpPr>
        <p:spPr>
          <a:xfrm>
            <a:off x="728032" y="3370601"/>
            <a:ext cx="2364769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中等身材</a:t>
            </a:r>
            <a:endParaRPr lang="en-GB" sz="32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5A0EF624-F65E-41FA-935C-DA13507313D8}"/>
              </a:ext>
            </a:extLst>
          </p:cNvPr>
          <p:cNvSpPr txBox="1"/>
          <p:nvPr/>
        </p:nvSpPr>
        <p:spPr>
          <a:xfrm>
            <a:off x="849610" y="4216076"/>
            <a:ext cx="6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/>
              <a:t>胖</a:t>
            </a:r>
            <a:endParaRPr lang="en-GB" sz="3200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9CD4602-C423-442F-BD43-BABC767527B5}"/>
              </a:ext>
            </a:extLst>
          </p:cNvPr>
          <p:cNvSpPr txBox="1"/>
          <p:nvPr/>
        </p:nvSpPr>
        <p:spPr>
          <a:xfrm>
            <a:off x="849610" y="5066262"/>
            <a:ext cx="6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瘦</a:t>
            </a:r>
            <a:endParaRPr lang="en-GB" sz="32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D5154795-13AB-4B06-A9F9-CA3059565543}"/>
              </a:ext>
            </a:extLst>
          </p:cNvPr>
          <p:cNvSpPr txBox="1"/>
          <p:nvPr/>
        </p:nvSpPr>
        <p:spPr>
          <a:xfrm>
            <a:off x="6716378" y="1507724"/>
            <a:ext cx="14271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漂亮</a:t>
            </a:r>
            <a:endParaRPr lang="en-GB" sz="32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54F93565-C393-424E-96B9-DF9A44507441}"/>
              </a:ext>
            </a:extLst>
          </p:cNvPr>
          <p:cNvSpPr txBox="1"/>
          <p:nvPr/>
        </p:nvSpPr>
        <p:spPr>
          <a:xfrm>
            <a:off x="6716377" y="2353199"/>
            <a:ext cx="11094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好看</a:t>
            </a:r>
            <a:endParaRPr lang="en-GB" sz="32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3228DC9-3D7F-49FF-87CE-0105D074B0F7}"/>
              </a:ext>
            </a:extLst>
          </p:cNvPr>
          <p:cNvSpPr txBox="1"/>
          <p:nvPr/>
        </p:nvSpPr>
        <p:spPr>
          <a:xfrm>
            <a:off x="6740451" y="3210436"/>
            <a:ext cx="110948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丑</a:t>
            </a:r>
            <a:endParaRPr lang="en-GB" sz="32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03133C2-8E6D-4288-B86A-D46C83AF5E56}"/>
              </a:ext>
            </a:extLst>
          </p:cNvPr>
          <p:cNvSpPr txBox="1"/>
          <p:nvPr/>
        </p:nvSpPr>
        <p:spPr>
          <a:xfrm>
            <a:off x="6837956" y="4137470"/>
            <a:ext cx="62672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帅</a:t>
            </a:r>
            <a:endParaRPr lang="en-GB" sz="3200" dirty="0"/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981959E2-1B38-4921-8B30-A0363D4F20D9}"/>
              </a:ext>
            </a:extLst>
          </p:cNvPr>
          <p:cNvSpPr txBox="1"/>
          <p:nvPr/>
        </p:nvSpPr>
        <p:spPr>
          <a:xfrm>
            <a:off x="6837955" y="4987656"/>
            <a:ext cx="117078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美丽</a:t>
            </a:r>
            <a:endParaRPr lang="en-GB" sz="32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A355DA49-7145-4D72-981F-B45B39F924EF}"/>
              </a:ext>
            </a:extLst>
          </p:cNvPr>
          <p:cNvSpPr txBox="1"/>
          <p:nvPr/>
        </p:nvSpPr>
        <p:spPr>
          <a:xfrm>
            <a:off x="2741827" y="5158594"/>
            <a:ext cx="861331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5. </a:t>
            </a:r>
            <a:r>
              <a:rPr lang="en-US" altLang="ja-JP" sz="2000" dirty="0" err="1"/>
              <a:t>gāo</a:t>
            </a:r>
            <a:endParaRPr lang="en-GB" sz="20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30A2C2D6-9E5A-4FB3-AA8F-54C8407A856E}"/>
              </a:ext>
            </a:extLst>
          </p:cNvPr>
          <p:cNvSpPr txBox="1"/>
          <p:nvPr/>
        </p:nvSpPr>
        <p:spPr>
          <a:xfrm>
            <a:off x="2741827" y="4308408"/>
            <a:ext cx="66111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4. </a:t>
            </a:r>
            <a:r>
              <a:rPr lang="en-US" altLang="ja-JP" sz="2000" dirty="0" err="1"/>
              <a:t>ǎi</a:t>
            </a:r>
            <a:endParaRPr lang="en-GB" sz="20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DE6D8F19-03E4-45AF-96F0-6EE5AD580FEA}"/>
              </a:ext>
            </a:extLst>
          </p:cNvPr>
          <p:cNvSpPr txBox="1"/>
          <p:nvPr/>
        </p:nvSpPr>
        <p:spPr>
          <a:xfrm>
            <a:off x="2373672" y="2388654"/>
            <a:ext cx="1797867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2. </a:t>
            </a:r>
            <a:r>
              <a:rPr lang="en-US" altLang="ja-JP" sz="2000" dirty="0" err="1"/>
              <a:t>zhōng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děng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shēn</a:t>
            </a:r>
            <a:r>
              <a:rPr lang="en-US" altLang="ja-JP" sz="2000" dirty="0"/>
              <a:t> </a:t>
            </a:r>
            <a:r>
              <a:rPr lang="en-US" altLang="ja-JP" sz="2000" dirty="0" err="1"/>
              <a:t>cái</a:t>
            </a:r>
            <a:endParaRPr lang="en-GB" sz="20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86FEDE55-B8BC-4A54-B51E-236DFFED2809}"/>
              </a:ext>
            </a:extLst>
          </p:cNvPr>
          <p:cNvSpPr txBox="1"/>
          <p:nvPr/>
        </p:nvSpPr>
        <p:spPr>
          <a:xfrm>
            <a:off x="2712335" y="3467917"/>
            <a:ext cx="1103535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3. </a:t>
            </a:r>
            <a:r>
              <a:rPr lang="en-US" altLang="ja-JP" sz="2000" dirty="0" err="1"/>
              <a:t>páng</a:t>
            </a:r>
            <a:endParaRPr lang="en-GB" sz="2000" dirty="0"/>
          </a:p>
        </p:txBody>
      </p:sp>
      <p:sp>
        <p:nvSpPr>
          <p:cNvPr id="55" name="TextBox 54">
            <a:extLst>
              <a:ext uri="{FF2B5EF4-FFF2-40B4-BE49-F238E27FC236}">
                <a16:creationId xmlns:a16="http://schemas.microsoft.com/office/drawing/2014/main" id="{01E99C54-3EEA-408C-84D5-EE79223228C3}"/>
              </a:ext>
            </a:extLst>
          </p:cNvPr>
          <p:cNvSpPr txBox="1"/>
          <p:nvPr/>
        </p:nvSpPr>
        <p:spPr>
          <a:xfrm>
            <a:off x="8269576" y="5086991"/>
            <a:ext cx="1578619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10. </a:t>
            </a:r>
            <a:r>
              <a:rPr lang="en-US" altLang="ja-JP" sz="2000" dirty="0" err="1"/>
              <a:t>piào</a:t>
            </a:r>
            <a:r>
              <a:rPr lang="en-US" altLang="ja-JP" sz="2000" dirty="0"/>
              <a:t> </a:t>
            </a:r>
            <a:r>
              <a:rPr lang="en-US" altLang="ja-JP" sz="2000" dirty="0" err="1"/>
              <a:t>liàng</a:t>
            </a:r>
            <a:endParaRPr lang="en-GB" sz="2000" dirty="0"/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id="{3976BB35-9614-4C0B-BBCE-9288B2DC67E2}"/>
              </a:ext>
            </a:extLst>
          </p:cNvPr>
          <p:cNvSpPr txBox="1"/>
          <p:nvPr/>
        </p:nvSpPr>
        <p:spPr>
          <a:xfrm>
            <a:off x="8142668" y="1545991"/>
            <a:ext cx="126949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6. </a:t>
            </a:r>
            <a:r>
              <a:rPr lang="en-US" altLang="ja-JP" sz="2000" dirty="0" err="1"/>
              <a:t>hǎo</a:t>
            </a:r>
            <a:r>
              <a:rPr lang="en-US" altLang="ja-JP" sz="2000" dirty="0"/>
              <a:t> </a:t>
            </a:r>
            <a:r>
              <a:rPr lang="en-US" altLang="ja-JP" sz="2000" dirty="0" err="1"/>
              <a:t>kàn</a:t>
            </a:r>
            <a:endParaRPr lang="en-GB" sz="2000" dirty="0"/>
          </a:p>
        </p:txBody>
      </p:sp>
      <p:sp>
        <p:nvSpPr>
          <p:cNvPr id="59" name="TextBox 58">
            <a:extLst>
              <a:ext uri="{FF2B5EF4-FFF2-40B4-BE49-F238E27FC236}">
                <a16:creationId xmlns:a16="http://schemas.microsoft.com/office/drawing/2014/main" id="{D3C8E002-C894-4B2D-9755-F12CA6A80F61}"/>
              </a:ext>
            </a:extLst>
          </p:cNvPr>
          <p:cNvSpPr txBox="1"/>
          <p:nvPr/>
        </p:nvSpPr>
        <p:spPr>
          <a:xfrm>
            <a:off x="10002051" y="1474466"/>
            <a:ext cx="952569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000" dirty="0"/>
              <a:t>f. ugly</a:t>
            </a:r>
            <a:endParaRPr lang="en-GB" sz="2000" dirty="0"/>
          </a:p>
        </p:txBody>
      </p:sp>
      <p:sp>
        <p:nvSpPr>
          <p:cNvPr id="61" name="TextBox 60">
            <a:extLst>
              <a:ext uri="{FF2B5EF4-FFF2-40B4-BE49-F238E27FC236}">
                <a16:creationId xmlns:a16="http://schemas.microsoft.com/office/drawing/2014/main" id="{03A5043B-67D0-449B-81BC-6131D135BC11}"/>
              </a:ext>
            </a:extLst>
          </p:cNvPr>
          <p:cNvSpPr txBox="1"/>
          <p:nvPr/>
        </p:nvSpPr>
        <p:spPr>
          <a:xfrm>
            <a:off x="8269577" y="3267862"/>
            <a:ext cx="126949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8. </a:t>
            </a:r>
            <a:r>
              <a:rPr lang="en-US" altLang="ja-JP" sz="2000" dirty="0" err="1"/>
              <a:t>shuài</a:t>
            </a:r>
            <a:endParaRPr lang="en-GB" sz="2000" dirty="0"/>
          </a:p>
        </p:txBody>
      </p:sp>
      <p:sp>
        <p:nvSpPr>
          <p:cNvPr id="63" name="TextBox 62">
            <a:extLst>
              <a:ext uri="{FF2B5EF4-FFF2-40B4-BE49-F238E27FC236}">
                <a16:creationId xmlns:a16="http://schemas.microsoft.com/office/drawing/2014/main" id="{D4DB395B-E234-47E2-A850-DB7C1FFA05A2}"/>
              </a:ext>
            </a:extLst>
          </p:cNvPr>
          <p:cNvSpPr txBox="1"/>
          <p:nvPr/>
        </p:nvSpPr>
        <p:spPr>
          <a:xfrm>
            <a:off x="8198379" y="2445531"/>
            <a:ext cx="110945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7. </a:t>
            </a:r>
            <a:r>
              <a:rPr lang="en-US" altLang="ja-JP" sz="2000" dirty="0" err="1"/>
              <a:t>měi</a:t>
            </a:r>
            <a:r>
              <a:rPr lang="en-US" altLang="ja-JP" sz="2000" dirty="0"/>
              <a:t> </a:t>
            </a:r>
            <a:r>
              <a:rPr lang="en-US" altLang="ja-JP" sz="2000" dirty="0" err="1"/>
              <a:t>lì</a:t>
            </a:r>
            <a:endParaRPr lang="en-GB" sz="2000" dirty="0"/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BD61C992-0584-49E3-89DE-697608B4E545}"/>
              </a:ext>
            </a:extLst>
          </p:cNvPr>
          <p:cNvSpPr txBox="1"/>
          <p:nvPr/>
        </p:nvSpPr>
        <p:spPr>
          <a:xfrm>
            <a:off x="4398662" y="1590650"/>
            <a:ext cx="1049050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a. tall</a:t>
            </a:r>
            <a:endParaRPr lang="en-GB" sz="2000" dirty="0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B07D68F0-2D58-4747-92AC-3162DFC48F9C}"/>
              </a:ext>
            </a:extLst>
          </p:cNvPr>
          <p:cNvSpPr txBox="1"/>
          <p:nvPr/>
        </p:nvSpPr>
        <p:spPr>
          <a:xfrm>
            <a:off x="4420266" y="5201718"/>
            <a:ext cx="1063005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e. short</a:t>
            </a:r>
            <a:endParaRPr lang="en-GB" sz="2000" dirty="0"/>
          </a:p>
        </p:txBody>
      </p:sp>
      <p:sp>
        <p:nvSpPr>
          <p:cNvPr id="69" name="TextBox 68">
            <a:extLst>
              <a:ext uri="{FF2B5EF4-FFF2-40B4-BE49-F238E27FC236}">
                <a16:creationId xmlns:a16="http://schemas.microsoft.com/office/drawing/2014/main" id="{0F627519-D1AE-4E34-B404-BDC810980E9B}"/>
              </a:ext>
            </a:extLst>
          </p:cNvPr>
          <p:cNvSpPr txBox="1"/>
          <p:nvPr/>
        </p:nvSpPr>
        <p:spPr>
          <a:xfrm>
            <a:off x="4392378" y="4236709"/>
            <a:ext cx="1429712" cy="70788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d. medium-sized</a:t>
            </a:r>
            <a:endParaRPr lang="en-GB" sz="2000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98D87000-9A13-461C-A4C1-85A5A987DF12}"/>
              </a:ext>
            </a:extLst>
          </p:cNvPr>
          <p:cNvSpPr txBox="1"/>
          <p:nvPr/>
        </p:nvSpPr>
        <p:spPr>
          <a:xfrm>
            <a:off x="4390198" y="3379421"/>
            <a:ext cx="1204425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c. plump</a:t>
            </a:r>
            <a:endParaRPr lang="en-GB" sz="2000" dirty="0"/>
          </a:p>
        </p:txBody>
      </p:sp>
      <p:sp>
        <p:nvSpPr>
          <p:cNvPr id="73" name="TextBox 72">
            <a:extLst>
              <a:ext uri="{FF2B5EF4-FFF2-40B4-BE49-F238E27FC236}">
                <a16:creationId xmlns:a16="http://schemas.microsoft.com/office/drawing/2014/main" id="{25B1725F-3F34-4B9C-97B6-05C1DBBCAA99}"/>
              </a:ext>
            </a:extLst>
          </p:cNvPr>
          <p:cNvSpPr txBox="1"/>
          <p:nvPr/>
        </p:nvSpPr>
        <p:spPr>
          <a:xfrm>
            <a:off x="4366406" y="2432251"/>
            <a:ext cx="979706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000" dirty="0"/>
              <a:t>b. thin</a:t>
            </a: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CCE29B36-0E72-4825-8CCA-1F14142B2472}"/>
              </a:ext>
            </a:extLst>
          </p:cNvPr>
          <p:cNvSpPr txBox="1"/>
          <p:nvPr/>
        </p:nvSpPr>
        <p:spPr>
          <a:xfrm>
            <a:off x="10002051" y="2333145"/>
            <a:ext cx="1109453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g. pretty</a:t>
            </a:r>
            <a:endParaRPr lang="en-GB" sz="2000" dirty="0"/>
          </a:p>
        </p:txBody>
      </p:sp>
      <p:sp>
        <p:nvSpPr>
          <p:cNvPr id="77" name="TextBox 76">
            <a:extLst>
              <a:ext uri="{FF2B5EF4-FFF2-40B4-BE49-F238E27FC236}">
                <a16:creationId xmlns:a16="http://schemas.microsoft.com/office/drawing/2014/main" id="{59F891B8-4E13-4106-802C-5F1CE7D687DD}"/>
              </a:ext>
            </a:extLst>
          </p:cNvPr>
          <p:cNvSpPr txBox="1"/>
          <p:nvPr/>
        </p:nvSpPr>
        <p:spPr>
          <a:xfrm>
            <a:off x="10073101" y="5057819"/>
            <a:ext cx="1763037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2000" dirty="0"/>
              <a:t>j. good-looking</a:t>
            </a:r>
            <a:endParaRPr lang="en-GB" sz="2000" dirty="0"/>
          </a:p>
        </p:txBody>
      </p:sp>
      <p:sp>
        <p:nvSpPr>
          <p:cNvPr id="81" name="TextBox 80">
            <a:extLst>
              <a:ext uri="{FF2B5EF4-FFF2-40B4-BE49-F238E27FC236}">
                <a16:creationId xmlns:a16="http://schemas.microsoft.com/office/drawing/2014/main" id="{30B15C97-E749-4405-8372-04314BE3EB33}"/>
              </a:ext>
            </a:extLst>
          </p:cNvPr>
          <p:cNvSpPr txBox="1"/>
          <p:nvPr/>
        </p:nvSpPr>
        <p:spPr>
          <a:xfrm>
            <a:off x="10020111" y="3222485"/>
            <a:ext cx="1592877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h. handsome</a:t>
            </a:r>
            <a:endParaRPr lang="en-GB" sz="2000" dirty="0"/>
          </a:p>
        </p:txBody>
      </p:sp>
      <p:sp>
        <p:nvSpPr>
          <p:cNvPr id="83" name="TextBox 82">
            <a:extLst>
              <a:ext uri="{FF2B5EF4-FFF2-40B4-BE49-F238E27FC236}">
                <a16:creationId xmlns:a16="http://schemas.microsoft.com/office/drawing/2014/main" id="{D08A66C4-2147-4BF3-A7B6-D8ED59183EAE}"/>
              </a:ext>
            </a:extLst>
          </p:cNvPr>
          <p:cNvSpPr txBox="1"/>
          <p:nvPr/>
        </p:nvSpPr>
        <p:spPr>
          <a:xfrm>
            <a:off x="10020111" y="4097570"/>
            <a:ext cx="1346280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 err="1"/>
              <a:t>i</a:t>
            </a:r>
            <a:r>
              <a:rPr lang="en-US" altLang="ja-JP" sz="2000" dirty="0"/>
              <a:t>. beautiful</a:t>
            </a:r>
            <a:endParaRPr lang="en-GB" sz="2000" dirty="0"/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98A2BF35-32A2-4F90-97F5-3EB57D0683DA}"/>
              </a:ext>
            </a:extLst>
          </p:cNvPr>
          <p:cNvSpPr txBox="1"/>
          <p:nvPr/>
        </p:nvSpPr>
        <p:spPr>
          <a:xfrm>
            <a:off x="8259871" y="4137470"/>
            <a:ext cx="965049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ja-JP" sz="2000" dirty="0"/>
              <a:t>9. </a:t>
            </a:r>
            <a:r>
              <a:rPr lang="en-US" altLang="ja-JP" sz="2000" dirty="0" err="1"/>
              <a:t>chǒu</a:t>
            </a:r>
            <a:endParaRPr lang="en-GB" sz="2000" dirty="0"/>
          </a:p>
        </p:txBody>
      </p:sp>
      <p:sp>
        <p:nvSpPr>
          <p:cNvPr id="87" name="TextBox 86">
            <a:extLst>
              <a:ext uri="{FF2B5EF4-FFF2-40B4-BE49-F238E27FC236}">
                <a16:creationId xmlns:a16="http://schemas.microsoft.com/office/drawing/2014/main" id="{4DA9D764-F844-4A99-AF80-7A0139A2587E}"/>
              </a:ext>
            </a:extLst>
          </p:cNvPr>
          <p:cNvSpPr txBox="1"/>
          <p:nvPr/>
        </p:nvSpPr>
        <p:spPr>
          <a:xfrm>
            <a:off x="2321779" y="1590650"/>
            <a:ext cx="1128712" cy="40011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altLang="ja-JP" sz="2000" dirty="0"/>
              <a:t>1. </a:t>
            </a:r>
            <a:r>
              <a:rPr lang="en-US" altLang="ja-JP" sz="2000" dirty="0" err="1"/>
              <a:t>shòu</a:t>
            </a:r>
            <a:endParaRPr lang="en-GB" sz="2000" dirty="0"/>
          </a:p>
        </p:txBody>
      </p:sp>
      <p:sp>
        <p:nvSpPr>
          <p:cNvPr id="88" name="TextBox 87">
            <a:extLst>
              <a:ext uri="{FF2B5EF4-FFF2-40B4-BE49-F238E27FC236}">
                <a16:creationId xmlns:a16="http://schemas.microsoft.com/office/drawing/2014/main" id="{7936A490-6E47-485C-A19C-25DA763258C4}"/>
              </a:ext>
            </a:extLst>
          </p:cNvPr>
          <p:cNvSpPr txBox="1"/>
          <p:nvPr/>
        </p:nvSpPr>
        <p:spPr>
          <a:xfrm>
            <a:off x="290557" y="1612966"/>
            <a:ext cx="54534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800" b="1" dirty="0">
                <a:solidFill>
                  <a:srgbClr val="FF0000"/>
                </a:solidFill>
              </a:rPr>
              <a:t>5a</a:t>
            </a:r>
          </a:p>
        </p:txBody>
      </p:sp>
    </p:spTree>
    <p:extLst>
      <p:ext uri="{BB962C8B-B14F-4D97-AF65-F5344CB8AC3E}">
        <p14:creationId xmlns:p14="http://schemas.microsoft.com/office/powerpoint/2010/main" val="19463259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E6E8534-C20B-405B-988C-ACC23895E3B0}"/>
              </a:ext>
            </a:extLst>
          </p:cNvPr>
          <p:cNvSpPr txBox="1"/>
          <p:nvPr/>
        </p:nvSpPr>
        <p:spPr>
          <a:xfrm>
            <a:off x="841248" y="329184"/>
            <a:ext cx="96560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/>
              <a:t>Listen and note down the person and adjectives being used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1A7AEF3-9D0C-4937-AC26-F1B9B2323388}"/>
              </a:ext>
            </a:extLst>
          </p:cNvPr>
          <p:cNvSpPr txBox="1"/>
          <p:nvPr/>
        </p:nvSpPr>
        <p:spPr>
          <a:xfrm>
            <a:off x="978408" y="1012954"/>
            <a:ext cx="578815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zh-CN" altLang="en-US" sz="2800" dirty="0"/>
              <a:t>我爸爸高高的。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我姐姐很漂亮。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我妈妈非常美丽。</a:t>
            </a:r>
            <a:endParaRPr lang="en-GB" altLang="zh-CN" sz="2800" dirty="0"/>
          </a:p>
          <a:p>
            <a:pPr marL="342900" indent="-342900">
              <a:buAutoNum type="arabicPeriod"/>
            </a:pPr>
            <a:r>
              <a:rPr lang="zh-CN" altLang="en-US" sz="2800" dirty="0"/>
              <a:t>她很丑。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小明很胖。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我的弟弟非常帅。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我的哥哥帅极了。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我的朋友长得很好看。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我的妹妹很瘦。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r>
              <a:rPr lang="zh-CN" altLang="en-US" sz="2800" dirty="0"/>
              <a:t>我的邻居中等身材。</a:t>
            </a:r>
            <a:endParaRPr lang="en-GB" altLang="zh-CN" sz="2800" dirty="0"/>
          </a:p>
          <a:p>
            <a:pPr marL="342900" indent="-342900">
              <a:buAutoNum type="arabicPeriod" startAt="5"/>
            </a:pP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149509966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troke animation">
            <a:extLst>
              <a:ext uri="{FF2B5EF4-FFF2-40B4-BE49-F238E27FC236}">
                <a16:creationId xmlns:a16="http://schemas.microsoft.com/office/drawing/2014/main" id="{897AC6D7-EFD3-451E-AECA-E0ADD3C0789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3024" y="676656"/>
            <a:ext cx="926902" cy="9269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animation">
            <a:extLst>
              <a:ext uri="{FF2B5EF4-FFF2-40B4-BE49-F238E27FC236}">
                <a16:creationId xmlns:a16="http://schemas.microsoft.com/office/drawing/2014/main" id="{1447AC93-F7EB-4B25-AD18-B9A43D8A759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9072" y="676656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animation">
            <a:extLst>
              <a:ext uri="{FF2B5EF4-FFF2-40B4-BE49-F238E27FC236}">
                <a16:creationId xmlns:a16="http://schemas.microsoft.com/office/drawing/2014/main" id="{7E0A6F7C-F43A-454A-8FC0-8ED9C672B40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102" y="1798320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animation">
            <a:extLst>
              <a:ext uri="{FF2B5EF4-FFF2-40B4-BE49-F238E27FC236}">
                <a16:creationId xmlns:a16="http://schemas.microsoft.com/office/drawing/2014/main" id="{BF16C26C-51E5-453A-8AED-CF2B65D1F13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19" y="2852928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animation">
            <a:extLst>
              <a:ext uri="{FF2B5EF4-FFF2-40B4-BE49-F238E27FC236}">
                <a16:creationId xmlns:a16="http://schemas.microsoft.com/office/drawing/2014/main" id="{5916AF35-942E-4A55-A396-1E1295C50C5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87068" y="2852928"/>
            <a:ext cx="972312" cy="9723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animation">
            <a:extLst>
              <a:ext uri="{FF2B5EF4-FFF2-40B4-BE49-F238E27FC236}">
                <a16:creationId xmlns:a16="http://schemas.microsoft.com/office/drawing/2014/main" id="{EE32A703-83AF-48EE-AB53-1DB3A22E15D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07" y="4176212"/>
            <a:ext cx="916234" cy="916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animation">
            <a:extLst>
              <a:ext uri="{FF2B5EF4-FFF2-40B4-BE49-F238E27FC236}">
                <a16:creationId xmlns:a16="http://schemas.microsoft.com/office/drawing/2014/main" id="{C090C735-C8AD-4859-A6B6-FE32AE9A178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1555" y="4322826"/>
            <a:ext cx="783337" cy="7833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animation">
            <a:extLst>
              <a:ext uri="{FF2B5EF4-FFF2-40B4-BE49-F238E27FC236}">
                <a16:creationId xmlns:a16="http://schemas.microsoft.com/office/drawing/2014/main" id="{2A9F5E66-6EEE-46FE-BB81-84302420B05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807" y="5207508"/>
            <a:ext cx="783336" cy="78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animation">
            <a:extLst>
              <a:ext uri="{FF2B5EF4-FFF2-40B4-BE49-F238E27FC236}">
                <a16:creationId xmlns:a16="http://schemas.microsoft.com/office/drawing/2014/main" id="{23EDE96A-E878-48C1-A555-469442C3E0B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24" y="5207508"/>
            <a:ext cx="783336" cy="783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animation">
            <a:extLst>
              <a:ext uri="{FF2B5EF4-FFF2-40B4-BE49-F238E27FC236}">
                <a16:creationId xmlns:a16="http://schemas.microsoft.com/office/drawing/2014/main" id="{9B1044ED-09CB-4F05-847B-1A8A9EB91A1B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58889" y="624078"/>
            <a:ext cx="845820" cy="84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animation">
            <a:extLst>
              <a:ext uri="{FF2B5EF4-FFF2-40B4-BE49-F238E27FC236}">
                <a16:creationId xmlns:a16="http://schemas.microsoft.com/office/drawing/2014/main" id="{B99D997F-3419-46A1-BB58-0A1DBF0B0DB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4491" y="624078"/>
            <a:ext cx="716280" cy="716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animation">
            <a:extLst>
              <a:ext uri="{FF2B5EF4-FFF2-40B4-BE49-F238E27FC236}">
                <a16:creationId xmlns:a16="http://schemas.microsoft.com/office/drawing/2014/main" id="{7C0AAECA-098A-4A44-A2F3-22AF20F684A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4214" y="1648968"/>
            <a:ext cx="845820" cy="8458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animation">
            <a:extLst>
              <a:ext uri="{FF2B5EF4-FFF2-40B4-BE49-F238E27FC236}">
                <a16:creationId xmlns:a16="http://schemas.microsoft.com/office/drawing/2014/main" id="{3D8B0E64-DD0A-4334-920B-E0F916A516C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184" y="1603558"/>
            <a:ext cx="649587" cy="84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troke animation">
            <a:extLst>
              <a:ext uri="{FF2B5EF4-FFF2-40B4-BE49-F238E27FC236}">
                <a16:creationId xmlns:a16="http://schemas.microsoft.com/office/drawing/2014/main" id="{20AFC940-1777-463C-9BD4-1F48C36D819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8983" y="2852928"/>
            <a:ext cx="716281" cy="7162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troke animation">
            <a:extLst>
              <a:ext uri="{FF2B5EF4-FFF2-40B4-BE49-F238E27FC236}">
                <a16:creationId xmlns:a16="http://schemas.microsoft.com/office/drawing/2014/main" id="{6754438E-3D68-4601-A6BD-20CAEF51BC6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49721" y="2836165"/>
            <a:ext cx="845821" cy="845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troke animation">
            <a:extLst>
              <a:ext uri="{FF2B5EF4-FFF2-40B4-BE49-F238E27FC236}">
                <a16:creationId xmlns:a16="http://schemas.microsoft.com/office/drawing/2014/main" id="{A02FF0BA-81C1-49C2-8DF2-A41913B3D2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7313" y="4120898"/>
            <a:ext cx="778002" cy="778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8" name="Picture 34" descr="Stroke animation">
            <a:extLst>
              <a:ext uri="{FF2B5EF4-FFF2-40B4-BE49-F238E27FC236}">
                <a16:creationId xmlns:a16="http://schemas.microsoft.com/office/drawing/2014/main" id="{6D30BFDF-6C7F-47AB-83D3-BBAE9CE1E91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1184" y="4053078"/>
            <a:ext cx="845822" cy="845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08A15E8-4C42-481D-81A4-AA7D642947D5}"/>
              </a:ext>
            </a:extLst>
          </p:cNvPr>
          <p:cNvSpPr txBox="1"/>
          <p:nvPr/>
        </p:nvSpPr>
        <p:spPr>
          <a:xfrm>
            <a:off x="3246120" y="817138"/>
            <a:ext cx="278694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clever, </a:t>
            </a:r>
            <a:r>
              <a:rPr lang="en-US" altLang="ja-JP" sz="2800" dirty="0" err="1"/>
              <a:t>cōng</a:t>
            </a:r>
            <a:r>
              <a:rPr lang="en-US" altLang="ja-JP" sz="2800" dirty="0"/>
              <a:t> </a:t>
            </a:r>
            <a:r>
              <a:rPr lang="en-US" altLang="ja-JP" sz="2800" dirty="0" err="1"/>
              <a:t>míng</a:t>
            </a:r>
            <a:endParaRPr lang="en-GB" sz="2800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997EE9C-4920-41A9-A87E-10FE478D3587}"/>
              </a:ext>
            </a:extLst>
          </p:cNvPr>
          <p:cNvSpPr txBox="1"/>
          <p:nvPr/>
        </p:nvSpPr>
        <p:spPr>
          <a:xfrm>
            <a:off x="3334512" y="1987953"/>
            <a:ext cx="217627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stupid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bèn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5B65A68E-EB3A-4548-8880-872600791551}"/>
              </a:ext>
            </a:extLst>
          </p:cNvPr>
          <p:cNvSpPr txBox="1"/>
          <p:nvPr/>
        </p:nvSpPr>
        <p:spPr>
          <a:xfrm>
            <a:off x="3262856" y="3077474"/>
            <a:ext cx="2488719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adorable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kě</a:t>
            </a:r>
            <a:r>
              <a:rPr lang="en-US" altLang="ja-JP" sz="2800" dirty="0"/>
              <a:t> </a:t>
            </a:r>
            <a:r>
              <a:rPr lang="en-US" altLang="ja-JP" sz="2800" dirty="0" err="1"/>
              <a:t>ài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CE2664F-24FE-46D4-8F54-CAAD6A967416}"/>
              </a:ext>
            </a:extLst>
          </p:cNvPr>
          <p:cNvSpPr txBox="1"/>
          <p:nvPr/>
        </p:nvSpPr>
        <p:spPr>
          <a:xfrm>
            <a:off x="3334512" y="4248289"/>
            <a:ext cx="294970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attentive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rèn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zhēn</a:t>
            </a:r>
            <a:endParaRPr lang="en-GB" sz="28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F2DFFCB8-9A55-43F1-93CC-D6AD1281F875}"/>
              </a:ext>
            </a:extLst>
          </p:cNvPr>
          <p:cNvSpPr txBox="1"/>
          <p:nvPr/>
        </p:nvSpPr>
        <p:spPr>
          <a:xfrm>
            <a:off x="3362028" y="5450589"/>
            <a:ext cx="3232094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healthy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jiàn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kāng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D2F8FB23-BA57-4B92-B6CD-DA986AB30B73}"/>
              </a:ext>
            </a:extLst>
          </p:cNvPr>
          <p:cNvSpPr txBox="1"/>
          <p:nvPr/>
        </p:nvSpPr>
        <p:spPr>
          <a:xfrm>
            <a:off x="8609310" y="817138"/>
            <a:ext cx="238177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quiet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ān</a:t>
            </a:r>
            <a:r>
              <a:rPr lang="en-US" altLang="ja-JP" sz="2800" dirty="0"/>
              <a:t> </a:t>
            </a:r>
            <a:r>
              <a:rPr lang="en-US" altLang="ja-JP" sz="2800" dirty="0" err="1"/>
              <a:t>jìng</a:t>
            </a:r>
            <a:endParaRPr lang="en-GB" sz="2800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392CDB6-4DA4-4744-95BF-9FFEE63EE9ED}"/>
              </a:ext>
            </a:extLst>
          </p:cNvPr>
          <p:cNvSpPr txBox="1"/>
          <p:nvPr/>
        </p:nvSpPr>
        <p:spPr>
          <a:xfrm>
            <a:off x="8609310" y="1926159"/>
            <a:ext cx="2610377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strange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qí</a:t>
            </a:r>
            <a:r>
              <a:rPr lang="en-US" altLang="ja-JP" sz="2800" dirty="0"/>
              <a:t> </a:t>
            </a:r>
            <a:r>
              <a:rPr lang="en-US" altLang="ja-JP" sz="2800" dirty="0" err="1"/>
              <a:t>guài</a:t>
            </a:r>
            <a:endParaRPr lang="en-GB" sz="28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5DF104-CCBA-4501-ABDE-DB8BFAEA0A31}"/>
              </a:ext>
            </a:extLst>
          </p:cNvPr>
          <p:cNvSpPr txBox="1"/>
          <p:nvPr/>
        </p:nvSpPr>
        <p:spPr>
          <a:xfrm>
            <a:off x="8626048" y="3077474"/>
            <a:ext cx="3215432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hardworking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nǔ</a:t>
            </a:r>
            <a:r>
              <a:rPr lang="en-US" altLang="ja-JP" sz="2800" dirty="0"/>
              <a:t> </a:t>
            </a:r>
            <a:r>
              <a:rPr lang="en-US" altLang="ja-JP" sz="2800" dirty="0" err="1"/>
              <a:t>lì</a:t>
            </a:r>
            <a:endParaRPr lang="en-GB" sz="2800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ADDA765-8418-455A-8FA9-882249125B31}"/>
              </a:ext>
            </a:extLst>
          </p:cNvPr>
          <p:cNvSpPr txBox="1"/>
          <p:nvPr/>
        </p:nvSpPr>
        <p:spPr>
          <a:xfrm>
            <a:off x="8697703" y="4248289"/>
            <a:ext cx="2849490" cy="5232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2800" dirty="0"/>
              <a:t>famous</a:t>
            </a:r>
            <a:r>
              <a:rPr lang="en-US" altLang="ja-JP" sz="2800" dirty="0"/>
              <a:t>, </a:t>
            </a:r>
            <a:r>
              <a:rPr lang="en-US" altLang="ja-JP" sz="2800" dirty="0" err="1"/>
              <a:t>yǒu</a:t>
            </a:r>
            <a:r>
              <a:rPr lang="en-US" altLang="ja-JP" sz="2800" dirty="0"/>
              <a:t> </a:t>
            </a:r>
            <a:r>
              <a:rPr lang="en-US" altLang="ja-JP" sz="2800" dirty="0" err="1"/>
              <a:t>míng</a:t>
            </a:r>
            <a:endParaRPr lang="en-GB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E032593-BB0C-4BF4-A951-8BFF454B4886}"/>
              </a:ext>
            </a:extLst>
          </p:cNvPr>
          <p:cNvSpPr txBox="1"/>
          <p:nvPr/>
        </p:nvSpPr>
        <p:spPr>
          <a:xfrm>
            <a:off x="400992" y="9585"/>
            <a:ext cx="95385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b="1" dirty="0"/>
              <a:t>Write</a:t>
            </a:r>
            <a:r>
              <a:rPr lang="ja-JP" altLang="en-US" sz="3200" b="1" dirty="0"/>
              <a:t> </a:t>
            </a:r>
            <a:r>
              <a:rPr lang="en-US" altLang="ja-JP" sz="3200" b="1" dirty="0"/>
              <a:t>these</a:t>
            </a:r>
            <a:r>
              <a:rPr lang="ja-JP" altLang="en-US" sz="3200" b="1" dirty="0"/>
              <a:t> </a:t>
            </a:r>
            <a:r>
              <a:rPr lang="en-US" altLang="ja-JP" sz="3200" b="1" dirty="0"/>
              <a:t>words</a:t>
            </a:r>
            <a:r>
              <a:rPr lang="ja-JP" altLang="en-US" sz="3200" b="1" dirty="0"/>
              <a:t> </a:t>
            </a:r>
            <a:r>
              <a:rPr lang="en-US" altLang="ja-JP" sz="3200" b="1" dirty="0"/>
              <a:t>down. Say the words while writing.</a:t>
            </a:r>
            <a:endParaRPr lang="en-GB" sz="3200" b="1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D0DB90C-3C6F-41EB-8AA5-947BA9890110}"/>
              </a:ext>
            </a:extLst>
          </p:cNvPr>
          <p:cNvSpPr txBox="1"/>
          <p:nvPr/>
        </p:nvSpPr>
        <p:spPr>
          <a:xfrm>
            <a:off x="7165847" y="5204150"/>
            <a:ext cx="41330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ja-JP" sz="3600" dirty="0">
                <a:solidFill>
                  <a:srgbClr val="FF0000"/>
                </a:solidFill>
              </a:rPr>
              <a:t>Write </a:t>
            </a:r>
            <a:r>
              <a:rPr lang="zh-CN" altLang="en-US" sz="3600" dirty="0">
                <a:solidFill>
                  <a:srgbClr val="FF0000"/>
                </a:solidFill>
              </a:rPr>
              <a:t>健康 </a:t>
            </a:r>
            <a:r>
              <a:rPr lang="en-GB" altLang="zh-CN" sz="3600" dirty="0">
                <a:solidFill>
                  <a:srgbClr val="FF0000"/>
                </a:solidFill>
              </a:rPr>
              <a:t>and </a:t>
            </a:r>
            <a:r>
              <a:rPr lang="zh-CN" altLang="en-US" sz="3600" dirty="0">
                <a:solidFill>
                  <a:srgbClr val="FF0000"/>
                </a:solidFill>
              </a:rPr>
              <a:t>安静 </a:t>
            </a:r>
            <a:r>
              <a:rPr lang="en-GB" altLang="zh-CN" sz="3600" dirty="0">
                <a:solidFill>
                  <a:srgbClr val="FF0000"/>
                </a:solidFill>
              </a:rPr>
              <a:t>3 </a:t>
            </a:r>
            <a:r>
              <a:rPr lang="en-US" altLang="zh-CN" sz="3600" dirty="0">
                <a:solidFill>
                  <a:srgbClr val="FF0000"/>
                </a:solidFill>
              </a:rPr>
              <a:t>time. </a:t>
            </a:r>
            <a:endParaRPr lang="en-GB" sz="36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67273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480413D5-5D45-4E6D-8BF8-A516DF7B52B6}"/>
              </a:ext>
            </a:extLst>
          </p:cNvPr>
          <p:cNvSpPr txBox="1"/>
          <p:nvPr/>
        </p:nvSpPr>
        <p:spPr>
          <a:xfrm>
            <a:off x="605153" y="52659"/>
            <a:ext cx="56936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b="1" dirty="0"/>
              <a:t>Do you remember how to say…?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135B11F6-40B7-4531-817E-DF4A2A229E92}"/>
              </a:ext>
            </a:extLst>
          </p:cNvPr>
          <p:cNvSpPr txBox="1"/>
          <p:nvPr/>
        </p:nvSpPr>
        <p:spPr>
          <a:xfrm>
            <a:off x="705736" y="1337611"/>
            <a:ext cx="190007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extremely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E76AB31-934B-4E22-95C7-88E7AB4DDE6E}"/>
              </a:ext>
            </a:extLst>
          </p:cNvPr>
          <p:cNvSpPr txBox="1"/>
          <p:nvPr/>
        </p:nvSpPr>
        <p:spPr>
          <a:xfrm>
            <a:off x="771392" y="2211966"/>
            <a:ext cx="92326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very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A792808-FEA6-456A-9B28-F8DC893DA4E9}"/>
              </a:ext>
            </a:extLst>
          </p:cNvPr>
          <p:cNvSpPr txBox="1"/>
          <p:nvPr/>
        </p:nvSpPr>
        <p:spPr>
          <a:xfrm>
            <a:off x="797176" y="3136612"/>
            <a:ext cx="106933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/>
              <a:t>quite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B2FEDB0-8D3F-4B3F-9A24-3E164230E3F4}"/>
              </a:ext>
            </a:extLst>
          </p:cNvPr>
          <p:cNvSpPr txBox="1"/>
          <p:nvPr/>
        </p:nvSpPr>
        <p:spPr>
          <a:xfrm>
            <a:off x="749808" y="4096512"/>
            <a:ext cx="1920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/>
              <a:t>really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BAD9061D-8841-4EB2-9160-549996D33E01}"/>
              </a:ext>
            </a:extLst>
          </p:cNvPr>
          <p:cNvSpPr txBox="1"/>
          <p:nvPr/>
        </p:nvSpPr>
        <p:spPr>
          <a:xfrm>
            <a:off x="3188082" y="1292314"/>
            <a:ext cx="17147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/>
              <a:t>fēi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cháng</a:t>
            </a:r>
            <a:endParaRPr lang="en-GB" sz="3200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077140E5-8B40-4A64-AC81-163562873145}"/>
              </a:ext>
            </a:extLst>
          </p:cNvPr>
          <p:cNvSpPr txBox="1"/>
          <p:nvPr/>
        </p:nvSpPr>
        <p:spPr>
          <a:xfrm>
            <a:off x="3277363" y="2062702"/>
            <a:ext cx="83067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/>
              <a:t>hěn</a:t>
            </a:r>
            <a:endParaRPr lang="en-GB" sz="3200" dirty="0"/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E25743D6-4698-4F75-9505-362699675491}"/>
              </a:ext>
            </a:extLst>
          </p:cNvPr>
          <p:cNvSpPr txBox="1"/>
          <p:nvPr/>
        </p:nvSpPr>
        <p:spPr>
          <a:xfrm>
            <a:off x="3256027" y="3029712"/>
            <a:ext cx="201850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ja-JP" sz="3200" dirty="0" err="1"/>
              <a:t>xiāng</a:t>
            </a:r>
            <a:r>
              <a:rPr lang="en-US" altLang="ja-JP" sz="3200" dirty="0"/>
              <a:t> </a:t>
            </a:r>
            <a:r>
              <a:rPr lang="en-US" altLang="ja-JP" sz="3200" dirty="0" err="1"/>
              <a:t>dāng</a:t>
            </a:r>
            <a:endParaRPr lang="en-GB" sz="3200" dirty="0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8FDC997-7918-4C45-960E-B57DDBA2F80C}"/>
              </a:ext>
            </a:extLst>
          </p:cNvPr>
          <p:cNvSpPr txBox="1"/>
          <p:nvPr/>
        </p:nvSpPr>
        <p:spPr>
          <a:xfrm>
            <a:off x="3339354" y="4181454"/>
            <a:ext cx="19206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 err="1"/>
              <a:t>zhēn</a:t>
            </a:r>
            <a:r>
              <a:rPr lang="ja-JP" altLang="en-US" sz="3200" dirty="0"/>
              <a:t> </a:t>
            </a:r>
            <a:r>
              <a:rPr lang="en-US" altLang="ja-JP" sz="3200" dirty="0"/>
              <a:t>de</a:t>
            </a:r>
            <a:endParaRPr lang="en-GB" sz="3200" dirty="0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DAC9FBAE-911C-4BF5-91EE-0F68DD289E81}"/>
              </a:ext>
            </a:extLst>
          </p:cNvPr>
          <p:cNvSpPr txBox="1"/>
          <p:nvPr/>
        </p:nvSpPr>
        <p:spPr>
          <a:xfrm>
            <a:off x="5926630" y="1052347"/>
            <a:ext cx="22169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非常</a:t>
            </a:r>
            <a:endParaRPr lang="en-GB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1C1D3FC-4CEB-4B24-93C5-73239B944ADF}"/>
              </a:ext>
            </a:extLst>
          </p:cNvPr>
          <p:cNvSpPr txBox="1"/>
          <p:nvPr/>
        </p:nvSpPr>
        <p:spPr>
          <a:xfrm>
            <a:off x="6046344" y="1945235"/>
            <a:ext cx="125303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很</a:t>
            </a:r>
            <a:endParaRPr lang="en-GB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F7F4C015-FF91-40BE-9A9E-94F215F8D6E0}"/>
              </a:ext>
            </a:extLst>
          </p:cNvPr>
          <p:cNvSpPr txBox="1"/>
          <p:nvPr/>
        </p:nvSpPr>
        <p:spPr>
          <a:xfrm>
            <a:off x="5926630" y="2812720"/>
            <a:ext cx="22169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相当</a:t>
            </a:r>
            <a:endParaRPr lang="en-GB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2213BCD-B91E-4F9C-A8F6-DED21E1799AB}"/>
              </a:ext>
            </a:extLst>
          </p:cNvPr>
          <p:cNvSpPr txBox="1"/>
          <p:nvPr/>
        </p:nvSpPr>
        <p:spPr>
          <a:xfrm>
            <a:off x="5966641" y="3927234"/>
            <a:ext cx="300752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真的</a:t>
            </a:r>
            <a:endParaRPr lang="en-GB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D9770998-FC2E-42D2-ACA8-9CF273555B34}"/>
              </a:ext>
            </a:extLst>
          </p:cNvPr>
          <p:cNvSpPr txBox="1"/>
          <p:nvPr/>
        </p:nvSpPr>
        <p:spPr>
          <a:xfrm>
            <a:off x="797176" y="5056412"/>
            <a:ext cx="192067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3200" dirty="0"/>
              <a:t>more</a:t>
            </a:r>
            <a:r>
              <a:rPr lang="en-GB" sz="3200" dirty="0"/>
              <a:t>r and more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DF0EA4F9-62A2-49E6-867B-1424B648F20C}"/>
              </a:ext>
            </a:extLst>
          </p:cNvPr>
          <p:cNvSpPr txBox="1"/>
          <p:nvPr/>
        </p:nvSpPr>
        <p:spPr>
          <a:xfrm>
            <a:off x="3339354" y="5215298"/>
            <a:ext cx="235416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3200" dirty="0" err="1"/>
              <a:t>yuè</a:t>
            </a:r>
            <a:r>
              <a:rPr lang="en-US" altLang="ja-JP" sz="3200" dirty="0"/>
              <a:t> </a:t>
            </a:r>
            <a:r>
              <a:rPr lang="en-US" altLang="ja-JP" sz="3200" dirty="0" err="1"/>
              <a:t>lái</a:t>
            </a:r>
            <a:r>
              <a:rPr lang="en-US" altLang="ja-JP" sz="3200" dirty="0"/>
              <a:t> </a:t>
            </a:r>
            <a:r>
              <a:rPr lang="en-US" altLang="ja-JP" sz="3200" dirty="0" err="1"/>
              <a:t>yuè</a:t>
            </a:r>
            <a:endParaRPr lang="en-GB" sz="32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E59DD0E1-D154-42F5-9BC0-BC1578DE7701}"/>
              </a:ext>
            </a:extLst>
          </p:cNvPr>
          <p:cNvSpPr txBox="1"/>
          <p:nvPr/>
        </p:nvSpPr>
        <p:spPr>
          <a:xfrm>
            <a:off x="5948914" y="5133356"/>
            <a:ext cx="22642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latin typeface="KaiTi" panose="02010609060101010101" pitchFamily="49" charset="-122"/>
                <a:ea typeface="KaiTi" panose="02010609060101010101" pitchFamily="49" charset="-122"/>
              </a:rPr>
              <a:t>越来越</a:t>
            </a:r>
            <a:endParaRPr lang="en-GB" sz="5400" dirty="0">
              <a:latin typeface="KaiTi" panose="02010609060101010101" pitchFamily="49" charset="-122"/>
              <a:ea typeface="KaiTi" panose="02010609060101010101" pitchFamily="49" charset="-122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D6F7D953-39D1-4C81-8B34-54C397D49BF2}"/>
              </a:ext>
            </a:extLst>
          </p:cNvPr>
          <p:cNvSpPr txBox="1"/>
          <p:nvPr/>
        </p:nvSpPr>
        <p:spPr>
          <a:xfrm>
            <a:off x="8384119" y="1093205"/>
            <a:ext cx="3266950" cy="310854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800" dirty="0"/>
              <a:t>Sentence structure</a:t>
            </a:r>
            <a:r>
              <a:rPr lang="zh-CN" altLang="en-US" sz="2800" dirty="0"/>
              <a:t>：</a:t>
            </a:r>
            <a:endParaRPr lang="en-GB" altLang="zh-CN" sz="2800" dirty="0"/>
          </a:p>
          <a:p>
            <a:r>
              <a:rPr lang="en-GB" sz="2800" dirty="0"/>
              <a:t>subject + </a:t>
            </a:r>
            <a:r>
              <a:rPr lang="en-GB" sz="2800" dirty="0">
                <a:solidFill>
                  <a:srgbClr val="00B0F0"/>
                </a:solidFill>
              </a:rPr>
              <a:t>intensifier</a:t>
            </a:r>
            <a:r>
              <a:rPr lang="en-GB" sz="2800" dirty="0"/>
              <a:t> + </a:t>
            </a:r>
            <a:r>
              <a:rPr lang="en-GB" sz="2800" dirty="0">
                <a:solidFill>
                  <a:srgbClr val="00B050"/>
                </a:solidFill>
              </a:rPr>
              <a:t>adjective</a:t>
            </a:r>
            <a:r>
              <a:rPr lang="en-GB" sz="2800" dirty="0"/>
              <a:t>. </a:t>
            </a:r>
          </a:p>
          <a:p>
            <a:endParaRPr lang="en-GB" sz="2800" dirty="0"/>
          </a:p>
          <a:p>
            <a:r>
              <a:rPr lang="en-GB" sz="2800" dirty="0"/>
              <a:t>My dad </a:t>
            </a:r>
            <a:r>
              <a:rPr lang="en-GB" sz="2800" dirty="0">
                <a:solidFill>
                  <a:srgbClr val="FF0000"/>
                </a:solidFill>
              </a:rPr>
              <a:t>is</a:t>
            </a:r>
            <a:r>
              <a:rPr lang="en-GB" sz="2800" dirty="0"/>
              <a:t> extremely tall.</a:t>
            </a:r>
          </a:p>
          <a:p>
            <a:r>
              <a:rPr lang="zh-CN" altLang="en-US" sz="2800" dirty="0"/>
              <a:t>我的爸爸</a:t>
            </a:r>
            <a:r>
              <a:rPr lang="zh-CN" altLang="en-US" sz="2800" dirty="0">
                <a:solidFill>
                  <a:srgbClr val="00B0F0"/>
                </a:solidFill>
              </a:rPr>
              <a:t>非常</a:t>
            </a:r>
            <a:r>
              <a:rPr lang="zh-CN" altLang="en-US" sz="2800" dirty="0">
                <a:solidFill>
                  <a:srgbClr val="00B050"/>
                </a:solidFill>
              </a:rPr>
              <a:t>高</a:t>
            </a:r>
            <a:r>
              <a:rPr lang="zh-CN" altLang="en-US" sz="2800" dirty="0"/>
              <a:t>。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9431060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6" grpId="0"/>
      <p:bldP spid="18" grpId="0"/>
      <p:bldP spid="20" grpId="0"/>
      <p:bldP spid="22" grpId="0"/>
      <p:bldP spid="24" grpId="0"/>
      <p:bldP spid="26" grpId="0"/>
      <p:bldP spid="28" grpId="0"/>
      <p:bldP spid="40" grpId="0"/>
      <p:bldP spid="4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992-46CD-4195-85CB-A07757C545DF}"/>
              </a:ext>
            </a:extLst>
          </p:cNvPr>
          <p:cNvSpPr txBox="1"/>
          <p:nvPr/>
        </p:nvSpPr>
        <p:spPr>
          <a:xfrm>
            <a:off x="617220" y="1126563"/>
            <a:ext cx="10451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我来说说我的哥哥。我的哥哥今年十八岁。他的个子很高，长得很帅。他的眼睛大大的，很漂亮。他的腿很长，看起来有点奇怪。他不仅很聪明，而且非常努力。他除了做事非常认真以外，还喜欢帮助人。他常常参加社区活动，所以他在本地很有名。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E4037A-5BCE-4CB5-9C4D-FC61163C391E}"/>
              </a:ext>
            </a:extLst>
          </p:cNvPr>
          <p:cNvSpPr txBox="1"/>
          <p:nvPr/>
        </p:nvSpPr>
        <p:spPr>
          <a:xfrm>
            <a:off x="740664" y="3410212"/>
            <a:ext cx="1045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我来说说我的妹妹。我的妹妹今年八岁，她的个子矮矮的，她的眼睛是蓝色的，又大又美丽。不过，最近她好像越来越胖了。虽然她有时候笨笨的，但是她很可爱。还有，她非常健康。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C31529-489A-4671-BECC-13D98A685DFF}"/>
              </a:ext>
            </a:extLst>
          </p:cNvPr>
          <p:cNvSpPr txBox="1"/>
          <p:nvPr/>
        </p:nvSpPr>
        <p:spPr>
          <a:xfrm>
            <a:off x="685800" y="127700"/>
            <a:ext cx="1031443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/>
              <a:t>Highlight adjectives, intensifiers  and connectives with different </a:t>
            </a:r>
            <a:r>
              <a:rPr lang="en-US" altLang="zh-CN" sz="2400" b="1" dirty="0" err="1"/>
              <a:t>colours</a:t>
            </a:r>
            <a:r>
              <a:rPr lang="en-US" altLang="zh-CN" sz="2400" b="1" dirty="0"/>
              <a:t>. Write Pinyin for each passage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then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translate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the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passage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into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English. </a:t>
            </a:r>
            <a:r>
              <a:rPr lang="en-US" altLang="ja-JP" sz="2400" b="1" dirty="0">
                <a:solidFill>
                  <a:srgbClr val="FF0000"/>
                </a:solidFill>
              </a:rPr>
              <a:t>10 minutes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4C17A9-E6C0-4598-8256-F803810562A4}"/>
              </a:ext>
            </a:extLst>
          </p:cNvPr>
          <p:cNvSpPr txBox="1"/>
          <p:nvPr/>
        </p:nvSpPr>
        <p:spPr>
          <a:xfrm>
            <a:off x="874776" y="5283750"/>
            <a:ext cx="794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社区活动： </a:t>
            </a:r>
            <a:r>
              <a:rPr lang="en-US" altLang="ja-JP" sz="2800" dirty="0" err="1"/>
              <a:t>shè</a:t>
            </a:r>
            <a:r>
              <a:rPr lang="en-US" altLang="ja-JP" sz="2800" dirty="0"/>
              <a:t> </a:t>
            </a:r>
            <a:r>
              <a:rPr lang="en-US" altLang="ja-JP" sz="2800" dirty="0" err="1"/>
              <a:t>qū</a:t>
            </a:r>
            <a:r>
              <a:rPr lang="en-US" altLang="ja-JP" sz="2800" dirty="0"/>
              <a:t> </a:t>
            </a:r>
            <a:r>
              <a:rPr lang="en-US" altLang="ja-JP" sz="2800" dirty="0" err="1"/>
              <a:t>huó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dòng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GB" altLang="zh-CN" sz="2800" dirty="0"/>
              <a:t>community activity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A99837-1A04-482E-A80B-CE64FA710876}"/>
              </a:ext>
            </a:extLst>
          </p:cNvPr>
          <p:cNvSpPr txBox="1"/>
          <p:nvPr/>
        </p:nvSpPr>
        <p:spPr>
          <a:xfrm>
            <a:off x="731520" y="2942445"/>
            <a:ext cx="253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b="1" dirty="0">
                <a:solidFill>
                  <a:srgbClr val="FF0000"/>
                </a:solidFill>
              </a:rPr>
              <a:t>Extension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12904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F6CB0992-46CD-4195-85CB-A07757C545DF}"/>
              </a:ext>
            </a:extLst>
          </p:cNvPr>
          <p:cNvSpPr txBox="1"/>
          <p:nvPr/>
        </p:nvSpPr>
        <p:spPr>
          <a:xfrm>
            <a:off x="617220" y="1126563"/>
            <a:ext cx="1045159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我来说说我的哥哥。我的哥哥今年十八岁。他的个子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高</a:t>
            </a:r>
            <a:r>
              <a:rPr lang="zh-CN" altLang="en-US" sz="2800" dirty="0"/>
              <a:t>，长得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帅</a:t>
            </a:r>
            <a:r>
              <a:rPr lang="zh-CN" altLang="en-US" sz="2800" dirty="0"/>
              <a:t>。他的眼睛</a:t>
            </a:r>
            <a:r>
              <a:rPr lang="zh-CN" altLang="en-US" sz="2800" dirty="0">
                <a:solidFill>
                  <a:srgbClr val="00B050"/>
                </a:solidFill>
              </a:rPr>
              <a:t>大大的</a:t>
            </a:r>
            <a:r>
              <a:rPr lang="zh-CN" altLang="en-US" sz="2800" dirty="0"/>
              <a:t>，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漂亮</a:t>
            </a:r>
            <a:r>
              <a:rPr lang="zh-CN" altLang="en-US" sz="2800" dirty="0"/>
              <a:t>。他的腿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长</a:t>
            </a:r>
            <a:r>
              <a:rPr lang="zh-CN" altLang="en-US" sz="2800" dirty="0"/>
              <a:t>，看起来</a:t>
            </a:r>
            <a:r>
              <a:rPr lang="zh-CN" altLang="en-US" sz="2800" dirty="0">
                <a:solidFill>
                  <a:schemeClr val="accent5"/>
                </a:solidFill>
              </a:rPr>
              <a:t>有点</a:t>
            </a:r>
            <a:r>
              <a:rPr lang="zh-CN" altLang="en-US" sz="2800" dirty="0">
                <a:solidFill>
                  <a:srgbClr val="00B050"/>
                </a:solidFill>
              </a:rPr>
              <a:t>奇怪</a:t>
            </a:r>
            <a:r>
              <a:rPr lang="zh-CN" altLang="en-US" sz="2800" dirty="0"/>
              <a:t>。他</a:t>
            </a:r>
            <a:r>
              <a:rPr lang="zh-CN" altLang="en-US" sz="2800" dirty="0">
                <a:highlight>
                  <a:srgbClr val="FFFF00"/>
                </a:highlight>
              </a:rPr>
              <a:t>不仅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聪明</a:t>
            </a:r>
            <a:r>
              <a:rPr lang="zh-CN" altLang="en-US" sz="2800" dirty="0"/>
              <a:t>，</a:t>
            </a:r>
            <a:r>
              <a:rPr lang="zh-CN" altLang="en-US" sz="2800" dirty="0">
                <a:highlight>
                  <a:srgbClr val="FFFF00"/>
                </a:highlight>
              </a:rPr>
              <a:t>而且</a:t>
            </a:r>
            <a:r>
              <a:rPr lang="zh-CN" altLang="en-US" sz="2800" dirty="0">
                <a:solidFill>
                  <a:schemeClr val="accent5"/>
                </a:solidFill>
              </a:rPr>
              <a:t>非常</a:t>
            </a:r>
            <a:r>
              <a:rPr lang="zh-CN" altLang="en-US" sz="2800" dirty="0">
                <a:solidFill>
                  <a:srgbClr val="00B050"/>
                </a:solidFill>
              </a:rPr>
              <a:t>努力</a:t>
            </a:r>
            <a:r>
              <a:rPr lang="zh-CN" altLang="en-US" sz="2800" dirty="0"/>
              <a:t>。他</a:t>
            </a:r>
            <a:r>
              <a:rPr lang="zh-CN" altLang="en-US" sz="2800" dirty="0">
                <a:highlight>
                  <a:srgbClr val="FFFF00"/>
                </a:highlight>
              </a:rPr>
              <a:t>除了</a:t>
            </a:r>
            <a:r>
              <a:rPr lang="zh-CN" altLang="en-US" sz="2800" dirty="0"/>
              <a:t>做事</a:t>
            </a:r>
            <a:r>
              <a:rPr lang="zh-CN" altLang="en-US" sz="2800" dirty="0">
                <a:solidFill>
                  <a:schemeClr val="accent5"/>
                </a:solidFill>
              </a:rPr>
              <a:t>非常</a:t>
            </a:r>
            <a:r>
              <a:rPr lang="zh-CN" altLang="en-US" sz="2800" dirty="0">
                <a:solidFill>
                  <a:srgbClr val="00B050"/>
                </a:solidFill>
              </a:rPr>
              <a:t>认真</a:t>
            </a:r>
            <a:r>
              <a:rPr lang="zh-CN" altLang="en-US" sz="2800" dirty="0">
                <a:highlight>
                  <a:srgbClr val="FFFF00"/>
                </a:highlight>
              </a:rPr>
              <a:t>以外</a:t>
            </a:r>
            <a:r>
              <a:rPr lang="zh-CN" altLang="en-US" sz="2800" dirty="0"/>
              <a:t>，</a:t>
            </a:r>
            <a:r>
              <a:rPr lang="zh-CN" altLang="en-US" sz="2800" dirty="0">
                <a:highlight>
                  <a:srgbClr val="FFFF00"/>
                </a:highlight>
              </a:rPr>
              <a:t>还</a:t>
            </a:r>
            <a:r>
              <a:rPr lang="zh-CN" altLang="en-US" sz="2800" dirty="0"/>
              <a:t>喜欢帮助人。他常常参加社区活动，</a:t>
            </a:r>
            <a:r>
              <a:rPr lang="zh-CN" altLang="en-US" sz="2800" dirty="0">
                <a:highlight>
                  <a:srgbClr val="FFFF00"/>
                </a:highlight>
              </a:rPr>
              <a:t>所以</a:t>
            </a:r>
            <a:r>
              <a:rPr lang="zh-CN" altLang="en-US" sz="2800" dirty="0"/>
              <a:t>他在本地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有名</a:t>
            </a:r>
            <a:r>
              <a:rPr lang="zh-CN" altLang="en-US" sz="2800" dirty="0"/>
              <a:t>。</a:t>
            </a:r>
            <a:endParaRPr lang="en-GB" sz="28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BE4037A-5BCE-4CB5-9C4D-FC61163C391E}"/>
              </a:ext>
            </a:extLst>
          </p:cNvPr>
          <p:cNvSpPr txBox="1"/>
          <p:nvPr/>
        </p:nvSpPr>
        <p:spPr>
          <a:xfrm>
            <a:off x="1008888" y="3245227"/>
            <a:ext cx="1045159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我来说说我的妹妹。我的妹妹今年八岁，她的个子</a:t>
            </a:r>
            <a:r>
              <a:rPr lang="zh-CN" altLang="en-US" sz="2800" dirty="0">
                <a:solidFill>
                  <a:srgbClr val="00B050"/>
                </a:solidFill>
              </a:rPr>
              <a:t>矮矮的</a:t>
            </a:r>
            <a:r>
              <a:rPr lang="zh-CN" altLang="en-US" sz="2800" dirty="0"/>
              <a:t>，她的眼睛是</a:t>
            </a:r>
            <a:r>
              <a:rPr lang="zh-CN" altLang="en-US" sz="2800" dirty="0">
                <a:solidFill>
                  <a:srgbClr val="00B050"/>
                </a:solidFill>
              </a:rPr>
              <a:t>蓝色的</a:t>
            </a:r>
            <a:r>
              <a:rPr lang="zh-CN" altLang="en-US" sz="2800" dirty="0"/>
              <a:t>，</a:t>
            </a:r>
            <a:r>
              <a:rPr lang="zh-CN" altLang="en-US" sz="2800" dirty="0">
                <a:highlight>
                  <a:srgbClr val="FFFF00"/>
                </a:highlight>
              </a:rPr>
              <a:t>又</a:t>
            </a:r>
            <a:r>
              <a:rPr lang="zh-CN" altLang="en-US" sz="2800" dirty="0">
                <a:solidFill>
                  <a:srgbClr val="00B050"/>
                </a:solidFill>
              </a:rPr>
              <a:t>大</a:t>
            </a:r>
            <a:r>
              <a:rPr lang="zh-CN" altLang="en-US" sz="2800" dirty="0">
                <a:highlight>
                  <a:srgbClr val="FFFF00"/>
                </a:highlight>
              </a:rPr>
              <a:t>又</a:t>
            </a:r>
            <a:r>
              <a:rPr lang="zh-CN" altLang="en-US" sz="2800" dirty="0">
                <a:solidFill>
                  <a:srgbClr val="00B050"/>
                </a:solidFill>
              </a:rPr>
              <a:t>美丽</a:t>
            </a:r>
            <a:r>
              <a:rPr lang="zh-CN" altLang="en-US" sz="2800" dirty="0"/>
              <a:t>。</a:t>
            </a:r>
            <a:r>
              <a:rPr lang="zh-CN" altLang="en-US" sz="2800" dirty="0">
                <a:highlight>
                  <a:srgbClr val="FFFF00"/>
                </a:highlight>
              </a:rPr>
              <a:t>不过</a:t>
            </a:r>
            <a:r>
              <a:rPr lang="zh-CN" altLang="en-US" sz="2800" dirty="0"/>
              <a:t>，最近她好像</a:t>
            </a:r>
            <a:r>
              <a:rPr lang="zh-CN" altLang="en-US" sz="2800" dirty="0">
                <a:solidFill>
                  <a:schemeClr val="accent5"/>
                </a:solidFill>
              </a:rPr>
              <a:t>越来越</a:t>
            </a:r>
            <a:r>
              <a:rPr lang="zh-CN" altLang="en-US" sz="2800" dirty="0">
                <a:solidFill>
                  <a:srgbClr val="00B050"/>
                </a:solidFill>
              </a:rPr>
              <a:t>胖</a:t>
            </a:r>
            <a:r>
              <a:rPr lang="zh-CN" altLang="en-US" sz="2800" dirty="0"/>
              <a:t>了。</a:t>
            </a:r>
            <a:r>
              <a:rPr lang="zh-CN" altLang="en-US" sz="2800" dirty="0">
                <a:highlight>
                  <a:srgbClr val="FFFF00"/>
                </a:highlight>
              </a:rPr>
              <a:t>虽然</a:t>
            </a:r>
            <a:r>
              <a:rPr lang="zh-CN" altLang="en-US" sz="2800" dirty="0"/>
              <a:t>她有时候</a:t>
            </a:r>
            <a:r>
              <a:rPr lang="zh-CN" altLang="en-US" sz="2800" dirty="0">
                <a:solidFill>
                  <a:srgbClr val="00B050"/>
                </a:solidFill>
              </a:rPr>
              <a:t>笨笨的</a:t>
            </a:r>
            <a:r>
              <a:rPr lang="zh-CN" altLang="en-US" sz="2800" dirty="0"/>
              <a:t>，</a:t>
            </a:r>
            <a:r>
              <a:rPr lang="zh-CN" altLang="en-US" sz="2800" dirty="0">
                <a:highlight>
                  <a:srgbClr val="FFFF00"/>
                </a:highlight>
              </a:rPr>
              <a:t>但是</a:t>
            </a:r>
            <a:r>
              <a:rPr lang="zh-CN" altLang="en-US" sz="2800" dirty="0"/>
              <a:t>她</a:t>
            </a:r>
            <a:r>
              <a:rPr lang="zh-CN" altLang="en-US" sz="2800" dirty="0">
                <a:solidFill>
                  <a:schemeClr val="accent5"/>
                </a:solidFill>
              </a:rPr>
              <a:t>很</a:t>
            </a:r>
            <a:r>
              <a:rPr lang="zh-CN" altLang="en-US" sz="2800" dirty="0">
                <a:solidFill>
                  <a:srgbClr val="00B050"/>
                </a:solidFill>
              </a:rPr>
              <a:t>可爱</a:t>
            </a:r>
            <a:r>
              <a:rPr lang="zh-CN" altLang="en-US" sz="2800" dirty="0"/>
              <a:t>。</a:t>
            </a:r>
            <a:r>
              <a:rPr lang="zh-CN" altLang="en-US" sz="2800" dirty="0">
                <a:highlight>
                  <a:srgbClr val="FFFF00"/>
                </a:highlight>
              </a:rPr>
              <a:t>还有</a:t>
            </a:r>
            <a:r>
              <a:rPr lang="zh-CN" altLang="en-US" sz="2800" dirty="0"/>
              <a:t>，她</a:t>
            </a:r>
            <a:r>
              <a:rPr lang="zh-CN" altLang="en-US" sz="2800" dirty="0">
                <a:solidFill>
                  <a:schemeClr val="accent5"/>
                </a:solidFill>
              </a:rPr>
              <a:t>非常</a:t>
            </a:r>
            <a:r>
              <a:rPr lang="zh-CN" altLang="en-US" sz="2800" dirty="0">
                <a:solidFill>
                  <a:srgbClr val="00B050"/>
                </a:solidFill>
              </a:rPr>
              <a:t>健康</a:t>
            </a:r>
            <a:r>
              <a:rPr lang="zh-CN" altLang="en-US" sz="2800" dirty="0"/>
              <a:t>。</a:t>
            </a:r>
            <a:endParaRPr lang="en-GB" sz="28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43C31529-489A-4671-BECC-13D98A685DFF}"/>
              </a:ext>
            </a:extLst>
          </p:cNvPr>
          <p:cNvSpPr txBox="1"/>
          <p:nvPr/>
        </p:nvSpPr>
        <p:spPr>
          <a:xfrm>
            <a:off x="685800" y="127700"/>
            <a:ext cx="10314432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altLang="zh-CN" sz="2400" b="1" dirty="0"/>
              <a:t>Highlight adjectives, intensifiers  and connectives with different </a:t>
            </a:r>
            <a:r>
              <a:rPr lang="en-US" altLang="zh-CN" sz="2400" b="1" dirty="0" err="1"/>
              <a:t>colours</a:t>
            </a:r>
            <a:r>
              <a:rPr lang="en-US" altLang="zh-CN" sz="2400" b="1" dirty="0"/>
              <a:t>. Write Pinyin for each passage</a:t>
            </a:r>
            <a:r>
              <a:rPr lang="en-US" altLang="ja-JP" sz="2400" b="1" dirty="0"/>
              <a:t>,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then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translate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the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passage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into</a:t>
            </a:r>
            <a:r>
              <a:rPr lang="ja-JP" altLang="en-US" sz="2400" b="1" dirty="0"/>
              <a:t> </a:t>
            </a:r>
            <a:r>
              <a:rPr lang="en-US" altLang="ja-JP" sz="2400" b="1" dirty="0"/>
              <a:t>English. </a:t>
            </a:r>
            <a:r>
              <a:rPr lang="en-US" altLang="ja-JP" sz="2400" b="1" dirty="0">
                <a:solidFill>
                  <a:srgbClr val="FF0000"/>
                </a:solidFill>
              </a:rPr>
              <a:t>10 minutes</a:t>
            </a:r>
            <a:endParaRPr lang="en-GB" sz="2400" b="1" dirty="0">
              <a:solidFill>
                <a:srgbClr val="FF00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D4C17A9-E6C0-4598-8256-F803810562A4}"/>
              </a:ext>
            </a:extLst>
          </p:cNvPr>
          <p:cNvSpPr txBox="1"/>
          <p:nvPr/>
        </p:nvSpPr>
        <p:spPr>
          <a:xfrm>
            <a:off x="874776" y="5283750"/>
            <a:ext cx="79400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/>
              <a:t>社区活动： </a:t>
            </a:r>
            <a:r>
              <a:rPr lang="en-US" altLang="ja-JP" sz="2800" dirty="0" err="1"/>
              <a:t>shè</a:t>
            </a:r>
            <a:r>
              <a:rPr lang="en-US" altLang="ja-JP" sz="2800" dirty="0"/>
              <a:t> </a:t>
            </a:r>
            <a:r>
              <a:rPr lang="en-US" altLang="ja-JP" sz="2800" dirty="0" err="1"/>
              <a:t>qū</a:t>
            </a:r>
            <a:r>
              <a:rPr lang="en-US" altLang="ja-JP" sz="2800" dirty="0"/>
              <a:t> </a:t>
            </a:r>
            <a:r>
              <a:rPr lang="en-US" altLang="ja-JP" sz="2800" dirty="0" err="1"/>
              <a:t>huó</a:t>
            </a:r>
            <a:r>
              <a:rPr lang="en-US" altLang="ja-JP" sz="2800" dirty="0"/>
              <a:t> </a:t>
            </a:r>
            <a:r>
              <a:rPr lang="en-US" altLang="ja-JP" sz="2800" dirty="0" err="1"/>
              <a:t>dòng</a:t>
            </a:r>
            <a:r>
              <a:rPr lang="en-US" altLang="ja-JP" sz="2800" dirty="0"/>
              <a:t>,</a:t>
            </a:r>
            <a:r>
              <a:rPr lang="ja-JP" altLang="en-US" sz="2800" dirty="0"/>
              <a:t> </a:t>
            </a:r>
            <a:r>
              <a:rPr lang="en-GB" altLang="zh-CN" sz="2800" dirty="0"/>
              <a:t>community activity</a:t>
            </a:r>
            <a:endParaRPr lang="en-GB" sz="2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6A99837-1A04-482E-A80B-CE64FA710876}"/>
              </a:ext>
            </a:extLst>
          </p:cNvPr>
          <p:cNvSpPr txBox="1"/>
          <p:nvPr/>
        </p:nvSpPr>
        <p:spPr>
          <a:xfrm>
            <a:off x="731520" y="2942445"/>
            <a:ext cx="253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800" b="1" dirty="0">
                <a:solidFill>
                  <a:srgbClr val="FF0000"/>
                </a:solidFill>
              </a:rPr>
              <a:t>Extension</a:t>
            </a:r>
            <a:endParaRPr lang="en-GB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57516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B64F0AD-7204-4229-B8DF-11C196CE1F99}"/>
</file>

<file path=customXml/itemProps2.xml><?xml version="1.0" encoding="utf-8"?>
<ds:datastoreItem xmlns:ds="http://schemas.openxmlformats.org/officeDocument/2006/customXml" ds:itemID="{E450D927-FFDA-4BCA-B4B9-4EE11722D957}"/>
</file>

<file path=customXml/itemProps3.xml><?xml version="1.0" encoding="utf-8"?>
<ds:datastoreItem xmlns:ds="http://schemas.openxmlformats.org/officeDocument/2006/customXml" ds:itemID="{FE5AFB46-2F04-4DB8-BB62-9744B761A4B4}"/>
</file>

<file path=docProps/app.xml><?xml version="1.0" encoding="utf-8"?>
<Properties xmlns="http://schemas.openxmlformats.org/officeDocument/2006/extended-properties" xmlns:vt="http://schemas.openxmlformats.org/officeDocument/2006/docPropsVTypes">
  <TotalTime>124</TotalTime>
  <Words>806</Words>
  <Application>Microsoft Office PowerPoint</Application>
  <PresentationFormat>Widescreen</PresentationFormat>
  <Paragraphs>93</Paragraphs>
  <Slides>7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KaiTi</vt:lpstr>
      <vt:lpstr>Arial</vt:lpstr>
      <vt:lpstr>Calibri</vt:lpstr>
      <vt:lpstr>Calibri Light</vt:lpstr>
      <vt:lpstr>Office Theme</vt:lpstr>
      <vt:lpstr>Adjectives to describe a person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Adjectives to describe a person</dc:title>
  <dc:creator>R Marshall</dc:creator>
  <cp:lastModifiedBy>R Marshall</cp:lastModifiedBy>
  <cp:revision>14</cp:revision>
  <dcterms:created xsi:type="dcterms:W3CDTF">2020-09-23T19:28:19Z</dcterms:created>
  <dcterms:modified xsi:type="dcterms:W3CDTF">2020-09-23T21:33:18Z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