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53" autoAdjust="0"/>
    <p:restoredTop sz="94660"/>
  </p:normalViewPr>
  <p:slideViewPr>
    <p:cSldViewPr snapToGrid="0">
      <p:cViewPr varScale="1">
        <p:scale>
          <a:sx n="89" d="100"/>
          <a:sy n="89" d="100"/>
        </p:scale>
        <p:origin x="96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437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164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27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9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514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947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993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877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857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53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18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1E9BA-10BE-407B-91D2-CDF7B03B152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5A75B-D9CF-4723-AFC5-2D3A45729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276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Periodic Table Revision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identify the patterns in the Periodic Table</a:t>
            </a:r>
          </a:p>
          <a:p>
            <a:r>
              <a:rPr lang="en-GB" dirty="0"/>
              <a:t>To recall the reactions of group 1 and group 7 elements</a:t>
            </a:r>
          </a:p>
          <a:p>
            <a:r>
              <a:rPr lang="en-GB" dirty="0"/>
              <a:t>To describe and explain the trends in group 1 and group 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8423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8356"/>
            <a:ext cx="4191000" cy="6829644"/>
          </a:xfrm>
          <a:solidFill>
            <a:srgbClr val="FF0000"/>
          </a:solidFill>
        </p:spPr>
        <p:txBody>
          <a:bodyPr>
            <a:normAutofit fontScale="92500" lnSpcReduction="20000"/>
          </a:bodyPr>
          <a:lstStyle/>
          <a:p>
            <a:r>
              <a:rPr lang="en-GB" dirty="0"/>
              <a:t>What do the group numbers on the Periodic Table tell you?</a:t>
            </a:r>
          </a:p>
          <a:p>
            <a:r>
              <a:rPr lang="en-GB" dirty="0"/>
              <a:t>Where is the split on the Periodic Table that separates metals and non-metals?</a:t>
            </a:r>
          </a:p>
          <a:p>
            <a:r>
              <a:rPr lang="en-GB" dirty="0"/>
              <a:t>Where are the Transition metals on the Periodic Table?</a:t>
            </a:r>
          </a:p>
          <a:p>
            <a:r>
              <a:rPr lang="en-GB" dirty="0"/>
              <a:t>Draw the electronic structure of the first 3 elements in the alkali metals.</a:t>
            </a:r>
          </a:p>
          <a:p>
            <a:r>
              <a:rPr lang="en-GB" dirty="0"/>
              <a:t>Draw the electronic structure of the first 2 elements in the halogens.</a:t>
            </a:r>
          </a:p>
          <a:p>
            <a:r>
              <a:rPr lang="en-GB" dirty="0"/>
              <a:t>Describe the alkali metals in terms of appearance, density and reactivity.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1000" y="28356"/>
            <a:ext cx="3959772" cy="6829644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Write a balanced symbol equation with state symbols to show sodium reacting with oxygen, lithium reacting with water and potassium reacting with chlorine.</a:t>
            </a:r>
          </a:p>
          <a:p>
            <a:r>
              <a:rPr lang="en-GB" dirty="0"/>
              <a:t>What does diatomic mean? What group on the periodic table exists as diatomic molecules?</a:t>
            </a:r>
          </a:p>
          <a:p>
            <a:r>
              <a:rPr lang="en-GB" dirty="0"/>
              <a:t>Describe the halogens in terms of boiling point, electrical and heat conductivity and appearance.</a:t>
            </a:r>
          </a:p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001000" y="0"/>
            <a:ext cx="4191000" cy="682964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Write a balanced symbol equation with state symbols to show the reactions, if any, of bromine, chlorine and iodine with potassium bromide, potassium chloride and potassium iodide.</a:t>
            </a:r>
          </a:p>
          <a:p>
            <a:r>
              <a:rPr lang="en-GB" dirty="0"/>
              <a:t>Describe the trend in reactivity in group 1 and group 7.</a:t>
            </a:r>
          </a:p>
          <a:p>
            <a:r>
              <a:rPr lang="en-GB" dirty="0"/>
              <a:t>Explain the trend in reactivity for group 1, referring to electronic structure and shielding in your answer.</a:t>
            </a:r>
          </a:p>
          <a:p>
            <a:r>
              <a:rPr lang="en-GB" dirty="0"/>
              <a:t>Explain the trend in reactivity for group 7, referring to electronic structure and shielding in your answer.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543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3262" y="3872429"/>
            <a:ext cx="3468830" cy="372459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5972" y="0"/>
            <a:ext cx="8156028" cy="6668814"/>
          </a:xfrm>
        </p:spPr>
        <p:txBody>
          <a:bodyPr>
            <a:normAutofit/>
          </a:bodyPr>
          <a:lstStyle/>
          <a:p>
            <a:r>
              <a:rPr lang="en-GB" sz="2400" dirty="0"/>
              <a:t>The group number corresponds to the number of electrons on the outer shell.</a:t>
            </a:r>
          </a:p>
          <a:p>
            <a:pPr marL="0" indent="0">
              <a:buNone/>
            </a:pPr>
            <a:r>
              <a:rPr lang="en-GB" sz="2400" dirty="0"/>
              <a:t>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28356"/>
            <a:ext cx="4191000" cy="6829644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What do the group numbers on the Periodic Table tell you?</a:t>
            </a:r>
          </a:p>
          <a:p>
            <a:r>
              <a:rPr lang="en-GB" dirty="0"/>
              <a:t>Where is the split on the Periodic Table that separates metals and non-metals?</a:t>
            </a:r>
          </a:p>
          <a:p>
            <a:r>
              <a:rPr lang="en-GB" dirty="0"/>
              <a:t>Where are the Transition metals on the Periodic Table?</a:t>
            </a:r>
          </a:p>
          <a:p>
            <a:r>
              <a:rPr lang="en-GB" dirty="0"/>
              <a:t>Draw the electronic structure of the first 3 elements in the alkali metals.</a:t>
            </a:r>
          </a:p>
          <a:p>
            <a:r>
              <a:rPr lang="en-GB" dirty="0"/>
              <a:t>Draw the electronic structure of the first 2 elements in the halogens.</a:t>
            </a:r>
          </a:p>
          <a:p>
            <a:r>
              <a:rPr lang="en-GB" dirty="0"/>
              <a:t>Describe the alkali metals in terms of appearance, density and reactivity.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0402" y="392353"/>
            <a:ext cx="5445673" cy="38784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3841" y="2758061"/>
            <a:ext cx="2143125" cy="2143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1352" y="2767586"/>
            <a:ext cx="2133600" cy="2133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4952" y="2663468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0387" y="4663165"/>
            <a:ext cx="2143125" cy="2143125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9169879" y="4934572"/>
            <a:ext cx="2941608" cy="18717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Group 1 metals are dull (shiny once cut), they have a low density and are very reactive.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0A156EF-B52B-4577-B10D-B94692D69AC1}"/>
              </a:ext>
            </a:extLst>
          </p:cNvPr>
          <p:cNvCxnSpPr>
            <a:cxnSpLocks/>
          </p:cNvCxnSpPr>
          <p:nvPr/>
        </p:nvCxnSpPr>
        <p:spPr>
          <a:xfrm>
            <a:off x="9299277" y="914400"/>
            <a:ext cx="68148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7B81B5E4-94F7-404C-85C2-883D4287233A}"/>
              </a:ext>
            </a:extLst>
          </p:cNvPr>
          <p:cNvSpPr txBox="1"/>
          <p:nvPr/>
        </p:nvSpPr>
        <p:spPr>
          <a:xfrm>
            <a:off x="7171490" y="254877"/>
            <a:ext cx="23377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Everything to the right of the red line = non-metals, everything to the left = metals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315FCE-02CE-439A-A065-F0C6E4DCD2B5}"/>
              </a:ext>
            </a:extLst>
          </p:cNvPr>
          <p:cNvSpPr/>
          <p:nvPr/>
        </p:nvSpPr>
        <p:spPr>
          <a:xfrm>
            <a:off x="7171490" y="1371600"/>
            <a:ext cx="2878284" cy="12918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6CCFB89-813C-49E4-9C32-B162629C2D40}"/>
              </a:ext>
            </a:extLst>
          </p:cNvPr>
          <p:cNvCxnSpPr>
            <a:cxnSpLocks/>
          </p:cNvCxnSpPr>
          <p:nvPr/>
        </p:nvCxnSpPr>
        <p:spPr>
          <a:xfrm>
            <a:off x="6423124" y="1964970"/>
            <a:ext cx="68148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D85C3BC-9222-42F3-AAC9-80A624B4F1B3}"/>
              </a:ext>
            </a:extLst>
          </p:cNvPr>
          <p:cNvSpPr txBox="1"/>
          <p:nvPr/>
        </p:nvSpPr>
        <p:spPr>
          <a:xfrm>
            <a:off x="4227843" y="1593051"/>
            <a:ext cx="233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Everything inside box = transition metals</a:t>
            </a:r>
          </a:p>
        </p:txBody>
      </p:sp>
    </p:spTree>
    <p:extLst>
      <p:ext uri="{BB962C8B-B14F-4D97-AF65-F5344CB8AC3E}">
        <p14:creationId xmlns:p14="http://schemas.microsoft.com/office/powerpoint/2010/main" val="2646035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3172" y="315310"/>
            <a:ext cx="6860628" cy="6361535"/>
          </a:xfrm>
        </p:spPr>
        <p:txBody>
          <a:bodyPr/>
          <a:lstStyle/>
          <a:p>
            <a:r>
              <a:rPr lang="en-GB" dirty="0"/>
              <a:t>4Na(s) + O</a:t>
            </a:r>
            <a:r>
              <a:rPr lang="en-GB" baseline="-25000" dirty="0"/>
              <a:t>2</a:t>
            </a:r>
            <a:r>
              <a:rPr lang="en-GB" dirty="0"/>
              <a:t>(g) → 2Na</a:t>
            </a:r>
            <a:r>
              <a:rPr lang="en-GB" baseline="-25000" dirty="0"/>
              <a:t>2</a:t>
            </a:r>
            <a:r>
              <a:rPr lang="en-GB" dirty="0"/>
              <a:t>O(s)</a:t>
            </a:r>
          </a:p>
          <a:p>
            <a:r>
              <a:rPr lang="en-GB" dirty="0"/>
              <a:t>2Li(s) + 2H</a:t>
            </a:r>
            <a:r>
              <a:rPr lang="en-GB" baseline="-25000" dirty="0"/>
              <a:t>2</a:t>
            </a:r>
            <a:r>
              <a:rPr lang="en-GB" dirty="0"/>
              <a:t>O(l) → 2LiOH(</a:t>
            </a:r>
            <a:r>
              <a:rPr lang="en-GB" dirty="0" err="1"/>
              <a:t>aq</a:t>
            </a:r>
            <a:r>
              <a:rPr lang="en-GB" dirty="0"/>
              <a:t>) + H</a:t>
            </a:r>
            <a:r>
              <a:rPr lang="en-GB" baseline="-25000" dirty="0"/>
              <a:t>2</a:t>
            </a:r>
            <a:r>
              <a:rPr lang="en-GB" dirty="0"/>
              <a:t>(g)</a:t>
            </a:r>
          </a:p>
          <a:p>
            <a:r>
              <a:rPr lang="en-GB" dirty="0"/>
              <a:t>2K(s) + Cl</a:t>
            </a:r>
            <a:r>
              <a:rPr lang="en-GB" baseline="-25000" dirty="0"/>
              <a:t>2</a:t>
            </a:r>
            <a:r>
              <a:rPr lang="en-GB" dirty="0"/>
              <a:t>(g) → 2KCl(s)</a:t>
            </a:r>
          </a:p>
          <a:p>
            <a:endParaRPr lang="en-GB" dirty="0"/>
          </a:p>
          <a:p>
            <a:r>
              <a:rPr lang="en-GB" dirty="0"/>
              <a:t>Diatomic means 2 atoms – group 7 elements exist as diatomic molecules e.g. Cl</a:t>
            </a:r>
            <a:r>
              <a:rPr lang="en-GB" baseline="-25000" dirty="0"/>
              <a:t>2</a:t>
            </a:r>
            <a:endParaRPr lang="en-GB" dirty="0"/>
          </a:p>
          <a:p>
            <a:endParaRPr lang="en-GB" dirty="0"/>
          </a:p>
          <a:p>
            <a:r>
              <a:rPr lang="en-GB" dirty="0"/>
              <a:t>Halogens have a low boiling point (increases as you go down the group), poor electrical and heat conductivity and have coloured vapours (fluorine = yellow, chlorine = green, bromine = reddish brown, iodine = purple).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55028" y="28356"/>
            <a:ext cx="3959772" cy="6829644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Write a balanced symbol equation with state symbols to show sodium reacting with oxygen, lithium reacting with water and potassium reacting with chlorine.</a:t>
            </a:r>
          </a:p>
          <a:p>
            <a:r>
              <a:rPr lang="en-GB" dirty="0"/>
              <a:t>What does diatomic mean? What group on the periodic table exists as diatomic molecules?</a:t>
            </a:r>
          </a:p>
          <a:p>
            <a:r>
              <a:rPr lang="en-GB" dirty="0"/>
              <a:t>Describe the halogens in terms of boiling point, electrical and heat conductivity and appearance.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2601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1641" y="129396"/>
            <a:ext cx="7632593" cy="670024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Cl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 + 2KBr(</a:t>
            </a:r>
            <a:r>
              <a:rPr lang="en-GB" dirty="0" err="1"/>
              <a:t>aq</a:t>
            </a:r>
            <a:r>
              <a:rPr lang="en-GB" dirty="0"/>
              <a:t>) →  2KCl(</a:t>
            </a:r>
            <a:r>
              <a:rPr lang="en-GB" dirty="0" err="1"/>
              <a:t>aq</a:t>
            </a:r>
            <a:r>
              <a:rPr lang="en-GB" dirty="0"/>
              <a:t>) + Br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</a:t>
            </a:r>
          </a:p>
          <a:p>
            <a:r>
              <a:rPr lang="en-GB" dirty="0"/>
              <a:t>Cl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 + 2KI(</a:t>
            </a:r>
            <a:r>
              <a:rPr lang="en-GB" dirty="0" err="1"/>
              <a:t>aq</a:t>
            </a:r>
            <a:r>
              <a:rPr lang="en-GB" dirty="0"/>
              <a:t>) → 2KCl(</a:t>
            </a:r>
            <a:r>
              <a:rPr lang="en-GB" dirty="0" err="1"/>
              <a:t>aq</a:t>
            </a:r>
            <a:r>
              <a:rPr lang="en-GB" dirty="0"/>
              <a:t>) + I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</a:t>
            </a:r>
          </a:p>
          <a:p>
            <a:r>
              <a:rPr lang="en-GB" dirty="0"/>
              <a:t>Br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 + 2KI(</a:t>
            </a:r>
            <a:r>
              <a:rPr lang="en-GB" dirty="0" err="1"/>
              <a:t>aq</a:t>
            </a:r>
            <a:r>
              <a:rPr lang="en-GB" dirty="0"/>
              <a:t>) → 2KBr(</a:t>
            </a:r>
            <a:r>
              <a:rPr lang="en-GB" dirty="0" err="1"/>
              <a:t>aq</a:t>
            </a:r>
            <a:r>
              <a:rPr lang="en-GB" dirty="0"/>
              <a:t>) + I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</a:t>
            </a:r>
          </a:p>
          <a:p>
            <a:endParaRPr lang="en-GB" dirty="0"/>
          </a:p>
          <a:p>
            <a:r>
              <a:rPr lang="en-GB" dirty="0"/>
              <a:t>Group 1 reactivity increases down the group, group 7 reactivity decreases down the group</a:t>
            </a:r>
          </a:p>
          <a:p>
            <a:endParaRPr lang="en-GB" dirty="0"/>
          </a:p>
          <a:p>
            <a:r>
              <a:rPr lang="en-GB" sz="2400" dirty="0"/>
              <a:t>Down the group the </a:t>
            </a:r>
            <a:r>
              <a:rPr lang="en-GB" sz="2400" b="1" dirty="0"/>
              <a:t>number of shells increases </a:t>
            </a:r>
          </a:p>
          <a:p>
            <a:r>
              <a:rPr lang="en-GB" sz="2400" dirty="0"/>
              <a:t>So the </a:t>
            </a:r>
            <a:r>
              <a:rPr lang="en-GB" sz="2400" b="1" dirty="0"/>
              <a:t>outer shell electrons </a:t>
            </a:r>
            <a:r>
              <a:rPr lang="en-GB" sz="2400" dirty="0"/>
              <a:t>become </a:t>
            </a:r>
            <a:r>
              <a:rPr lang="en-GB" sz="2400" b="1" dirty="0"/>
              <a:t>farther away </a:t>
            </a:r>
            <a:r>
              <a:rPr lang="en-GB" sz="2400" dirty="0"/>
              <a:t>from the nucleus, there is </a:t>
            </a:r>
            <a:r>
              <a:rPr lang="en-GB" sz="2400" b="1" dirty="0"/>
              <a:t>more shielding </a:t>
            </a:r>
            <a:r>
              <a:rPr lang="en-GB" sz="2400" dirty="0"/>
              <a:t>and the outer shell electrons feel </a:t>
            </a:r>
            <a:r>
              <a:rPr lang="en-GB" sz="2400" b="1" dirty="0"/>
              <a:t>less attraction</a:t>
            </a:r>
          </a:p>
          <a:p>
            <a:r>
              <a:rPr lang="en-GB" sz="2400" b="1" dirty="0"/>
              <a:t>Less energy</a:t>
            </a:r>
            <a:r>
              <a:rPr lang="en-GB" sz="2400" dirty="0"/>
              <a:t> is needed to </a:t>
            </a:r>
            <a:r>
              <a:rPr lang="en-GB" sz="2400" b="1" dirty="0"/>
              <a:t>remove</a:t>
            </a:r>
            <a:r>
              <a:rPr lang="en-GB" sz="2400" dirty="0"/>
              <a:t> them, therefore the </a:t>
            </a:r>
            <a:r>
              <a:rPr lang="en-GB" sz="2400" b="1" dirty="0"/>
              <a:t>reactivity</a:t>
            </a:r>
            <a:r>
              <a:rPr lang="en-GB" sz="2400" dirty="0"/>
              <a:t> </a:t>
            </a:r>
            <a:r>
              <a:rPr lang="en-GB" sz="2400" b="1" dirty="0"/>
              <a:t>increases</a:t>
            </a:r>
            <a:r>
              <a:rPr lang="en-GB" sz="2400" dirty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FF0000"/>
              </a:solidFill>
            </a:endParaRPr>
          </a:p>
          <a:p>
            <a:r>
              <a:rPr lang="en-GB" sz="2400" dirty="0"/>
              <a:t>Down the group the </a:t>
            </a:r>
            <a:r>
              <a:rPr lang="en-GB" sz="2400" b="1" dirty="0"/>
              <a:t>number of shells increases </a:t>
            </a:r>
          </a:p>
          <a:p>
            <a:r>
              <a:rPr lang="en-GB" sz="2400" dirty="0"/>
              <a:t>So the </a:t>
            </a:r>
            <a:r>
              <a:rPr lang="en-GB" sz="2400" b="1" dirty="0"/>
              <a:t>outer shell </a:t>
            </a:r>
            <a:r>
              <a:rPr lang="en-GB" sz="2400" dirty="0"/>
              <a:t>becomes </a:t>
            </a:r>
            <a:r>
              <a:rPr lang="en-GB" sz="2400" b="1" dirty="0"/>
              <a:t>farther away </a:t>
            </a:r>
            <a:r>
              <a:rPr lang="en-GB" sz="2400" dirty="0"/>
              <a:t>from the nucleus, there is </a:t>
            </a:r>
            <a:r>
              <a:rPr lang="en-GB" sz="2400" b="1" dirty="0"/>
              <a:t>more shielding</a:t>
            </a:r>
            <a:r>
              <a:rPr lang="en-GB" sz="2400" dirty="0"/>
              <a:t> and there is </a:t>
            </a:r>
            <a:r>
              <a:rPr lang="en-GB" sz="2400" b="1" dirty="0"/>
              <a:t>less attractive force on an incoming electron</a:t>
            </a:r>
          </a:p>
          <a:p>
            <a:r>
              <a:rPr lang="en-GB" sz="2400" dirty="0"/>
              <a:t>Therefore</a:t>
            </a:r>
            <a:r>
              <a:rPr lang="en-GB" sz="2400" b="1" dirty="0"/>
              <a:t> </a:t>
            </a:r>
            <a:r>
              <a:rPr lang="en-GB" sz="2400" dirty="0"/>
              <a:t>the </a:t>
            </a:r>
            <a:r>
              <a:rPr lang="en-GB" sz="2400" b="1" dirty="0"/>
              <a:t>reactivity</a:t>
            </a:r>
            <a:r>
              <a:rPr lang="en-GB" sz="2400" dirty="0"/>
              <a:t> </a:t>
            </a:r>
            <a:r>
              <a:rPr lang="en-GB" sz="2400" b="1" dirty="0"/>
              <a:t>decreases</a:t>
            </a:r>
            <a:r>
              <a:rPr lang="en-GB" sz="2400" dirty="0"/>
              <a:t> </a:t>
            </a:r>
            <a:endParaRPr lang="en-GB" sz="2000" dirty="0">
              <a:solidFill>
                <a:srgbClr val="FF000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0"/>
            <a:ext cx="4191000" cy="682964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Write a balanced symbol equation with state symbols to show the reactions, if any, of bromine, chlorine and iodine with potassium bromide, potassium chloride and potassium iodide.</a:t>
            </a:r>
          </a:p>
          <a:p>
            <a:r>
              <a:rPr lang="en-GB" dirty="0"/>
              <a:t>Describe the trend in reactivity in group 1 and group 7.</a:t>
            </a:r>
          </a:p>
          <a:p>
            <a:r>
              <a:rPr lang="en-GB" dirty="0"/>
              <a:t>Explain the trend in reactivity for group 1, referring to electronic structure and shielding in your answer.</a:t>
            </a:r>
          </a:p>
          <a:p>
            <a:r>
              <a:rPr lang="en-GB" dirty="0"/>
              <a:t>Explain the trend in reactivity for group 7, referring to electronic structure and shielding in your answer.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5914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1FA6D0-7CB6-461B-A703-2AB529880E24}">
  <ds:schemaRefs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b547754c-74b2-4d91-982e-55751234f08d"/>
    <ds:schemaRef ds:uri="f513355b-a9cf-41c1-ad84-cdbe5216922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0256B92-2F74-4F39-9F1A-07A28FB19561}"/>
</file>

<file path=customXml/itemProps3.xml><?xml version="1.0" encoding="utf-8"?>
<ds:datastoreItem xmlns:ds="http://schemas.openxmlformats.org/officeDocument/2006/customXml" ds:itemID="{103D591C-3CBC-4990-BF83-664B032EBA8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1098</TotalTime>
  <Words>781</Words>
  <Application>Microsoft Office PowerPoint</Application>
  <PresentationFormat>Widescreen</PresentationFormat>
  <Paragraphs>55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Periodic Table Revision</vt:lpstr>
      <vt:lpstr>PowerPoint Presentation</vt:lpstr>
      <vt:lpstr>PowerPoint Presentation</vt:lpstr>
      <vt:lpstr>PowerPoint Presentation</vt:lpstr>
      <vt:lpstr>PowerPoint Presentation</vt:lpstr>
    </vt:vector>
  </TitlesOfParts>
  <Company>Highdown School and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Claridge</dc:creator>
  <cp:lastModifiedBy>H Parrott</cp:lastModifiedBy>
  <cp:revision>12</cp:revision>
  <dcterms:created xsi:type="dcterms:W3CDTF">2018-10-10T07:15:10Z</dcterms:created>
  <dcterms:modified xsi:type="dcterms:W3CDTF">2020-10-18T12:49:55Z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769300</vt:r8>
  </property>
  <property fmtid="{D5CDD505-2E9C-101B-9397-08002B2CF9AE}" pid="4" name="ComplianceAssetId">
    <vt:lpwstr/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emplateUrl">
    <vt:lpwstr/>
  </property>
</Properties>
</file>