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70" r:id="rId4"/>
    <p:sldId id="272" r:id="rId5"/>
    <p:sldId id="273" r:id="rId6"/>
    <p:sldId id="261" r:id="rId7"/>
    <p:sldId id="262" r:id="rId8"/>
    <p:sldId id="263" r:id="rId9"/>
    <p:sldId id="265" r:id="rId10"/>
    <p:sldId id="258" r:id="rId11"/>
    <p:sldId id="259" r:id="rId12"/>
    <p:sldId id="266" r:id="rId13"/>
    <p:sldId id="267" r:id="rId14"/>
    <p:sldId id="257" r:id="rId15"/>
    <p:sldId id="274" r:id="rId16"/>
    <p:sldId id="268" r:id="rId17"/>
    <p:sldId id="26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56" autoAdjust="0"/>
    <p:restoredTop sz="94660"/>
  </p:normalViewPr>
  <p:slideViewPr>
    <p:cSldViewPr>
      <p:cViewPr varScale="1">
        <p:scale>
          <a:sx n="62" d="100"/>
          <a:sy n="62" d="100"/>
        </p:scale>
        <p:origin x="4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098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054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45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53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6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724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8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711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52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05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635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37D13-716E-43C1-BAAF-B9461D1C320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BDA4D-EAB9-48D6-BA4E-B52B6F31D1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301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afternoon&amp;source=images&amp;cd=&amp;cad=rja&amp;docid=xM9WSFBq7PQvGM&amp;tbnid=HydOkcJIv7YtSM:&amp;ved=0CAUQjRw&amp;url=http://commons.wikimedia.org/wiki/File:Uhr-afternoon.png&amp;ei=2vC4UfrpEK620QXH-4CwAw&amp;psig=AFQjCNFauMBDOxsX_p_O0RCii0kqOc9AOQ&amp;ust=1371161165456934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afternoon&amp;source=images&amp;cd=&amp;cad=rja&amp;docid=xM9WSFBq7PQvGM&amp;tbnid=HydOkcJIv7YtSM:&amp;ved=0CAUQjRw&amp;url=http://commons.wikimedia.org/wiki/File:Uhr-afternoon.png&amp;ei=2vC4UfrpEK620QXH-4CwAw&amp;psig=AFQjCNFauMBDOxsX_p_O0RCii0kqOc9AOQ&amp;ust=137116116545693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google.co.uk/url?sa=i&amp;rct=j&amp;q=afternoon&amp;source=images&amp;cd=&amp;cad=rja&amp;docid=xM9WSFBq7PQvGM&amp;tbnid=HydOkcJIv7YtSM:&amp;ved=0CAUQjRw&amp;url=http://commons.wikimedia.org/wiki/File:Uhr-afternoon.png&amp;ei=2vC4UfrpEK620QXH-4CwAw&amp;psig=AFQjCNFauMBDOxsX_p_O0RCii0kqOc9AOQ&amp;ust=137116116545693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8A2CC-5BDB-4C39-A179-24A9E4228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492896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Week commencing 26</a:t>
            </a:r>
            <a:r>
              <a:rPr lang="en-GB" baseline="30000" dirty="0"/>
              <a:t>th</a:t>
            </a:r>
            <a:r>
              <a:rPr lang="en-GB" dirty="0"/>
              <a:t> April</a:t>
            </a:r>
            <a:br>
              <a:rPr lang="en-GB" dirty="0"/>
            </a:br>
            <a:r>
              <a:rPr lang="en-GB" dirty="0"/>
              <a:t>Year 7 Mandarin </a:t>
            </a:r>
          </a:p>
        </p:txBody>
      </p:sp>
    </p:spTree>
    <p:extLst>
      <p:ext uri="{BB962C8B-B14F-4D97-AF65-F5344CB8AC3E}">
        <p14:creationId xmlns:p14="http://schemas.microsoft.com/office/powerpoint/2010/main" val="2857246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2959" y="162885"/>
            <a:ext cx="7772400" cy="1470025"/>
          </a:xfrm>
        </p:spPr>
        <p:txBody>
          <a:bodyPr/>
          <a:lstStyle/>
          <a:p>
            <a:r>
              <a:rPr lang="en-GB" altLang="zh-CN" dirty="0"/>
              <a:t>Lesson 1 </a:t>
            </a:r>
            <a:r>
              <a:rPr lang="zh-CN" altLang="en-US" dirty="0"/>
              <a:t>几点了？</a:t>
            </a:r>
            <a:r>
              <a:rPr lang="en-US" altLang="ja-JP" dirty="0" err="1"/>
              <a:t>Jǐ</a:t>
            </a:r>
            <a:r>
              <a:rPr lang="en-US" altLang="ja-JP" dirty="0"/>
              <a:t> </a:t>
            </a:r>
            <a:r>
              <a:rPr lang="en-US" altLang="ja-JP" dirty="0" err="1"/>
              <a:t>diǎn</a:t>
            </a:r>
            <a:r>
              <a:rPr lang="ja-JP" altLang="en-US" dirty="0"/>
              <a:t> </a:t>
            </a:r>
            <a:r>
              <a:rPr lang="en-US" altLang="ja-JP" dirty="0"/>
              <a:t>le</a:t>
            </a:r>
            <a:br>
              <a:rPr lang="en-US" altLang="ja-JP" dirty="0"/>
            </a:br>
            <a:r>
              <a:rPr lang="en-US" altLang="ja-JP" dirty="0"/>
              <a:t>What</a:t>
            </a:r>
            <a:r>
              <a:rPr lang="ja-JP" altLang="en-US" dirty="0"/>
              <a:t> </a:t>
            </a:r>
            <a:r>
              <a:rPr lang="en-US" altLang="ja-JP" dirty="0"/>
              <a:t>time</a:t>
            </a:r>
            <a:r>
              <a:rPr lang="ja-JP" altLang="en-US" dirty="0"/>
              <a:t> </a:t>
            </a:r>
            <a:r>
              <a:rPr lang="en-US" altLang="ja-JP" dirty="0"/>
              <a:t>is</a:t>
            </a:r>
            <a:r>
              <a:rPr lang="ja-JP" altLang="en-US" dirty="0"/>
              <a:t> </a:t>
            </a:r>
            <a:r>
              <a:rPr lang="en-US" altLang="ja-JP" dirty="0"/>
              <a:t>it?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95400" y="2634192"/>
            <a:ext cx="10538337" cy="2808312"/>
          </a:xfrm>
        </p:spPr>
        <p:txBody>
          <a:bodyPr>
            <a:noAutofit/>
          </a:bodyPr>
          <a:lstStyle/>
          <a:p>
            <a:pPr algn="l"/>
            <a:r>
              <a:rPr lang="en-US" altLang="ja-JP" sz="3600" b="1" dirty="0">
                <a:solidFill>
                  <a:schemeClr val="tx1"/>
                </a:solidFill>
              </a:rPr>
              <a:t>I</a:t>
            </a:r>
            <a:r>
              <a:rPr lang="ja-JP" altLang="en-US" sz="3600" b="1" dirty="0">
                <a:solidFill>
                  <a:schemeClr val="tx1"/>
                </a:solidFill>
              </a:rPr>
              <a:t> </a:t>
            </a:r>
            <a:r>
              <a:rPr lang="en-US" altLang="ja-JP" sz="3600" b="1" dirty="0">
                <a:solidFill>
                  <a:schemeClr val="tx1"/>
                </a:solidFill>
              </a:rPr>
              <a:t>can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/>
                </a:solidFill>
              </a:rPr>
              <a:t>tell time 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/>
                </a:solidFill>
              </a:rPr>
              <a:t>put time words in the correct order and in the right  place in a sentence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/>
                </a:solidFill>
              </a:rPr>
              <a:t>use sentences in a more complex way  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51384" y="1803195"/>
            <a:ext cx="8716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altLang="zh-CN" sz="4800" b="1" dirty="0">
                <a:solidFill>
                  <a:srgbClr val="FF0000"/>
                </a:solidFill>
                <a:cs typeface="+mj-cs"/>
              </a:rPr>
              <a:t>LO</a:t>
            </a:r>
            <a:r>
              <a:rPr lang="zh-CN" altLang="en-US" sz="4800" b="1" dirty="0">
                <a:solidFill>
                  <a:srgbClr val="FF0000"/>
                </a:solidFill>
                <a:cs typeface="+mj-cs"/>
              </a:rPr>
              <a:t>：</a:t>
            </a:r>
            <a:r>
              <a:rPr lang="en-US" altLang="zh-CN" sz="4800" b="1" dirty="0">
                <a:solidFill>
                  <a:srgbClr val="FF0000"/>
                </a:solidFill>
                <a:cs typeface="+mj-cs"/>
              </a:rPr>
              <a:t>We</a:t>
            </a:r>
            <a:r>
              <a:rPr lang="zh-CN" altLang="en-US" sz="4800" b="1" dirty="0">
                <a:solidFill>
                  <a:srgbClr val="FF0000"/>
                </a:solidFill>
                <a:cs typeface="+mj-cs"/>
              </a:rPr>
              <a:t> </a:t>
            </a:r>
            <a:r>
              <a:rPr lang="en-US" altLang="zh-CN" sz="4800" b="1" dirty="0">
                <a:solidFill>
                  <a:srgbClr val="FF0000"/>
                </a:solidFill>
                <a:cs typeface="+mj-cs"/>
              </a:rPr>
              <a:t>are learning to tell time</a:t>
            </a:r>
            <a:endParaRPr lang="en-GB" sz="4800" dirty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32571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Task 1 Count from 1- 60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68760"/>
            <a:ext cx="10972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一 二 三 四 五 六 七 八 九 十</a:t>
            </a:r>
            <a:endParaRPr lang="en-US" altLang="zh-CN" dirty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Let’s count to 60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You may use your number sheet (next slide) to help you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160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919536" y="1700808"/>
          <a:ext cx="8352930" cy="4824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52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3529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482454"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一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二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三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四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五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六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七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八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九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十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十一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十二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十五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十九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>
                          <a:latin typeface="+mn-ea"/>
                          <a:ea typeface="+mn-ea"/>
                        </a:rPr>
                        <a:t>二十</a:t>
                      </a:r>
                      <a:endParaRPr lang="en-GB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二十一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二十五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三十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三十一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三十五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四十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四十一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四十四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四十九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五十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五十二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五十六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六十</a:t>
                      </a:r>
                      <a:endParaRPr lang="en-US" altLang="zh-CN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六十三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六十七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七十一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七十五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八十</a:t>
                      </a:r>
                      <a:endParaRPr lang="en-US" altLang="zh-CN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八十二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八十八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2454"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>
                          <a:latin typeface="+mn-ea"/>
                          <a:ea typeface="+mn-ea"/>
                        </a:rPr>
                        <a:t>九十四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九十九</a:t>
                      </a:r>
                      <a:endParaRPr lang="en-GB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>
                          <a:latin typeface="+mn-ea"/>
                          <a:ea typeface="+mn-ea"/>
                        </a:rPr>
                        <a:t>一百</a:t>
                      </a:r>
                      <a:endParaRPr lang="en-US" altLang="zh-CN" sz="16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75520" y="116632"/>
            <a:ext cx="8496944" cy="170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Work out the number patterns and try to say the</a:t>
            </a:r>
            <a:r>
              <a:rPr lang="en-US" altLang="ja-JP" sz="2400" dirty="0"/>
              <a:t>se</a:t>
            </a:r>
            <a:r>
              <a:rPr lang="en-US" altLang="zh-CN" sz="2400" dirty="0"/>
              <a:t> numbers</a:t>
            </a:r>
          </a:p>
          <a:p>
            <a:r>
              <a:rPr lang="zh-CN" altLang="en-US" sz="2400" dirty="0">
                <a:solidFill>
                  <a:prstClr val="black"/>
                </a:solidFill>
              </a:rPr>
              <a:t>   一 二  三  四  五  六  七  八  九   十  百    </a:t>
            </a:r>
            <a:endParaRPr lang="en-GB" altLang="zh-CN" sz="2400" dirty="0">
              <a:solidFill>
                <a:prstClr val="black"/>
              </a:solidFill>
            </a:endParaRPr>
          </a:p>
          <a:p>
            <a:pPr lvl="0">
              <a:spcBef>
                <a:spcPct val="20000"/>
              </a:spcBef>
            </a:pPr>
            <a:r>
              <a:rPr lang="en-US" altLang="zh-CN" sz="2400" dirty="0">
                <a:solidFill>
                  <a:prstClr val="black"/>
                </a:solidFill>
              </a:rPr>
              <a:t>   </a:t>
            </a:r>
            <a:r>
              <a:rPr lang="en-US" altLang="zh-CN" sz="2400" dirty="0" err="1">
                <a:solidFill>
                  <a:prstClr val="black"/>
                </a:solidFill>
              </a:rPr>
              <a:t>yī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èr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sān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sì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wǔ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liù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qī</a:t>
            </a:r>
            <a:r>
              <a:rPr lang="en-US" altLang="zh-CN" sz="2400" dirty="0">
                <a:solidFill>
                  <a:prstClr val="black"/>
                </a:solidFill>
              </a:rPr>
              <a:t>   </a:t>
            </a:r>
            <a:r>
              <a:rPr lang="en-US" altLang="zh-CN" sz="2400" dirty="0" err="1">
                <a:solidFill>
                  <a:prstClr val="black"/>
                </a:solidFill>
              </a:rPr>
              <a:t>bā</a:t>
            </a:r>
            <a:r>
              <a:rPr lang="en-US" altLang="zh-CN" sz="2400" dirty="0">
                <a:solidFill>
                  <a:prstClr val="black"/>
                </a:solidFill>
              </a:rPr>
              <a:t>  </a:t>
            </a:r>
            <a:r>
              <a:rPr lang="en-US" altLang="zh-CN" sz="2400" dirty="0" err="1">
                <a:solidFill>
                  <a:prstClr val="black"/>
                </a:solidFill>
              </a:rPr>
              <a:t>jiǔ</a:t>
            </a:r>
            <a:r>
              <a:rPr lang="en-US" altLang="zh-CN" sz="2400" dirty="0">
                <a:solidFill>
                  <a:prstClr val="black"/>
                </a:solidFill>
              </a:rPr>
              <a:t>  shí  </a:t>
            </a:r>
            <a:r>
              <a:rPr lang="en-US" altLang="zh-CN" sz="2400" dirty="0" err="1">
                <a:solidFill>
                  <a:prstClr val="black"/>
                </a:solidFill>
              </a:rPr>
              <a:t>bǎi</a:t>
            </a:r>
            <a:endParaRPr lang="en-US" altLang="zh-CN" sz="2400" dirty="0">
              <a:solidFill>
                <a:prstClr val="black"/>
              </a:solidFill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585534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17ED44B-38C5-4C02-B042-4F1D6298BF75}"/>
              </a:ext>
            </a:extLst>
          </p:cNvPr>
          <p:cNvSpPr txBox="1"/>
          <p:nvPr/>
        </p:nvSpPr>
        <p:spPr>
          <a:xfrm>
            <a:off x="2423592" y="1196752"/>
            <a:ext cx="64807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Task 2 Learn the new words in next few slides</a:t>
            </a:r>
          </a:p>
          <a:p>
            <a:r>
              <a:rPr lang="en-GB" sz="4000" dirty="0"/>
              <a:t>Learn to say and recognise these words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15162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930" y="1844824"/>
            <a:ext cx="3705225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07768" y="47667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上午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5951984" y="692696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r>
              <a:rPr lang="en-US" altLang="ja-JP" sz="2800" dirty="0">
                <a:solidFill>
                  <a:srgbClr val="0070C0"/>
                </a:solidFill>
              </a:rPr>
              <a:t>   morning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830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upload.wikimedia.org/wikipedia/commons/9/9f/Uhr-afternoon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865" y="2073100"/>
            <a:ext cx="2303165" cy="230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07768" y="47667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下午</a:t>
            </a:r>
            <a:endParaRPr lang="en-GB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5951984" y="692696"/>
            <a:ext cx="2746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xià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r>
              <a:rPr lang="en-US" altLang="ja-JP" sz="2800" dirty="0">
                <a:solidFill>
                  <a:srgbClr val="0070C0"/>
                </a:solidFill>
              </a:rPr>
              <a:t>, afternoon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631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754747" y="1032991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点</a:t>
            </a:r>
            <a:endParaRPr lang="en-GB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3885955" y="1232465"/>
            <a:ext cx="206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diǎn</a:t>
            </a:r>
            <a:r>
              <a:rPr lang="en-US" altLang="ja-JP" sz="2800" dirty="0">
                <a:solidFill>
                  <a:srgbClr val="0070C0"/>
                </a:solidFill>
              </a:rPr>
              <a:t>, o’clock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50484" y="922847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分</a:t>
            </a:r>
            <a:endParaRPr lang="en-GB" sz="4800" dirty="0"/>
          </a:p>
        </p:txBody>
      </p:sp>
      <p:sp>
        <p:nvSpPr>
          <p:cNvPr id="14" name="TextBox 13"/>
          <p:cNvSpPr txBox="1"/>
          <p:nvPr/>
        </p:nvSpPr>
        <p:spPr>
          <a:xfrm>
            <a:off x="8964705" y="1032990"/>
            <a:ext cx="18646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fēn</a:t>
            </a:r>
            <a:r>
              <a:rPr lang="en-US" altLang="ja-JP" sz="2800" dirty="0">
                <a:solidFill>
                  <a:srgbClr val="0070C0"/>
                </a:solidFill>
              </a:rPr>
              <a:t>, minute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5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4747" y="2757382"/>
            <a:ext cx="1839731" cy="1839731"/>
          </a:xfrm>
          <a:prstGeom prst="rect">
            <a:avLst/>
          </a:prstGeom>
          <a:noFill/>
        </p:spPr>
      </p:pic>
      <p:sp>
        <p:nvSpPr>
          <p:cNvPr id="16" name="Down Arrow 15"/>
          <p:cNvSpPr/>
          <p:nvPr/>
        </p:nvSpPr>
        <p:spPr>
          <a:xfrm>
            <a:off x="3359697" y="2492896"/>
            <a:ext cx="195269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0727" y="2561224"/>
            <a:ext cx="1839731" cy="1839731"/>
          </a:xfrm>
          <a:prstGeom prst="rect">
            <a:avLst/>
          </a:prstGeom>
          <a:noFill/>
        </p:spPr>
      </p:pic>
      <p:sp>
        <p:nvSpPr>
          <p:cNvPr id="18" name="Up Arrow 17"/>
          <p:cNvSpPr/>
          <p:nvPr/>
        </p:nvSpPr>
        <p:spPr>
          <a:xfrm>
            <a:off x="7824192" y="3677246"/>
            <a:ext cx="216024" cy="104789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44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223" y="540033"/>
            <a:ext cx="2348962" cy="1557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57223" y="2097956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上午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3769391" y="2251843"/>
            <a:ext cx="1571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5" name="Picture 4" descr="http://upload.wikimedia.org/wikipedia/commons/9/9f/Uhr-afternoon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5151" y="332657"/>
            <a:ext cx="1583085" cy="15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88088" y="2015913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下午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8832304" y="2231936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xià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32026" y="5371085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点</a:t>
            </a:r>
            <a:endParaRPr lang="en-GB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3607030" y="5524972"/>
            <a:ext cx="898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diǎn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22716" y="5440417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分</a:t>
            </a:r>
            <a:endParaRPr lang="en-GB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7977938" y="5607368"/>
            <a:ext cx="651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fēn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2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37465" y="3403322"/>
            <a:ext cx="1839731" cy="1839731"/>
          </a:xfrm>
          <a:prstGeom prst="rect">
            <a:avLst/>
          </a:prstGeom>
          <a:noFill/>
        </p:spPr>
      </p:pic>
      <p:sp>
        <p:nvSpPr>
          <p:cNvPr id="13" name="Down Arrow 12"/>
          <p:cNvSpPr/>
          <p:nvPr/>
        </p:nvSpPr>
        <p:spPr>
          <a:xfrm>
            <a:off x="3142415" y="3138836"/>
            <a:ext cx="195269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13445" y="3207164"/>
            <a:ext cx="1839731" cy="1839731"/>
          </a:xfrm>
          <a:prstGeom prst="rect">
            <a:avLst/>
          </a:prstGeom>
          <a:noFill/>
        </p:spPr>
      </p:pic>
      <p:sp>
        <p:nvSpPr>
          <p:cNvPr id="15" name="Up Arrow 14"/>
          <p:cNvSpPr/>
          <p:nvPr/>
        </p:nvSpPr>
        <p:spPr>
          <a:xfrm>
            <a:off x="7606910" y="4323186"/>
            <a:ext cx="216024" cy="104789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722512" y="1088416"/>
            <a:ext cx="1571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</a:rPr>
              <a:t>morning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094288" y="862589"/>
            <a:ext cx="1466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afternoon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606185" y="4323187"/>
            <a:ext cx="1571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hour</a:t>
            </a:r>
            <a:endParaRPr lang="en-GB" sz="24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38235" y="4492817"/>
            <a:ext cx="1571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>
                <a:solidFill>
                  <a:srgbClr val="FF0000"/>
                </a:solidFill>
              </a:rPr>
              <a:t>minute</a:t>
            </a:r>
            <a:endParaRPr lang="en-GB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097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GCE\Placements\synoptic\Yr9\School\3.3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5560" y="3573016"/>
            <a:ext cx="1416918" cy="141691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781390" y="2139502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九点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02337" y="508518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三点半</a:t>
            </a:r>
          </a:p>
        </p:txBody>
      </p:sp>
      <p:pic>
        <p:nvPicPr>
          <p:cNvPr id="1029" name="Picture 5" descr="D:\PGCE\Placements\synoptic\Yr9\School\9 o'cloc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5061" y="701128"/>
            <a:ext cx="1382127" cy="1395611"/>
          </a:xfrm>
          <a:prstGeom prst="rect">
            <a:avLst/>
          </a:prstGeom>
          <a:noFill/>
        </p:spPr>
      </p:pic>
      <p:pic>
        <p:nvPicPr>
          <p:cNvPr id="1032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9776" y="3429000"/>
            <a:ext cx="1477516" cy="147751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894561" y="223990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三点十分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51784" y="5085185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九点四十分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56041" y="1052737"/>
            <a:ext cx="324992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/>
              <a:t>Chinese time format:</a:t>
            </a:r>
          </a:p>
          <a:p>
            <a:r>
              <a:rPr lang="en-US" altLang="zh-CN" sz="2800" dirty="0" err="1"/>
              <a:t>hour+minute</a:t>
            </a:r>
            <a:endParaRPr lang="en-US" altLang="zh-CN" sz="2800" dirty="0"/>
          </a:p>
          <a:p>
            <a:endParaRPr lang="zh-CN" altLang="zh-CN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  <p:pic>
        <p:nvPicPr>
          <p:cNvPr id="17" name="Picture 7" descr="D:\PGCE\Placements\synoptic\Yr9\School\10past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84326" y="701127"/>
            <a:ext cx="1368152" cy="136815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7373118" y="2715057"/>
            <a:ext cx="24545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半：</a:t>
            </a:r>
            <a:r>
              <a:rPr lang="en-US" altLang="ja-JP" sz="3200" dirty="0"/>
              <a:t>half  </a:t>
            </a:r>
            <a:r>
              <a:rPr lang="en-US" altLang="ja-JP" sz="3200" dirty="0" err="1">
                <a:solidFill>
                  <a:srgbClr val="0070C0"/>
                </a:solidFill>
              </a:rPr>
              <a:t>bàn</a:t>
            </a:r>
            <a:endParaRPr lang="zh-CN" alt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350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languageguide.org/im/telling_time/ti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930" y="1916832"/>
            <a:ext cx="775335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2.gstatic.com/images?q=tbn:ANd9GcSQZdTnVae9jlRcaVhUKAZ7TtD9gUISIaKdrbZ9M_tBmDQvCe0pT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13" y="188641"/>
            <a:ext cx="1495053" cy="149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468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223" y="540033"/>
            <a:ext cx="2348962" cy="1557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57223" y="2097956"/>
            <a:ext cx="1798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/>
              <a:t>上午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3769391" y="2251843"/>
            <a:ext cx="1571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shàng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5" name="Picture 8" descr="D:\PGCE\Placements\synoptic\Yr9\School\9.40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37465" y="3403322"/>
            <a:ext cx="1839731" cy="183973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023993" y="908720"/>
            <a:ext cx="39881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in the morning at 20 to 10</a:t>
            </a:r>
            <a:endParaRPr lang="en-GB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938273" y="2221066"/>
            <a:ext cx="37753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上午九点四十分</a:t>
            </a:r>
            <a:endParaRPr lang="en-GB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605" y="3415126"/>
            <a:ext cx="1628775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D:\PGCE\Placements\synoptic\Yr9\School\9 o'cloc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5969" y="3565046"/>
            <a:ext cx="1382127" cy="139561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1075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upload.wikimedia.org/wikipedia/commons/9/9f/Uhr-afternoo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17" y="241593"/>
            <a:ext cx="1583085" cy="158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72554" y="1924849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/>
              <a:t>下午</a:t>
            </a:r>
            <a:endParaRPr lang="en-GB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4116770" y="2140872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xià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wǔ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5" name="Picture 3" descr="D:\PGCE\Placements\synoptic\Yr9\School\3.3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67608" y="3381345"/>
            <a:ext cx="1416918" cy="141691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663953" y="870700"/>
            <a:ext cx="4528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in the afternoon at half past 3</a:t>
            </a:r>
            <a:endParaRPr lang="en-GB" sz="28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565" y="3188539"/>
            <a:ext cx="1628775" cy="160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3188539"/>
            <a:ext cx="1638300" cy="168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764551" y="2048539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下午三点半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989822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zh-CN" altLang="en-US" dirty="0"/>
              <a:t>几点了？</a:t>
            </a:r>
            <a:r>
              <a:rPr lang="en-US" altLang="ja-JP" dirty="0" err="1">
                <a:solidFill>
                  <a:srgbClr val="0070C0"/>
                </a:solidFill>
              </a:rPr>
              <a:t>jǐ</a:t>
            </a:r>
            <a:r>
              <a:rPr lang="en-US" altLang="ja-JP" dirty="0">
                <a:solidFill>
                  <a:srgbClr val="0070C0"/>
                </a:solidFill>
              </a:rPr>
              <a:t> </a:t>
            </a:r>
            <a:r>
              <a:rPr lang="en-US" altLang="ja-JP" dirty="0" err="1">
                <a:solidFill>
                  <a:srgbClr val="0070C0"/>
                </a:solidFill>
              </a:rPr>
              <a:t>diǎn</a:t>
            </a:r>
            <a:r>
              <a:rPr lang="en-US" altLang="ja-JP" dirty="0">
                <a:solidFill>
                  <a:srgbClr val="0070C0"/>
                </a:solidFill>
              </a:rPr>
              <a:t> le</a:t>
            </a:r>
            <a:br>
              <a:rPr lang="en-US" altLang="ja-JP" dirty="0">
                <a:solidFill>
                  <a:srgbClr val="0070C0"/>
                </a:solidFill>
              </a:rPr>
            </a:br>
            <a:r>
              <a:rPr lang="en-US" altLang="ja-JP" dirty="0">
                <a:solidFill>
                  <a:srgbClr val="0070C0"/>
                </a:solidFill>
              </a:rPr>
              <a:t>Task 3 Write down the following times in Chinese characters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4" name="Picture 2" descr="http://www.languageguide.org/im/telling_time/ti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930" y="1916832"/>
            <a:ext cx="7753350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10093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127A6-E66F-4F68-8EC2-AC2E839EED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2 The order of Time phrases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AAC6B0-AF06-4BEB-BF04-71F7D0402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LO: We are learning the order of time phrase</a:t>
            </a:r>
          </a:p>
          <a:p>
            <a:pPr marL="0" indent="0">
              <a:buNone/>
            </a:pPr>
            <a:r>
              <a:rPr lang="en-GB" dirty="0"/>
              <a:t>I can </a:t>
            </a:r>
          </a:p>
          <a:p>
            <a:pPr marL="0" indent="0">
              <a:buNone/>
            </a:pPr>
            <a:r>
              <a:rPr lang="en-GB" dirty="0"/>
              <a:t>say and write down the time phrase in the correct order in a sentence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0884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9536" y="-31157"/>
            <a:ext cx="8229600" cy="1143000"/>
          </a:xfrm>
        </p:spPr>
        <p:txBody>
          <a:bodyPr/>
          <a:lstStyle/>
          <a:p>
            <a:r>
              <a:rPr lang="en-US" altLang="ja-JP" dirty="0"/>
              <a:t>The order of time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052737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500" b="1" dirty="0">
                <a:solidFill>
                  <a:srgbClr val="FF0000"/>
                </a:solidFill>
              </a:rPr>
              <a:t>From bigger time units to smaller time units</a:t>
            </a:r>
          </a:p>
          <a:p>
            <a:pPr marL="0" indent="0">
              <a:buNone/>
            </a:pPr>
            <a:r>
              <a:rPr lang="en-US" sz="2800" dirty="0">
                <a:sym typeface="Wingdings" pitchFamily="2" charset="2"/>
              </a:rPr>
              <a:t>days of week  morning/afternoon  specific time</a:t>
            </a:r>
          </a:p>
          <a:p>
            <a:pPr marL="0" indent="0">
              <a:buNone/>
            </a:pPr>
            <a:r>
              <a:rPr lang="zh-CN" altLang="en-US" dirty="0">
                <a:sym typeface="Wingdings" pitchFamily="2" charset="2"/>
              </a:rPr>
              <a:t>星期一上午九点   </a:t>
            </a:r>
            <a:r>
              <a:rPr lang="en-US" altLang="zh-CN" dirty="0">
                <a:sym typeface="Wingdings" pitchFamily="2" charset="2"/>
              </a:rPr>
              <a:t>Monday morning at nine o’clock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Task 1 Write down the following phrases in Chinese and draw the clock</a:t>
            </a:r>
          </a:p>
          <a:p>
            <a:pPr marL="0" indent="0">
              <a:buNone/>
            </a:pPr>
            <a:r>
              <a:rPr lang="en-US" dirty="0"/>
              <a:t>Wednesday afternoon at half past 3</a:t>
            </a:r>
          </a:p>
          <a:p>
            <a:pPr marL="0" indent="0">
              <a:buNone/>
            </a:pPr>
            <a:r>
              <a:rPr lang="en-US" dirty="0"/>
              <a:t>Sunday morning at quarter past 8</a:t>
            </a:r>
          </a:p>
          <a:p>
            <a:pPr marL="0" indent="0">
              <a:buNone/>
            </a:pPr>
            <a:r>
              <a:rPr lang="en-US" dirty="0"/>
              <a:t>Friday afternoon at 10 to 4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8743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 dirty="0"/>
              <a:t>Task 2 Translate the following sentences into Chinese and write down Pinyin for each sentence. The first one has been done for you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6836" y="1363151"/>
            <a:ext cx="8229600" cy="1036712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/>
              <a:t>I have </a:t>
            </a:r>
            <a:r>
              <a:rPr lang="en-US" dirty="0" err="1"/>
              <a:t>maths</a:t>
            </a:r>
            <a:r>
              <a:rPr lang="en-US" dirty="0"/>
              <a:t> on Monday morning at 10 o’clock.</a:t>
            </a:r>
          </a:p>
        </p:txBody>
      </p:sp>
      <p:sp>
        <p:nvSpPr>
          <p:cNvPr id="4" name="Rectangle 3"/>
          <p:cNvSpPr/>
          <p:nvPr/>
        </p:nvSpPr>
        <p:spPr>
          <a:xfrm>
            <a:off x="2711625" y="2204865"/>
            <a:ext cx="61863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我星期一上午十点有数学课。</a:t>
            </a:r>
            <a:endParaRPr lang="en-US" altLang="zh-CN" sz="36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199456" y="2811269"/>
            <a:ext cx="8229600" cy="103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2. I have PE on Tuesday afternoon at half past 1.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199456" y="3364591"/>
            <a:ext cx="9937104" cy="1036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3.  I have history on Thursday morning at quarter to  11. 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199456" y="4257336"/>
            <a:ext cx="9505056" cy="6972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4.  I like Mondays, because I have Chinese and history.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87538" y="5510089"/>
            <a:ext cx="368068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because</a:t>
            </a:r>
            <a:r>
              <a:rPr lang="en-GB" dirty="0"/>
              <a:t>: </a:t>
            </a:r>
            <a:r>
              <a:rPr lang="zh-CN" altLang="en-US" sz="3200" dirty="0"/>
              <a:t>因为</a:t>
            </a:r>
            <a:r>
              <a:rPr lang="ja-JP" altLang="en-US" sz="3200" dirty="0"/>
              <a:t>  </a:t>
            </a:r>
            <a:r>
              <a:rPr lang="en-US" altLang="ja-JP" sz="3200" dirty="0" err="1"/>
              <a:t>yīn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wéi</a:t>
            </a:r>
            <a:endParaRPr lang="en-US" altLang="ja-JP" sz="3200" dirty="0"/>
          </a:p>
          <a:p>
            <a:r>
              <a:rPr lang="zh-CN" altLang="en-US" sz="3200" dirty="0"/>
              <a:t>课</a:t>
            </a:r>
            <a:r>
              <a:rPr lang="en-US" altLang="ja-JP" sz="3200" dirty="0"/>
              <a:t>: lesson  </a:t>
            </a:r>
            <a:r>
              <a:rPr lang="en-US" altLang="ja-JP" sz="3200" dirty="0" err="1"/>
              <a:t>kè</a:t>
            </a:r>
            <a:endParaRPr lang="en-GB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6528048" y="5681137"/>
            <a:ext cx="1959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and</a:t>
            </a:r>
            <a:r>
              <a:rPr lang="en-GB" dirty="0"/>
              <a:t>: </a:t>
            </a:r>
            <a:r>
              <a:rPr lang="zh-CN" altLang="en-US" sz="3200" dirty="0"/>
              <a:t>和   </a:t>
            </a:r>
            <a:r>
              <a:rPr lang="en-US" altLang="ja-JP" sz="3200" dirty="0" err="1"/>
              <a:t>hé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5198273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6F09FE4-2D04-474B-B8D1-C2AA21F00773}"/>
</file>

<file path=customXml/itemProps2.xml><?xml version="1.0" encoding="utf-8"?>
<ds:datastoreItem xmlns:ds="http://schemas.openxmlformats.org/officeDocument/2006/customXml" ds:itemID="{38488D3F-4676-47B2-BE6A-6441D920C7F9}"/>
</file>

<file path=customXml/itemProps3.xml><?xml version="1.0" encoding="utf-8"?>
<ds:datastoreItem xmlns:ds="http://schemas.openxmlformats.org/officeDocument/2006/customXml" ds:itemID="{0EEC713C-73A3-4C76-B3DF-4062CC6FC6A8}"/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537</Words>
  <Application>Microsoft Office PowerPoint</Application>
  <PresentationFormat>Widescreen</PresentationFormat>
  <Paragraphs>113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Week commencing 26th April Year 7 Mandarin </vt:lpstr>
      <vt:lpstr>Lesson 1 几点了？Jǐ diǎn le What time is it?</vt:lpstr>
      <vt:lpstr>Task 1 Count from 1- 60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几点了？jǐ diǎn le Task 3 Write down the following times in Chinese characters</vt:lpstr>
      <vt:lpstr>Lesson 2 The order of Time phrases</vt:lpstr>
      <vt:lpstr>The order of time words</vt:lpstr>
      <vt:lpstr>Task 2 Translate the following sentences into Chinese and write down Pinyin for each sentence. The first one has been done for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几点了？</dc:title>
  <dc:creator>Rong</dc:creator>
  <cp:lastModifiedBy>R Marshall</cp:lastModifiedBy>
  <cp:revision>16</cp:revision>
  <dcterms:created xsi:type="dcterms:W3CDTF">2013-06-12T21:39:43Z</dcterms:created>
  <dcterms:modified xsi:type="dcterms:W3CDTF">2021-04-19T10:21:33Z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