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diagrams/data1.xml" ContentType="application/vnd.openxmlformats-officedocument.drawingml.diagramData+xml"/>
  <Override PartName="/ppt/slides/slide24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1.xml" ContentType="application/vnd.openxmlformats-officedocument.theme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76" r:id="rId22"/>
    <p:sldId id="275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91"/>
    <p:restoredTop sz="96327"/>
  </p:normalViewPr>
  <p:slideViewPr>
    <p:cSldViewPr snapToGrid="0" snapToObjects="1">
      <p:cViewPr varScale="1">
        <p:scale>
          <a:sx n="123" d="100"/>
          <a:sy n="123" d="100"/>
        </p:scale>
        <p:origin x="208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EA7C3D-9F43-486F-B0D3-F124334D79EE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72B51C6-153A-4451-9A75-634B30114077}">
      <dgm:prSet/>
      <dgm:spPr/>
      <dgm:t>
        <a:bodyPr/>
        <a:lstStyle/>
        <a:p>
          <a:r>
            <a:rPr lang="en-US"/>
            <a:t>Can you identify the musicals based on the images from this musicals quiz?</a:t>
          </a:r>
        </a:p>
      </dgm:t>
    </dgm:pt>
    <dgm:pt modelId="{1E1A07D7-6592-4773-9679-3F763B37EDDF}" type="parTrans" cxnId="{7858AEA3-C6A4-4837-9D24-664D982DF72B}">
      <dgm:prSet/>
      <dgm:spPr/>
      <dgm:t>
        <a:bodyPr/>
        <a:lstStyle/>
        <a:p>
          <a:endParaRPr lang="en-US"/>
        </a:p>
      </dgm:t>
    </dgm:pt>
    <dgm:pt modelId="{E9F501AE-112C-4F2F-A9D5-59B6FA59D135}" type="sibTrans" cxnId="{7858AEA3-C6A4-4837-9D24-664D982DF72B}">
      <dgm:prSet/>
      <dgm:spPr/>
      <dgm:t>
        <a:bodyPr/>
        <a:lstStyle/>
        <a:p>
          <a:endParaRPr lang="en-US"/>
        </a:p>
      </dgm:t>
    </dgm:pt>
    <dgm:pt modelId="{C1A50A11-EFB7-4B85-B59F-5DCFF3ED11B3}">
      <dgm:prSet/>
      <dgm:spPr/>
      <dgm:t>
        <a:bodyPr/>
        <a:lstStyle/>
        <a:p>
          <a:r>
            <a:rPr lang="en-US"/>
            <a:t>In your table pairs, discuss what they could possibly be.</a:t>
          </a:r>
        </a:p>
      </dgm:t>
    </dgm:pt>
    <dgm:pt modelId="{50E1D821-6585-4C79-AE4A-4681955D2875}" type="parTrans" cxnId="{F1163C8A-C47C-4134-B4D4-8507DACB5636}">
      <dgm:prSet/>
      <dgm:spPr/>
      <dgm:t>
        <a:bodyPr/>
        <a:lstStyle/>
        <a:p>
          <a:endParaRPr lang="en-US"/>
        </a:p>
      </dgm:t>
    </dgm:pt>
    <dgm:pt modelId="{E98CCEF3-4D77-4088-B1AB-6B656AB518E3}" type="sibTrans" cxnId="{F1163C8A-C47C-4134-B4D4-8507DACB5636}">
      <dgm:prSet/>
      <dgm:spPr/>
      <dgm:t>
        <a:bodyPr/>
        <a:lstStyle/>
        <a:p>
          <a:endParaRPr lang="en-US"/>
        </a:p>
      </dgm:t>
    </dgm:pt>
    <dgm:pt modelId="{1F6B60EA-D176-4DEB-9691-1B9CAADD2710}">
      <dgm:prSet/>
      <dgm:spPr/>
      <dgm:t>
        <a:bodyPr/>
        <a:lstStyle/>
        <a:p>
          <a:r>
            <a:rPr lang="en-US"/>
            <a:t>There are 16 in total.</a:t>
          </a:r>
        </a:p>
      </dgm:t>
    </dgm:pt>
    <dgm:pt modelId="{E482B546-0FBA-4DAF-B74D-024F7C0E1399}" type="parTrans" cxnId="{287C4978-042D-4EBF-9839-31D051C1A4B5}">
      <dgm:prSet/>
      <dgm:spPr/>
      <dgm:t>
        <a:bodyPr/>
        <a:lstStyle/>
        <a:p>
          <a:endParaRPr lang="en-US"/>
        </a:p>
      </dgm:t>
    </dgm:pt>
    <dgm:pt modelId="{197643B3-1954-44CB-AD18-39D86F5BCF33}" type="sibTrans" cxnId="{287C4978-042D-4EBF-9839-31D051C1A4B5}">
      <dgm:prSet/>
      <dgm:spPr/>
      <dgm:t>
        <a:bodyPr/>
        <a:lstStyle/>
        <a:p>
          <a:endParaRPr lang="en-US"/>
        </a:p>
      </dgm:t>
    </dgm:pt>
    <dgm:pt modelId="{F01F421F-E647-4929-B4C0-AEF96AF2E0BE}">
      <dgm:prSet/>
      <dgm:spPr/>
      <dgm:t>
        <a:bodyPr/>
        <a:lstStyle/>
        <a:p>
          <a:r>
            <a:rPr lang="en-US"/>
            <a:t>Whoever gets the most correct gets a P2!</a:t>
          </a:r>
        </a:p>
      </dgm:t>
    </dgm:pt>
    <dgm:pt modelId="{0609EE58-F63F-4047-8630-9233B4786B58}" type="parTrans" cxnId="{E62B1853-DC9D-43B4-99E1-C0AAA38A288B}">
      <dgm:prSet/>
      <dgm:spPr/>
      <dgm:t>
        <a:bodyPr/>
        <a:lstStyle/>
        <a:p>
          <a:endParaRPr lang="en-US"/>
        </a:p>
      </dgm:t>
    </dgm:pt>
    <dgm:pt modelId="{06675134-DEFE-4B79-836F-75980D97FC3C}" type="sibTrans" cxnId="{E62B1853-DC9D-43B4-99E1-C0AAA38A288B}">
      <dgm:prSet/>
      <dgm:spPr/>
      <dgm:t>
        <a:bodyPr/>
        <a:lstStyle/>
        <a:p>
          <a:endParaRPr lang="en-US"/>
        </a:p>
      </dgm:t>
    </dgm:pt>
    <dgm:pt modelId="{ECB1BF67-B57F-2043-8D3F-CC7AC6114A8F}" type="pres">
      <dgm:prSet presAssocID="{2DEA7C3D-9F43-486F-B0D3-F124334D79EE}" presName="matrix" presStyleCnt="0">
        <dgm:presLayoutVars>
          <dgm:chMax val="1"/>
          <dgm:dir/>
          <dgm:resizeHandles val="exact"/>
        </dgm:presLayoutVars>
      </dgm:prSet>
      <dgm:spPr/>
    </dgm:pt>
    <dgm:pt modelId="{BD316EBC-B1AF-4C41-86B9-71215BFDEB27}" type="pres">
      <dgm:prSet presAssocID="{2DEA7C3D-9F43-486F-B0D3-F124334D79EE}" presName="diamond" presStyleLbl="bgShp" presStyleIdx="0" presStyleCnt="1"/>
      <dgm:spPr/>
    </dgm:pt>
    <dgm:pt modelId="{E9431DA4-CE67-B640-8DD8-5CBBD284BFD0}" type="pres">
      <dgm:prSet presAssocID="{2DEA7C3D-9F43-486F-B0D3-F124334D79EE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1D71963-4C66-A445-AA47-C28E53706B16}" type="pres">
      <dgm:prSet presAssocID="{2DEA7C3D-9F43-486F-B0D3-F124334D79EE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A598136D-5D6E-F64E-BBFB-367C4B47854E}" type="pres">
      <dgm:prSet presAssocID="{2DEA7C3D-9F43-486F-B0D3-F124334D79EE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CCB6F18-5470-4F47-9CA5-66CF3560AE23}" type="pres">
      <dgm:prSet presAssocID="{2DEA7C3D-9F43-486F-B0D3-F124334D79EE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59449204-44FE-954E-AA32-468AD7B01D3C}" type="presOf" srcId="{2DEA7C3D-9F43-486F-B0D3-F124334D79EE}" destId="{ECB1BF67-B57F-2043-8D3F-CC7AC6114A8F}" srcOrd="0" destOrd="0" presId="urn:microsoft.com/office/officeart/2005/8/layout/matrix3"/>
    <dgm:cxn modelId="{F453C421-9227-0E4C-85F1-A3B2324228A3}" type="presOf" srcId="{C72B51C6-153A-4451-9A75-634B30114077}" destId="{E9431DA4-CE67-B640-8DD8-5CBBD284BFD0}" srcOrd="0" destOrd="0" presId="urn:microsoft.com/office/officeart/2005/8/layout/matrix3"/>
    <dgm:cxn modelId="{E62B1853-DC9D-43B4-99E1-C0AAA38A288B}" srcId="{2DEA7C3D-9F43-486F-B0D3-F124334D79EE}" destId="{F01F421F-E647-4929-B4C0-AEF96AF2E0BE}" srcOrd="3" destOrd="0" parTransId="{0609EE58-F63F-4047-8630-9233B4786B58}" sibTransId="{06675134-DEFE-4B79-836F-75980D97FC3C}"/>
    <dgm:cxn modelId="{0D144959-0A80-8C42-91EE-18052F44997F}" type="presOf" srcId="{1F6B60EA-D176-4DEB-9691-1B9CAADD2710}" destId="{A598136D-5D6E-F64E-BBFB-367C4B47854E}" srcOrd="0" destOrd="0" presId="urn:microsoft.com/office/officeart/2005/8/layout/matrix3"/>
    <dgm:cxn modelId="{90B72A60-9F2E-624C-AB2C-73E73E9985BB}" type="presOf" srcId="{C1A50A11-EFB7-4B85-B59F-5DCFF3ED11B3}" destId="{E1D71963-4C66-A445-AA47-C28E53706B16}" srcOrd="0" destOrd="0" presId="urn:microsoft.com/office/officeart/2005/8/layout/matrix3"/>
    <dgm:cxn modelId="{287C4978-042D-4EBF-9839-31D051C1A4B5}" srcId="{2DEA7C3D-9F43-486F-B0D3-F124334D79EE}" destId="{1F6B60EA-D176-4DEB-9691-1B9CAADD2710}" srcOrd="2" destOrd="0" parTransId="{E482B546-0FBA-4DAF-B74D-024F7C0E1399}" sibTransId="{197643B3-1954-44CB-AD18-39D86F5BCF33}"/>
    <dgm:cxn modelId="{F1163C8A-C47C-4134-B4D4-8507DACB5636}" srcId="{2DEA7C3D-9F43-486F-B0D3-F124334D79EE}" destId="{C1A50A11-EFB7-4B85-B59F-5DCFF3ED11B3}" srcOrd="1" destOrd="0" parTransId="{50E1D821-6585-4C79-AE4A-4681955D2875}" sibTransId="{E98CCEF3-4D77-4088-B1AB-6B656AB518E3}"/>
    <dgm:cxn modelId="{31BE179D-5E73-5F4A-B809-2D1280E2B792}" type="presOf" srcId="{F01F421F-E647-4929-B4C0-AEF96AF2E0BE}" destId="{2CCB6F18-5470-4F47-9CA5-66CF3560AE23}" srcOrd="0" destOrd="0" presId="urn:microsoft.com/office/officeart/2005/8/layout/matrix3"/>
    <dgm:cxn modelId="{7858AEA3-C6A4-4837-9D24-664D982DF72B}" srcId="{2DEA7C3D-9F43-486F-B0D3-F124334D79EE}" destId="{C72B51C6-153A-4451-9A75-634B30114077}" srcOrd="0" destOrd="0" parTransId="{1E1A07D7-6592-4773-9679-3F763B37EDDF}" sibTransId="{E9F501AE-112C-4F2F-A9D5-59B6FA59D135}"/>
    <dgm:cxn modelId="{30C998B7-C62D-E948-920A-BBED7260B102}" type="presParOf" srcId="{ECB1BF67-B57F-2043-8D3F-CC7AC6114A8F}" destId="{BD316EBC-B1AF-4C41-86B9-71215BFDEB27}" srcOrd="0" destOrd="0" presId="urn:microsoft.com/office/officeart/2005/8/layout/matrix3"/>
    <dgm:cxn modelId="{501ECDE1-0C06-A94C-9B14-AD9AE52B91AE}" type="presParOf" srcId="{ECB1BF67-B57F-2043-8D3F-CC7AC6114A8F}" destId="{E9431DA4-CE67-B640-8DD8-5CBBD284BFD0}" srcOrd="1" destOrd="0" presId="urn:microsoft.com/office/officeart/2005/8/layout/matrix3"/>
    <dgm:cxn modelId="{9FA07C98-3EF5-5743-BE24-31A09600BCCB}" type="presParOf" srcId="{ECB1BF67-B57F-2043-8D3F-CC7AC6114A8F}" destId="{E1D71963-4C66-A445-AA47-C28E53706B16}" srcOrd="2" destOrd="0" presId="urn:microsoft.com/office/officeart/2005/8/layout/matrix3"/>
    <dgm:cxn modelId="{8A9335AE-A03A-EF4A-A3D0-FEFC9CBF37AA}" type="presParOf" srcId="{ECB1BF67-B57F-2043-8D3F-CC7AC6114A8F}" destId="{A598136D-5D6E-F64E-BBFB-367C4B47854E}" srcOrd="3" destOrd="0" presId="urn:microsoft.com/office/officeart/2005/8/layout/matrix3"/>
    <dgm:cxn modelId="{C9C1AD49-7B1E-514B-BC08-C60581A5676A}" type="presParOf" srcId="{ECB1BF67-B57F-2043-8D3F-CC7AC6114A8F}" destId="{2CCB6F18-5470-4F47-9CA5-66CF3560AE23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316EBC-B1AF-4C41-86B9-71215BFDEB27}">
      <dsp:nvSpPr>
        <dsp:cNvPr id="0" name=""/>
        <dsp:cNvSpPr/>
      </dsp:nvSpPr>
      <dsp:spPr>
        <a:xfrm>
          <a:off x="682185" y="0"/>
          <a:ext cx="5536141" cy="5536141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31DA4-CE67-B640-8DD8-5CBBD284BFD0}">
      <dsp:nvSpPr>
        <dsp:cNvPr id="0" name=""/>
        <dsp:cNvSpPr/>
      </dsp:nvSpPr>
      <dsp:spPr>
        <a:xfrm>
          <a:off x="1208118" y="525933"/>
          <a:ext cx="2159094" cy="215909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Can you identify the musicals based on the images from this musicals quiz?</a:t>
          </a:r>
        </a:p>
      </dsp:txBody>
      <dsp:txXfrm>
        <a:off x="1313516" y="631331"/>
        <a:ext cx="1948298" cy="1948298"/>
      </dsp:txXfrm>
    </dsp:sp>
    <dsp:sp modelId="{E1D71963-4C66-A445-AA47-C28E53706B16}">
      <dsp:nvSpPr>
        <dsp:cNvPr id="0" name=""/>
        <dsp:cNvSpPr/>
      </dsp:nvSpPr>
      <dsp:spPr>
        <a:xfrm>
          <a:off x="3533298" y="525933"/>
          <a:ext cx="2159094" cy="215909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In your table pairs, discuss what they could possibly be.</a:t>
          </a:r>
        </a:p>
      </dsp:txBody>
      <dsp:txXfrm>
        <a:off x="3638696" y="631331"/>
        <a:ext cx="1948298" cy="1948298"/>
      </dsp:txXfrm>
    </dsp:sp>
    <dsp:sp modelId="{A598136D-5D6E-F64E-BBFB-367C4B47854E}">
      <dsp:nvSpPr>
        <dsp:cNvPr id="0" name=""/>
        <dsp:cNvSpPr/>
      </dsp:nvSpPr>
      <dsp:spPr>
        <a:xfrm>
          <a:off x="1208118" y="2851112"/>
          <a:ext cx="2159094" cy="215909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There are 16 in total.</a:t>
          </a:r>
        </a:p>
      </dsp:txBody>
      <dsp:txXfrm>
        <a:off x="1313516" y="2956510"/>
        <a:ext cx="1948298" cy="1948298"/>
      </dsp:txXfrm>
    </dsp:sp>
    <dsp:sp modelId="{2CCB6F18-5470-4F47-9CA5-66CF3560AE23}">
      <dsp:nvSpPr>
        <dsp:cNvPr id="0" name=""/>
        <dsp:cNvSpPr/>
      </dsp:nvSpPr>
      <dsp:spPr>
        <a:xfrm>
          <a:off x="3533298" y="2851112"/>
          <a:ext cx="2159094" cy="215909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Whoever gets the most correct gets a P2!</a:t>
          </a:r>
        </a:p>
      </dsp:txBody>
      <dsp:txXfrm>
        <a:off x="3638696" y="2956510"/>
        <a:ext cx="1948298" cy="19482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78BCE-9B50-8F4E-8C0F-9C3B73CCD4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3354ED-FFA5-C144-A567-1904E0A08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503B5-442C-D645-B3AA-750668F93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887C18-E3D7-5D48-A4F9-43275CCF1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BC11D8-3F21-D542-A15C-5DF7C46B0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172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BC757-987A-C846-9431-E1D14B18E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52EF0-9E6A-A448-8AB2-FE0F9EDD5B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5AC59-0DA3-4246-9884-E006D5B14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76E76-71B6-7643-8169-E312A3F4B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84353-C116-3244-BBC9-7CA206C2F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943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9685C-636B-3A44-97EE-AB4E46547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4BE939-7DDB-0B48-8DC8-8DA5D1751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EC480-BA7A-2A4C-A415-E1C4A37A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38B84B-886F-D041-B9BC-C92E70D9F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55F71-39A6-F649-B991-B5DCE5A6D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22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FFDF5-60F7-624B-A19F-2F1090061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1B6DE-6226-B445-8D78-23593CD1E1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9B36B-D8BC-9C42-919A-A0B0C4E52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07CBA8-EEC4-F749-87D0-3F644ED8F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284AA1-D1C5-5D4A-A7D2-4B9BAD309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A0965-2F23-AB4A-AB6F-3F082A96F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0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4BB06-8D9D-D840-B726-DBF209570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96F53C-DEA7-1547-80B9-B8E258FC84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033C30-0868-0B45-93CA-C9B2C0AEE1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588F23-6EAB-194E-A0D8-E94C7C1287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5ACEF-3F58-8D4D-8ED9-45CBBD7D21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14CF22-2783-D440-BDCA-EF134EE09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483E8D-CFD3-C941-8DD9-F59C3ABB9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2B2B8C-9F3C-8B4C-B6E2-5FAE50196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43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271F5-D306-D64C-B02A-956B3AC23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7C5520-9CBE-CF4D-A440-7DB077372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9EDB11-2A07-3642-96FB-59F160D25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E5C9CC-6AB1-6B49-8F17-014B89796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581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353815-86FA-E34D-940A-E6FE48112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E170EE-ACC1-E14B-A0DD-145C01593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46986B-E3C7-B045-9B49-E5A740B21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268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41B51-D985-6843-9ABC-008C8CE3B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EB3983-FC0A-E741-B318-8C039E6118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E480A9-D081-A440-AB86-AA7DC36AAD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B1907A-5D8D-6147-AA20-A4DB108B8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B5F72-4F95-DF46-B40E-0D3CD863D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3F053C-6DE3-D543-98F4-90FD93680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043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14FEC-5521-AC45-B86A-30389C0B2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A08881-472A-F84F-9935-3B4A82542E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FC793E-EE30-FE40-B592-3C3685DC8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FF44BC-F50E-5347-BB4F-8291B647E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862AB3-DA33-2744-9309-A31983BD2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DB06E1-E25A-1A49-AFCF-602BA3C93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835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ABFD2-6109-154E-BE08-5E2565168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ED0A1F-C563-314F-8B97-5CD13DBE8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6E775-27F0-A247-A1E0-58AFFCD05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85E15-BEA0-D441-97B6-AD94B08B4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E48347-5BEE-334B-937A-910408E17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688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9740BA-7E7D-5842-975F-F72AB72332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F7789A-B48D-D947-BBD7-04A5B7AC5E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DB54B1-C516-9447-B27C-8865E868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2FECB-D3CC-404B-85BE-828BC77AC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3397F-E8BF-3C43-A54C-C2AD2BBFE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82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381732-3218-B94B-BB2C-ED7C99CBD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D4D55-4720-BC40-9EA9-3C28F2B3E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404B5-BCA6-0F46-971E-343BB34D67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DCCF6-94D4-1B4E-83F8-DD6323B8FC2D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D75D7F-6872-AC47-90D3-83205504E9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1812C9-F0F3-E844-840A-D4B870AB14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36460-30CE-5948-9594-2635401EE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090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O5APc0z49wg" TargetMode="External"/><Relationship Id="rId13" Type="http://schemas.openxmlformats.org/officeDocument/2006/relationships/hyperlink" Target="https://www.youtube.com/watch?v=XfTgCPUJwRk" TargetMode="External"/><Relationship Id="rId3" Type="http://schemas.openxmlformats.org/officeDocument/2006/relationships/hyperlink" Target="https://www.youtube.com/watch?v=hHIdLmZc3JI" TargetMode="External"/><Relationship Id="rId7" Type="http://schemas.openxmlformats.org/officeDocument/2006/relationships/hyperlink" Target="https://www.youtube.com/watch?v=vVyhM8gHXS8" TargetMode="External"/><Relationship Id="rId12" Type="http://schemas.openxmlformats.org/officeDocument/2006/relationships/hyperlink" Target="https://www.youtube.com/watch?v=u-UoGYc906c" TargetMode="External"/><Relationship Id="rId17" Type="http://schemas.openxmlformats.org/officeDocument/2006/relationships/hyperlink" Target="https://www.youtube.com/watch?v=q5fW7sERw7I" TargetMode="External"/><Relationship Id="rId2" Type="http://schemas.openxmlformats.org/officeDocument/2006/relationships/hyperlink" Target="https://www.youtube.com/watch?v=D1ZYhVpdXbQ" TargetMode="External"/><Relationship Id="rId16" Type="http://schemas.openxmlformats.org/officeDocument/2006/relationships/hyperlink" Target="https://www.youtube.com/watch?v=umj0gu5nEG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DUjB9LTtzGg" TargetMode="External"/><Relationship Id="rId11" Type="http://schemas.openxmlformats.org/officeDocument/2006/relationships/hyperlink" Target="https://www.youtube.com/watch?v=wZxky51fxCg" TargetMode="External"/><Relationship Id="rId5" Type="http://schemas.openxmlformats.org/officeDocument/2006/relationships/hyperlink" Target="https://www.youtube.com/watch?v=8gd_ohoPzYc" TargetMode="External"/><Relationship Id="rId15" Type="http://schemas.openxmlformats.org/officeDocument/2006/relationships/hyperlink" Target="https://www.youtube.com/watch?v=_lt1z0RFjBQ" TargetMode="External"/><Relationship Id="rId10" Type="http://schemas.openxmlformats.org/officeDocument/2006/relationships/hyperlink" Target="https://www.youtube.com/watch?v=OG3LqkXj9wQ" TargetMode="External"/><Relationship Id="rId4" Type="http://schemas.openxmlformats.org/officeDocument/2006/relationships/hyperlink" Target="https://www.youtube.com/watch?v=O5V9KwppMfs" TargetMode="External"/><Relationship Id="rId9" Type="http://schemas.openxmlformats.org/officeDocument/2006/relationships/hyperlink" Target="https://www.youtube.com/watch?v=RBHZFYpQ6nc" TargetMode="External"/><Relationship Id="rId14" Type="http://schemas.openxmlformats.org/officeDocument/2006/relationships/hyperlink" Target="https://www.youtube.com/watch?v=xX9fLQjqIZA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nofaq.org/posts/2018/06/how-to-increase-brand-awareness-through-print-marketing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KkLV1zE8M0?feature=oembed" TargetMode="External"/><Relationship Id="rId4" Type="http://schemas.openxmlformats.org/officeDocument/2006/relationships/hyperlink" Target="https://www.youtube.com/watch?v=OKkLV1zE8M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op 10 Broadway Musicals | NewYorkTheaterGuide.com">
            <a:extLst>
              <a:ext uri="{FF2B5EF4-FFF2-40B4-BE49-F238E27FC236}">
                <a16:creationId xmlns:a16="http://schemas.microsoft.com/office/drawing/2014/main" id="{BF506C22-2955-1842-B54F-C6D6190978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/>
          <a:stretch/>
        </p:blipFill>
        <p:spPr bwMode="auto">
          <a:xfrm>
            <a:off x="-3047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D979FC-39B1-A044-A0C8-CFF3898D2B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5200">
                <a:solidFill>
                  <a:srgbClr val="FFFFFF"/>
                </a:solidFill>
              </a:rPr>
              <a:t>Musicals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94444C-EB02-244F-9C25-E175D4808B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45559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5ACEFF-9E9E-8E42-910A-E902AA93B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5400" b="1"/>
              <a:t>STARTER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54CAD8E-4426-47C5-8F74-28942027CF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364560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137C3475-6E93-2641-B867-0758D3657158}"/>
              </a:ext>
            </a:extLst>
          </p:cNvPr>
          <p:cNvSpPr/>
          <p:nvPr/>
        </p:nvSpPr>
        <p:spPr>
          <a:xfrm>
            <a:off x="5284851" y="305098"/>
            <a:ext cx="9302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692988-D8B7-144B-B930-FCF3BD7457FF}"/>
              </a:ext>
            </a:extLst>
          </p:cNvPr>
          <p:cNvSpPr/>
          <p:nvPr/>
        </p:nvSpPr>
        <p:spPr>
          <a:xfrm>
            <a:off x="9932869" y="305098"/>
            <a:ext cx="9302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2</a:t>
            </a:r>
            <a:endParaRPr lang="en-GB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0BCD418-9E1C-3D4D-A0B2-C816C36F14B6}"/>
              </a:ext>
            </a:extLst>
          </p:cNvPr>
          <p:cNvSpPr/>
          <p:nvPr/>
        </p:nvSpPr>
        <p:spPr>
          <a:xfrm>
            <a:off x="5284851" y="5486698"/>
            <a:ext cx="9302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3</a:t>
            </a:r>
            <a:endParaRPr lang="en-GB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D91C8E-C4EB-5D45-897F-861413C452E5}"/>
              </a:ext>
            </a:extLst>
          </p:cNvPr>
          <p:cNvSpPr/>
          <p:nvPr/>
        </p:nvSpPr>
        <p:spPr>
          <a:xfrm>
            <a:off x="10009251" y="5486698"/>
            <a:ext cx="9302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4</a:t>
            </a:r>
            <a:endParaRPr lang="en-GB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E66E9F-34FB-634F-A947-1AE767E1F509}"/>
              </a:ext>
            </a:extLst>
          </p:cNvPr>
          <p:cNvSpPr txBox="1"/>
          <p:nvPr/>
        </p:nvSpPr>
        <p:spPr>
          <a:xfrm>
            <a:off x="0" y="6488668"/>
            <a:ext cx="2279983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No more than 10 mins</a:t>
            </a:r>
          </a:p>
        </p:txBody>
      </p:sp>
    </p:spTree>
    <p:extLst>
      <p:ext uri="{BB962C8B-B14F-4D97-AF65-F5344CB8AC3E}">
        <p14:creationId xmlns:p14="http://schemas.microsoft.com/office/powerpoint/2010/main" val="1817679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D10FAF-7DD2-9A4F-BC0D-19C1E37AD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1</a:t>
            </a:r>
          </a:p>
        </p:txBody>
      </p:sp>
      <p:pic>
        <p:nvPicPr>
          <p:cNvPr id="5" name="Picture 4" descr="A blue umbrella on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E950296E-9B7C-9F4E-A9E8-14341DC00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7421" y="643466"/>
            <a:ext cx="4900489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60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2</a:t>
            </a:r>
          </a:p>
        </p:txBody>
      </p:sp>
      <p:pic>
        <p:nvPicPr>
          <p:cNvPr id="5" name="Content Placeholder 4" descr="Shape&#10;&#10;Description automatically generated">
            <a:extLst>
              <a:ext uri="{FF2B5EF4-FFF2-40B4-BE49-F238E27FC236}">
                <a16:creationId xmlns:a16="http://schemas.microsoft.com/office/drawing/2014/main" id="{7C419182-141C-5D40-9A72-B21C77703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13003" y="643466"/>
            <a:ext cx="6709326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050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3</a:t>
            </a:r>
          </a:p>
        </p:txBody>
      </p:sp>
      <p:pic>
        <p:nvPicPr>
          <p:cNvPr id="5" name="Content Placeholder 4" descr="Logo, company name&#10;&#10;Description automatically generated">
            <a:extLst>
              <a:ext uri="{FF2B5EF4-FFF2-40B4-BE49-F238E27FC236}">
                <a16:creationId xmlns:a16="http://schemas.microsoft.com/office/drawing/2014/main" id="{C2FC9FFC-4C6E-CA4A-BAF4-F0E60E64BF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0561" y="643466"/>
            <a:ext cx="4594209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01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4</a:t>
            </a:r>
          </a:p>
        </p:txBody>
      </p:sp>
      <p:pic>
        <p:nvPicPr>
          <p:cNvPr id="5" name="Picture 4" descr="A cat with its mouth open&#10;&#10;Description automatically generated with medium confidence">
            <a:extLst>
              <a:ext uri="{FF2B5EF4-FFF2-40B4-BE49-F238E27FC236}">
                <a16:creationId xmlns:a16="http://schemas.microsoft.com/office/drawing/2014/main" id="{DFECE95E-62EA-3B4D-B9B9-B6B6DC109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3398" y="643466"/>
            <a:ext cx="5248535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653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5</a:t>
            </a:r>
          </a:p>
        </p:txBody>
      </p:sp>
      <p:pic>
        <p:nvPicPr>
          <p:cNvPr id="9" name="Picture 8" descr="A group of women posing for a photo&#10;&#10;Description automatically generated">
            <a:extLst>
              <a:ext uri="{FF2B5EF4-FFF2-40B4-BE49-F238E27FC236}">
                <a16:creationId xmlns:a16="http://schemas.microsoft.com/office/drawing/2014/main" id="{DCE07459-0E5E-9445-9786-D6257BEE6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7523" y="643466"/>
            <a:ext cx="4580286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83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6</a:t>
            </a:r>
          </a:p>
        </p:txBody>
      </p:sp>
      <p:pic>
        <p:nvPicPr>
          <p:cNvPr id="5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9C032089-F8FE-3E4D-A912-2C10A1F2B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8506" y="643466"/>
            <a:ext cx="4218319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510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7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6CA80BB8-081C-AA49-AC6B-0AF61FD74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7334" y="643466"/>
            <a:ext cx="3800663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90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8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12B72D76-EE3D-044E-8DA8-937F77D2A5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3296" y="643466"/>
            <a:ext cx="5568739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924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9</a:t>
            </a:r>
          </a:p>
        </p:txBody>
      </p:sp>
      <p:pic>
        <p:nvPicPr>
          <p:cNvPr id="5" name="Picture 4" descr="A picture containing chessman&#10;&#10;Description automatically generated">
            <a:extLst>
              <a:ext uri="{FF2B5EF4-FFF2-40B4-BE49-F238E27FC236}">
                <a16:creationId xmlns:a16="http://schemas.microsoft.com/office/drawing/2014/main" id="{399840C6-CF90-4042-A42F-8E6E9A545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9867" y="643466"/>
            <a:ext cx="5415597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973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10</a:t>
            </a:r>
          </a:p>
        </p:txBody>
      </p:sp>
      <p:pic>
        <p:nvPicPr>
          <p:cNvPr id="5" name="Picture 4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A09CA1FB-18E7-CE41-B1A9-CC628B9CC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316" y="1537715"/>
            <a:ext cx="6780700" cy="378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1377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11</a:t>
            </a:r>
          </a:p>
        </p:txBody>
      </p:sp>
      <p:pic>
        <p:nvPicPr>
          <p:cNvPr id="5" name="Picture 4" descr="A picture containing roller skating, skating, sport&#10;&#10;Description automatically generated">
            <a:extLst>
              <a:ext uri="{FF2B5EF4-FFF2-40B4-BE49-F238E27FC236}">
                <a16:creationId xmlns:a16="http://schemas.microsoft.com/office/drawing/2014/main" id="{E5E4FF6B-222E-4342-8E64-7D373709C5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086" y="643466"/>
            <a:ext cx="5137159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93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12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02575C3F-4194-EA49-B289-5D4783D054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7812" y="643466"/>
            <a:ext cx="5039707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88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13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550377A3-A370-314B-8C04-06ABCF9411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3921" y="643466"/>
            <a:ext cx="6187490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8806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14</a:t>
            </a:r>
          </a:p>
        </p:txBody>
      </p:sp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058F5A9F-A66B-184F-982A-BDD658EBB9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9412" y="643466"/>
            <a:ext cx="6456508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701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15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C173E89D-27C3-4E48-B122-0A84B5D20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0952" y="643466"/>
            <a:ext cx="4733427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14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F2980-4B48-0249-86F5-D6876110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16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D18B91-6C28-0E4C-9990-5C0E065917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61"/>
          <a:stretch/>
        </p:blipFill>
        <p:spPr>
          <a:xfrm>
            <a:off x="5175466" y="643466"/>
            <a:ext cx="5984400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7003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464A3-4907-A442-83C0-7A7A2DC4B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Modern Love" pitchFamily="82" charset="0"/>
              </a:rPr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F4C02-C1D2-4F45-BA7F-7A5E8F48D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311316" cy="435133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arenR"/>
            </a:pPr>
            <a:r>
              <a:rPr lang="en-US" dirty="0"/>
              <a:t>Singing in the Rain - </a:t>
            </a:r>
            <a:r>
              <a:rPr lang="en-US" sz="1000" dirty="0">
                <a:hlinkClick r:id="rId2"/>
              </a:rPr>
              <a:t>https://www.youtube.com/watch?v=D1ZYhVpdXbQ</a:t>
            </a:r>
            <a:r>
              <a:rPr lang="en-US" sz="1000" dirty="0"/>
              <a:t> </a:t>
            </a:r>
          </a:p>
          <a:p>
            <a:pPr marL="514350" indent="-514350">
              <a:buAutoNum type="arabicParenR"/>
            </a:pPr>
            <a:r>
              <a:rPr lang="en-US" dirty="0"/>
              <a:t>The Wizard of Oz - </a:t>
            </a:r>
            <a:r>
              <a:rPr lang="en-US" sz="1000" dirty="0">
                <a:hlinkClick r:id="rId3"/>
              </a:rPr>
              <a:t>https://www.youtube.com/watch?v=hHIdLmZc3JI</a:t>
            </a:r>
            <a:r>
              <a:rPr lang="en-US" sz="1000" dirty="0"/>
              <a:t> </a:t>
            </a:r>
            <a:endParaRPr lang="en-US" sz="1050" dirty="0"/>
          </a:p>
          <a:p>
            <a:pPr marL="514350" indent="-514350">
              <a:buAutoNum type="arabicParenR"/>
            </a:pPr>
            <a:r>
              <a:rPr lang="en-US" dirty="0"/>
              <a:t>Wicked - </a:t>
            </a:r>
            <a:r>
              <a:rPr lang="en-US" sz="1000" dirty="0">
                <a:hlinkClick r:id="rId4"/>
              </a:rPr>
              <a:t>https://www.youtube.com/watch?v=O5V9KwppMfs</a:t>
            </a:r>
            <a:r>
              <a:rPr lang="en-US" sz="1000" dirty="0"/>
              <a:t> </a:t>
            </a:r>
          </a:p>
          <a:p>
            <a:pPr marL="514350" indent="-514350">
              <a:buAutoNum type="arabicParenR"/>
            </a:pPr>
            <a:r>
              <a:rPr lang="en-US" dirty="0"/>
              <a:t>Cats - </a:t>
            </a:r>
            <a:r>
              <a:rPr lang="en-US" sz="1000" dirty="0">
                <a:hlinkClick r:id="rId5"/>
              </a:rPr>
              <a:t>https://www.youtube.com/watch?v=8gd_ohoPzYc</a:t>
            </a:r>
            <a:r>
              <a:rPr lang="en-US" sz="1000" dirty="0"/>
              <a:t> </a:t>
            </a:r>
          </a:p>
          <a:p>
            <a:pPr marL="514350" indent="-514350">
              <a:buAutoNum type="arabicParenR"/>
            </a:pPr>
            <a:r>
              <a:rPr lang="en-US" dirty="0"/>
              <a:t>Mamma Mia - </a:t>
            </a:r>
            <a:r>
              <a:rPr lang="en-US" sz="1000" dirty="0">
                <a:hlinkClick r:id="rId6"/>
              </a:rPr>
              <a:t>https://www.youtube.com/watch?v=DUjB9LTtzGg</a:t>
            </a:r>
            <a:r>
              <a:rPr lang="en-US" sz="1000" dirty="0"/>
              <a:t> </a:t>
            </a:r>
          </a:p>
          <a:p>
            <a:pPr marL="514350" indent="-514350">
              <a:buAutoNum type="arabicParenR"/>
            </a:pPr>
            <a:r>
              <a:rPr lang="en-US" dirty="0"/>
              <a:t>Chicago - </a:t>
            </a:r>
            <a:r>
              <a:rPr lang="en-US" sz="1100" dirty="0">
                <a:hlinkClick r:id="rId7"/>
              </a:rPr>
              <a:t>https://www.youtube.com/watch?v=vVyhM8gHXS8</a:t>
            </a:r>
            <a:r>
              <a:rPr lang="en-US" sz="1100" dirty="0"/>
              <a:t> </a:t>
            </a:r>
          </a:p>
          <a:p>
            <a:pPr marL="514350" indent="-514350">
              <a:buAutoNum type="arabicParenR"/>
            </a:pPr>
            <a:r>
              <a:rPr lang="en-US" dirty="0"/>
              <a:t>Oklahoma - </a:t>
            </a:r>
            <a:r>
              <a:rPr lang="en-US" sz="1100" dirty="0">
                <a:hlinkClick r:id="rId8"/>
              </a:rPr>
              <a:t>https://www.youtube.com/watch?v=O5APc0z49wg</a:t>
            </a:r>
            <a:r>
              <a:rPr lang="en-US" sz="1100" dirty="0"/>
              <a:t> </a:t>
            </a:r>
          </a:p>
          <a:p>
            <a:pPr marL="514350" indent="-514350">
              <a:buAutoNum type="arabicParenR"/>
            </a:pPr>
            <a:r>
              <a:rPr lang="en-US" dirty="0"/>
              <a:t>Fiddler on the Roof - </a:t>
            </a:r>
            <a:r>
              <a:rPr lang="en-US" sz="1100" dirty="0">
                <a:hlinkClick r:id="rId9"/>
              </a:rPr>
              <a:t>https://www.youtube.com/watch?v=RBHZFYpQ6nc</a:t>
            </a:r>
            <a:r>
              <a:rPr lang="en-US" sz="1100" dirty="0"/>
              <a:t> 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115BD5C-A1A1-014F-8E8A-CFD70ABF05DB}"/>
              </a:ext>
            </a:extLst>
          </p:cNvPr>
          <p:cNvSpPr txBox="1">
            <a:spLocks/>
          </p:cNvSpPr>
          <p:nvPr/>
        </p:nvSpPr>
        <p:spPr>
          <a:xfrm>
            <a:off x="6754793" y="1825625"/>
            <a:ext cx="4311316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9) Chess - </a:t>
            </a:r>
            <a:r>
              <a:rPr lang="en-US" sz="1000" dirty="0">
                <a:hlinkClick r:id="rId10"/>
              </a:rPr>
              <a:t>https://www.youtube.com/watch?v=OG3LqkXj9wQ</a:t>
            </a:r>
            <a:r>
              <a:rPr lang="en-US" sz="1000" dirty="0"/>
              <a:t> </a:t>
            </a:r>
          </a:p>
          <a:p>
            <a:pPr marL="0" indent="0">
              <a:buNone/>
            </a:pPr>
            <a:r>
              <a:rPr lang="en-US" dirty="0"/>
              <a:t>10) Oliver! Twist - </a:t>
            </a:r>
            <a:r>
              <a:rPr lang="en-US" sz="1000" dirty="0">
                <a:hlinkClick r:id="rId11"/>
              </a:rPr>
              <a:t>https://www.youtube.com/watch?v=wZxky51fxCg</a:t>
            </a:r>
            <a:r>
              <a:rPr lang="en-US" sz="1000" dirty="0"/>
              <a:t> </a:t>
            </a:r>
          </a:p>
          <a:p>
            <a:pPr marL="0" indent="0">
              <a:buNone/>
            </a:pPr>
            <a:r>
              <a:rPr lang="en-US" dirty="0"/>
              <a:t>11) Starlight Express - </a:t>
            </a:r>
            <a:r>
              <a:rPr lang="en-US" sz="1000" dirty="0">
                <a:hlinkClick r:id="rId12"/>
              </a:rPr>
              <a:t>https://www.youtube.com/watch?v=u-UoGYc906c</a:t>
            </a:r>
            <a:r>
              <a:rPr lang="en-US" sz="1000" dirty="0"/>
              <a:t> </a:t>
            </a:r>
          </a:p>
          <a:p>
            <a:pPr marL="0" indent="0">
              <a:buNone/>
            </a:pPr>
            <a:r>
              <a:rPr lang="en-US" dirty="0"/>
              <a:t>12) Phantom of the Opera - </a:t>
            </a:r>
            <a:r>
              <a:rPr lang="en-US" sz="1000" dirty="0">
                <a:hlinkClick r:id="rId13"/>
              </a:rPr>
              <a:t>https://www.youtube.com/watch?v=XfTgCPUJwRk</a:t>
            </a:r>
            <a:r>
              <a:rPr lang="en-US" sz="1000" dirty="0"/>
              <a:t> </a:t>
            </a:r>
          </a:p>
          <a:p>
            <a:pPr marL="0" indent="0">
              <a:buNone/>
            </a:pPr>
            <a:r>
              <a:rPr lang="en-US" dirty="0"/>
              <a:t>13) Jesus Christ Superstar - </a:t>
            </a:r>
            <a:r>
              <a:rPr lang="en-US" sz="1000" dirty="0">
                <a:hlinkClick r:id="rId14"/>
              </a:rPr>
              <a:t>https://www.youtube.com/watch?v=xX9fLQjqIZA</a:t>
            </a:r>
            <a:r>
              <a:rPr lang="en-US" sz="1000" dirty="0"/>
              <a:t> </a:t>
            </a:r>
          </a:p>
          <a:p>
            <a:pPr marL="0" indent="0">
              <a:buNone/>
            </a:pPr>
            <a:r>
              <a:rPr lang="en-US" dirty="0"/>
              <a:t>14) We Will Rock You - </a:t>
            </a:r>
            <a:r>
              <a:rPr lang="en-US" sz="1100" dirty="0">
                <a:hlinkClick r:id="rId15"/>
              </a:rPr>
              <a:t>https://www.youtube.com/watch?v=_lt1z0RFjBQ</a:t>
            </a:r>
            <a:r>
              <a:rPr lang="en-US" sz="1100" dirty="0"/>
              <a:t> </a:t>
            </a:r>
          </a:p>
          <a:p>
            <a:pPr marL="0" indent="0">
              <a:buNone/>
            </a:pPr>
            <a:r>
              <a:rPr lang="en-US" dirty="0"/>
              <a:t>15) The Rocky Horror Show - </a:t>
            </a:r>
            <a:r>
              <a:rPr lang="en-US" sz="1100" dirty="0">
                <a:hlinkClick r:id="rId16"/>
              </a:rPr>
              <a:t>https://www.youtube.com/watch?v=umj0gu5nEGs</a:t>
            </a:r>
            <a:r>
              <a:rPr lang="en-US" sz="1100" dirty="0"/>
              <a:t> </a:t>
            </a:r>
          </a:p>
          <a:p>
            <a:pPr marL="0" indent="0">
              <a:buNone/>
            </a:pPr>
            <a:r>
              <a:rPr lang="en-US" dirty="0"/>
              <a:t>16) My Fair Lady - </a:t>
            </a:r>
            <a:r>
              <a:rPr lang="en-US" sz="1100" dirty="0">
                <a:hlinkClick r:id="rId17"/>
              </a:rPr>
              <a:t>https://www.youtube.com/watch?v=q5fW7sERw7I</a:t>
            </a:r>
            <a:r>
              <a:rPr lang="en-US" sz="1100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2453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E497D-10D6-294B-985C-F1A1C02CA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035"/>
            <a:ext cx="10515600" cy="896367"/>
          </a:xfrm>
        </p:spPr>
        <p:txBody>
          <a:bodyPr/>
          <a:lstStyle/>
          <a:p>
            <a:pPr algn="ctr"/>
            <a:r>
              <a:rPr lang="en-US" b="1" u="sng" dirty="0"/>
              <a:t>BONUS STARTER (for the main task)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CAD6C-C2EC-A243-BE26-6E88DB979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7419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List as many musicals that you know as you can: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2701D239-5B11-CD4D-AC05-46EE231E2287}"/>
              </a:ext>
            </a:extLst>
          </p:cNvPr>
          <p:cNvSpPr/>
          <p:nvPr/>
        </p:nvSpPr>
        <p:spPr>
          <a:xfrm>
            <a:off x="4872990" y="3429000"/>
            <a:ext cx="2446020" cy="1257300"/>
          </a:xfrm>
          <a:prstGeom prst="cloud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Musicals </a:t>
            </a:r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A7134F46-D9E2-7848-AA43-39F13DD97CF3}"/>
              </a:ext>
            </a:extLst>
          </p:cNvPr>
          <p:cNvSpPr/>
          <p:nvPr/>
        </p:nvSpPr>
        <p:spPr>
          <a:xfrm>
            <a:off x="7319010" y="3835374"/>
            <a:ext cx="1799303" cy="33183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59E0E0E9-0450-3D4F-B8C3-D8E6097D0840}"/>
              </a:ext>
            </a:extLst>
          </p:cNvPr>
          <p:cNvSpPr/>
          <p:nvPr/>
        </p:nvSpPr>
        <p:spPr>
          <a:xfrm rot="2849632">
            <a:off x="6588826" y="4926754"/>
            <a:ext cx="1799303" cy="33183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B03A27BC-9A13-5144-823E-AAEBFFD63775}"/>
              </a:ext>
            </a:extLst>
          </p:cNvPr>
          <p:cNvSpPr/>
          <p:nvPr/>
        </p:nvSpPr>
        <p:spPr>
          <a:xfrm rot="19459498">
            <a:off x="6869184" y="2903244"/>
            <a:ext cx="1799303" cy="33183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28B8011F-703B-D447-94ED-2060EADD5A0E}"/>
              </a:ext>
            </a:extLst>
          </p:cNvPr>
          <p:cNvSpPr/>
          <p:nvPr/>
        </p:nvSpPr>
        <p:spPr>
          <a:xfrm rot="9630941">
            <a:off x="3178524" y="4304681"/>
            <a:ext cx="1799303" cy="33183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A5216CF4-E9B1-2F4F-858E-5910DAB4BB35}"/>
              </a:ext>
            </a:extLst>
          </p:cNvPr>
          <p:cNvSpPr/>
          <p:nvPr/>
        </p:nvSpPr>
        <p:spPr>
          <a:xfrm rot="7579209">
            <a:off x="3841247" y="5063843"/>
            <a:ext cx="1799303" cy="33183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F14540D7-5017-4C4A-91F8-B9CF67902C34}"/>
              </a:ext>
            </a:extLst>
          </p:cNvPr>
          <p:cNvSpPr/>
          <p:nvPr/>
        </p:nvSpPr>
        <p:spPr>
          <a:xfrm rot="11942412">
            <a:off x="3446538" y="3183948"/>
            <a:ext cx="1799303" cy="33183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F139DC5D-D28A-F446-B793-3E86CFA6B821}"/>
              </a:ext>
            </a:extLst>
          </p:cNvPr>
          <p:cNvSpPr/>
          <p:nvPr/>
        </p:nvSpPr>
        <p:spPr>
          <a:xfrm rot="5400000">
            <a:off x="5162544" y="5394760"/>
            <a:ext cx="1799303" cy="33183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D4D0E97F-2D3C-7147-B7B7-F659D256199D}"/>
              </a:ext>
            </a:extLst>
          </p:cNvPr>
          <p:cNvSpPr/>
          <p:nvPr/>
        </p:nvSpPr>
        <p:spPr>
          <a:xfrm rot="16200000">
            <a:off x="5554011" y="2882597"/>
            <a:ext cx="1086927" cy="22031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C38AC1-58C3-8344-AAAB-652D48B499B3}"/>
              </a:ext>
            </a:extLst>
          </p:cNvPr>
          <p:cNvSpPr txBox="1"/>
          <p:nvPr/>
        </p:nvSpPr>
        <p:spPr>
          <a:xfrm>
            <a:off x="0" y="6488668"/>
            <a:ext cx="2045945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No more than 2 mins</a:t>
            </a:r>
          </a:p>
        </p:txBody>
      </p:sp>
    </p:spTree>
    <p:extLst>
      <p:ext uri="{BB962C8B-B14F-4D97-AF65-F5344CB8AC3E}">
        <p14:creationId xmlns:p14="http://schemas.microsoft.com/office/powerpoint/2010/main" val="2646799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2BF0-FD06-5E45-AA02-915D9091D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-269309"/>
            <a:ext cx="10515600" cy="1325563"/>
          </a:xfrm>
        </p:spPr>
        <p:txBody>
          <a:bodyPr/>
          <a:lstStyle/>
          <a:p>
            <a:pPr algn="ctr"/>
            <a:r>
              <a:rPr lang="en-US" b="1" u="sng" dirty="0"/>
              <a:t>MAIN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7384F-844F-344D-9FFA-643039DDA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154" y="109204"/>
            <a:ext cx="5114731" cy="78694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Draw this table into your books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4649942-9293-FF4E-A034-063EF4ABD0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263017"/>
              </p:ext>
            </p:extLst>
          </p:nvPr>
        </p:nvGraphicFramePr>
        <p:xfrm>
          <a:off x="0" y="896150"/>
          <a:ext cx="12192000" cy="60008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41355">
                  <a:extLst>
                    <a:ext uri="{9D8B030D-6E8A-4147-A177-3AD203B41FA5}">
                      <a16:colId xmlns:a16="http://schemas.microsoft.com/office/drawing/2014/main" val="1698293601"/>
                    </a:ext>
                  </a:extLst>
                </a:gridCol>
                <a:gridCol w="5257651">
                  <a:extLst>
                    <a:ext uri="{9D8B030D-6E8A-4147-A177-3AD203B41FA5}">
                      <a16:colId xmlns:a16="http://schemas.microsoft.com/office/drawing/2014/main" val="2904249664"/>
                    </a:ext>
                  </a:extLst>
                </a:gridCol>
                <a:gridCol w="5392994">
                  <a:extLst>
                    <a:ext uri="{9D8B030D-6E8A-4147-A177-3AD203B41FA5}">
                      <a16:colId xmlns:a16="http://schemas.microsoft.com/office/drawing/2014/main" val="639427855"/>
                    </a:ext>
                  </a:extLst>
                </a:gridCol>
              </a:tblGrid>
              <a:tr h="662014">
                <a:tc>
                  <a:txBody>
                    <a:bodyPr/>
                    <a:lstStyle/>
                    <a:p>
                      <a:r>
                        <a:rPr lang="en-US" sz="2000" b="1" dirty="0"/>
                        <a:t>Type of song keyword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Meaning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Examples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231588"/>
                  </a:ext>
                </a:extLst>
              </a:tr>
              <a:tr h="662014">
                <a:tc>
                  <a:txBody>
                    <a:bodyPr/>
                    <a:lstStyle/>
                    <a:p>
                      <a:r>
                        <a:rPr lang="en-US" b="1" dirty="0"/>
                        <a:t>Overture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piece of music to open the musical, often including some of the key themes from the show.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3754755"/>
                  </a:ext>
                </a:extLst>
              </a:tr>
              <a:tr h="611604">
                <a:tc>
                  <a:txBody>
                    <a:bodyPr/>
                    <a:lstStyle/>
                    <a:p>
                      <a:r>
                        <a:rPr lang="en-US" b="1" dirty="0"/>
                        <a:t>Solo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song for a single character.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4469820"/>
                  </a:ext>
                </a:extLst>
              </a:tr>
              <a:tr h="945734">
                <a:tc>
                  <a:txBody>
                    <a:bodyPr/>
                    <a:lstStyle/>
                    <a:p>
                      <a:r>
                        <a:rPr lang="en-US" b="1" dirty="0"/>
                        <a:t>Duet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song for two characters. This is often male-female, though can be male-male or female-female as well. </a:t>
                      </a:r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1066802"/>
                  </a:ext>
                </a:extLst>
              </a:tr>
              <a:tr h="611604">
                <a:tc>
                  <a:txBody>
                    <a:bodyPr/>
                    <a:lstStyle/>
                    <a:p>
                      <a:r>
                        <a:rPr lang="en-US" b="1" dirty="0"/>
                        <a:t>Chorus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number where everyone in the show performs together.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2312390"/>
                  </a:ext>
                </a:extLst>
              </a:tr>
              <a:tr h="611604">
                <a:tc>
                  <a:txBody>
                    <a:bodyPr/>
                    <a:lstStyle/>
                    <a:p>
                      <a:r>
                        <a:rPr lang="en-US" b="1" dirty="0"/>
                        <a:t>Ensemble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ensemble is anyone in the cast with a solo line (however short!) An ensemble number will feature only these characters.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2111369"/>
                  </a:ext>
                </a:extLst>
              </a:tr>
              <a:tr h="611604">
                <a:tc>
                  <a:txBody>
                    <a:bodyPr/>
                    <a:lstStyle/>
                    <a:p>
                      <a:r>
                        <a:rPr lang="en-US" b="1" dirty="0"/>
                        <a:t>Dance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extended dance number of any type.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0025412"/>
                  </a:ext>
                </a:extLst>
              </a:tr>
              <a:tr h="611604">
                <a:tc>
                  <a:txBody>
                    <a:bodyPr/>
                    <a:lstStyle/>
                    <a:p>
                      <a:r>
                        <a:rPr lang="en-US" b="1" dirty="0"/>
                        <a:t>Finale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final piece of music in a musical – usually recycles common themes from throughout the production. </a:t>
                      </a:r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68215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04646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096DA-70C3-A84E-924E-15AF2CEC2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MAIN – Research Musical Theatre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78B1CD-0FF7-6142-9A61-D76CD02344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159" y="1825625"/>
            <a:ext cx="11010123" cy="4799110"/>
          </a:xfrm>
        </p:spPr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en-US" b="1" dirty="0"/>
              <a:t>TASK 1</a:t>
            </a:r>
          </a:p>
          <a:p>
            <a:pPr marL="0" indent="0" fontAlgn="base">
              <a:buNone/>
            </a:pPr>
            <a:r>
              <a:rPr lang="en-US" dirty="0"/>
              <a:t>Using your phones, you need to find examples of the following types of songs ‘keywords’ from Musicals:</a:t>
            </a:r>
          </a:p>
          <a:p>
            <a:pPr fontAlgn="base"/>
            <a:r>
              <a:rPr lang="en-US" dirty="0"/>
              <a:t>Overture</a:t>
            </a:r>
          </a:p>
          <a:p>
            <a:pPr fontAlgn="base"/>
            <a:r>
              <a:rPr lang="en-US" dirty="0"/>
              <a:t>Solo</a:t>
            </a:r>
          </a:p>
          <a:p>
            <a:pPr fontAlgn="base"/>
            <a:r>
              <a:rPr lang="en-US" dirty="0"/>
              <a:t>Duet</a:t>
            </a:r>
          </a:p>
          <a:p>
            <a:pPr fontAlgn="base"/>
            <a:r>
              <a:rPr lang="en-US" dirty="0"/>
              <a:t>Chorus</a:t>
            </a:r>
          </a:p>
          <a:p>
            <a:pPr fontAlgn="base"/>
            <a:r>
              <a:rPr lang="en-US" dirty="0"/>
              <a:t>Ensemble</a:t>
            </a:r>
          </a:p>
          <a:p>
            <a:pPr fontAlgn="base"/>
            <a:r>
              <a:rPr lang="en-US" dirty="0"/>
              <a:t>Dance</a:t>
            </a:r>
          </a:p>
          <a:p>
            <a:pPr fontAlgn="base"/>
            <a:r>
              <a:rPr lang="en-US" dirty="0"/>
              <a:t>Finale</a:t>
            </a:r>
          </a:p>
          <a:p>
            <a:pPr marL="0" indent="0" fontAlgn="base">
              <a:buNone/>
            </a:pPr>
            <a:endParaRPr lang="en-US" dirty="0"/>
          </a:p>
          <a:p>
            <a:pPr marL="0" indent="0" fontAlgn="base">
              <a:buNone/>
            </a:pPr>
            <a:r>
              <a:rPr lang="en-US" dirty="0"/>
              <a:t>Find at least one example from a variety of musicals using YouTube or other music resources (e.g. Spotify, iTunes etc.)</a:t>
            </a:r>
          </a:p>
          <a:p>
            <a:pPr marL="0" indent="0" fontAlgn="base">
              <a:buNone/>
            </a:pPr>
            <a:r>
              <a:rPr lang="en-US" dirty="0"/>
              <a:t>DON’T USE THE SAME MUSICAL FOR EACH ONE! There are loads of different musicals</a:t>
            </a:r>
          </a:p>
        </p:txBody>
      </p:sp>
      <p:sp>
        <p:nvSpPr>
          <p:cNvPr id="4" name="Cloud Callout 3">
            <a:extLst>
              <a:ext uri="{FF2B5EF4-FFF2-40B4-BE49-F238E27FC236}">
                <a16:creationId xmlns:a16="http://schemas.microsoft.com/office/drawing/2014/main" id="{5AB45260-AD95-0646-9D57-501E53794497}"/>
              </a:ext>
            </a:extLst>
          </p:cNvPr>
          <p:cNvSpPr/>
          <p:nvPr/>
        </p:nvSpPr>
        <p:spPr>
          <a:xfrm>
            <a:off x="5549382" y="2720340"/>
            <a:ext cx="4137660" cy="2377440"/>
          </a:xfrm>
          <a:prstGeom prst="cloudCallout">
            <a:avLst>
              <a:gd name="adj1" fmla="val -46800"/>
              <a:gd name="adj2" fmla="val 7019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If you don’t have a phone, sit next to someone who does and work on this activity together.</a:t>
            </a:r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BAA54676-6CAD-0042-9EBB-0AD65E297E98}"/>
              </a:ext>
            </a:extLst>
          </p:cNvPr>
          <p:cNvSpPr/>
          <p:nvPr/>
        </p:nvSpPr>
        <p:spPr>
          <a:xfrm>
            <a:off x="9687042" y="3589020"/>
            <a:ext cx="2504958" cy="208026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Extension: </a:t>
            </a:r>
          </a:p>
          <a:p>
            <a:pPr algn="ctr"/>
            <a:r>
              <a:rPr lang="en-US" dirty="0"/>
              <a:t>Can you find more examples?!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A86113-D520-7947-BCE3-1C3D91CBE976}"/>
              </a:ext>
            </a:extLst>
          </p:cNvPr>
          <p:cNvSpPr txBox="1"/>
          <p:nvPr/>
        </p:nvSpPr>
        <p:spPr>
          <a:xfrm>
            <a:off x="0" y="-5650"/>
            <a:ext cx="2279983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No more than 30 mins</a:t>
            </a:r>
          </a:p>
        </p:txBody>
      </p:sp>
    </p:spTree>
    <p:extLst>
      <p:ext uri="{BB962C8B-B14F-4D97-AF65-F5344CB8AC3E}">
        <p14:creationId xmlns:p14="http://schemas.microsoft.com/office/powerpoint/2010/main" val="37278105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7F60E8-95A7-BC44-8ED3-0A05B0E97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 b="1" dirty="0"/>
              <a:t>MAIN - Evaluation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609EE-D5E4-3349-9663-75D92281C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220" y="1883465"/>
            <a:ext cx="7256206" cy="5185046"/>
          </a:xfrm>
        </p:spPr>
        <p:txBody>
          <a:bodyPr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b="1" dirty="0"/>
              <a:t>TASK 2</a:t>
            </a:r>
          </a:p>
          <a:p>
            <a:pPr marL="0" indent="0">
              <a:buNone/>
            </a:pPr>
            <a:r>
              <a:rPr lang="en-US" sz="2000" dirty="0"/>
              <a:t>Write the following three questions into your books and write your answer:</a:t>
            </a:r>
          </a:p>
          <a:p>
            <a:pPr marL="0" indent="0">
              <a:buNone/>
            </a:pPr>
            <a:endParaRPr lang="en-US" sz="2000" dirty="0"/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From your research, what is your favourite example and why? </a:t>
            </a:r>
          </a:p>
          <a:p>
            <a:pPr marL="0" indent="0">
              <a:buNone/>
            </a:pPr>
            <a:r>
              <a:rPr lang="en-GB" sz="2000" dirty="0"/>
              <a:t>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  <a:p>
            <a:pPr marL="0" indent="0">
              <a:buNone/>
            </a:pPr>
            <a:endParaRPr lang="en-GB" sz="2000" dirty="0"/>
          </a:p>
          <a:p>
            <a:pPr marL="0" lvl="0" indent="0">
              <a:buNone/>
            </a:pPr>
            <a:r>
              <a:rPr lang="en-GB" sz="2000" dirty="0"/>
              <a:t>2.    Have you discovered a new musical that you hadn’t heard of? </a:t>
            </a:r>
          </a:p>
          <a:p>
            <a:pPr marL="0" indent="0">
              <a:buNone/>
            </a:pPr>
            <a:r>
              <a:rPr lang="en-GB" sz="2000" dirty="0"/>
              <a:t>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  <a:p>
            <a:pPr marL="0" indent="0">
              <a:buNone/>
            </a:pPr>
            <a:endParaRPr lang="en-GB" sz="2000" dirty="0"/>
          </a:p>
          <a:p>
            <a:pPr marL="0" lvl="0" indent="0">
              <a:buNone/>
            </a:pPr>
            <a:r>
              <a:rPr lang="en-GB" sz="2000" dirty="0"/>
              <a:t>3.    Will you now listen to more Musical Theatre? </a:t>
            </a:r>
          </a:p>
          <a:p>
            <a:pPr marL="0" indent="0">
              <a:buNone/>
            </a:pPr>
            <a:r>
              <a:rPr lang="en-GB" sz="2000" dirty="0"/>
              <a:t>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  <a:p>
            <a:pPr marL="0" indent="0">
              <a:buNone/>
            </a:pPr>
            <a:endParaRPr lang="en-US" sz="1500" dirty="0"/>
          </a:p>
        </p:txBody>
      </p:sp>
      <p:pic>
        <p:nvPicPr>
          <p:cNvPr id="5" name="Picture 4" descr="A picture containing person&#10;&#10;Description automatically generated">
            <a:extLst>
              <a:ext uri="{FF2B5EF4-FFF2-40B4-BE49-F238E27FC236}">
                <a16:creationId xmlns:a16="http://schemas.microsoft.com/office/drawing/2014/main" id="{BDB0C58E-E4F0-5444-AD98-8A8E65BC6B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4843" r="17090" b="-2"/>
          <a:stretch/>
        </p:blipFill>
        <p:spPr>
          <a:xfrm>
            <a:off x="7675657" y="2093975"/>
            <a:ext cx="4353759" cy="45254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7C271A-3E3E-EF41-97DE-B2074B66A929}"/>
              </a:ext>
            </a:extLst>
          </p:cNvPr>
          <p:cNvSpPr txBox="1"/>
          <p:nvPr/>
        </p:nvSpPr>
        <p:spPr>
          <a:xfrm>
            <a:off x="0" y="0"/>
            <a:ext cx="2045945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No more than 5 mins</a:t>
            </a:r>
          </a:p>
        </p:txBody>
      </p:sp>
    </p:spTree>
    <p:extLst>
      <p:ext uri="{BB962C8B-B14F-4D97-AF65-F5344CB8AC3E}">
        <p14:creationId xmlns:p14="http://schemas.microsoft.com/office/powerpoint/2010/main" val="15781486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6143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9C46AE-5EE7-1B45-A97D-F68474F3D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PLENARY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descr="2012 Tony Awards - Book of Mormon Musical Opening Number - Hello">
            <a:hlinkClick r:id="" action="ppaction://media"/>
            <a:extLst>
              <a:ext uri="{FF2B5EF4-FFF2-40B4-BE49-F238E27FC236}">
                <a16:creationId xmlns:a16="http://schemas.microsoft.com/office/drawing/2014/main" id="{645D051E-B0E5-8841-8C8B-E16B0E4329C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29184" y="2432305"/>
            <a:ext cx="7056669" cy="410285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C4A82-553A-2F41-9F15-C7EAAE0D8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82563" y="320623"/>
            <a:ext cx="4280253" cy="6214534"/>
          </a:xfrm>
        </p:spPr>
        <p:txBody>
          <a:bodyPr anchor="ctr">
            <a:normAutofit lnSpcReduction="10000"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en-US" sz="3600" dirty="0">
                <a:solidFill>
                  <a:srgbClr val="FFFFFF"/>
                </a:solidFill>
              </a:rPr>
              <a:t>Watch this YouTube video of ‘Hello’ from The Book of Mormon Musical.  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US" sz="3600" dirty="0">
                <a:solidFill>
                  <a:srgbClr val="FFFFFF"/>
                </a:solidFill>
              </a:rPr>
              <a:t>Count how many times they say ‘Hello’ in English in the whole musical performance.  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US" sz="3600" dirty="0">
                <a:solidFill>
                  <a:srgbClr val="FFFFFF"/>
                </a:solidFill>
              </a:rPr>
              <a:t>What’s your answer?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07F497-FE73-DD4C-85C5-1F98B3832236}"/>
              </a:ext>
            </a:extLst>
          </p:cNvPr>
          <p:cNvSpPr/>
          <p:nvPr/>
        </p:nvSpPr>
        <p:spPr>
          <a:xfrm>
            <a:off x="8059620" y="6564971"/>
            <a:ext cx="39732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sz="1200" u="sng" dirty="0">
                <a:solidFill>
                  <a:srgbClr val="FFFFFF"/>
                </a:solidFill>
                <a:hlinkClick r:id="rId4"/>
              </a:rPr>
              <a:t>https://www.youtube.com/watch?v=OKkLV1zE8M0</a:t>
            </a:r>
            <a:r>
              <a:rPr lang="en-US" sz="1200" dirty="0">
                <a:solidFill>
                  <a:srgbClr val="FFFFFF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42389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5F0861-0517-4AF9-8F7D-5590AE5AC7C8}"/>
</file>

<file path=customXml/itemProps2.xml><?xml version="1.0" encoding="utf-8"?>
<ds:datastoreItem xmlns:ds="http://schemas.openxmlformats.org/officeDocument/2006/customXml" ds:itemID="{E3ADBA8F-2E57-4C55-993E-FEB467F30589}"/>
</file>

<file path=customXml/itemProps3.xml><?xml version="1.0" encoding="utf-8"?>
<ds:datastoreItem xmlns:ds="http://schemas.openxmlformats.org/officeDocument/2006/customXml" ds:itemID="{EA68D808-658C-40A4-AFD5-836884B7146C}"/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746</Words>
  <Application>Microsoft Macintosh PowerPoint</Application>
  <PresentationFormat>Widescreen</PresentationFormat>
  <Paragraphs>103</Paragraphs>
  <Slides>24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Modern Love</vt:lpstr>
      <vt:lpstr>Office Theme</vt:lpstr>
      <vt:lpstr>Musicals</vt:lpstr>
      <vt:lpstr>STARTER</vt:lpstr>
      <vt:lpstr>Musical 1</vt:lpstr>
      <vt:lpstr>Musical 2</vt:lpstr>
      <vt:lpstr>Musical 3</vt:lpstr>
      <vt:lpstr>Musical 4</vt:lpstr>
      <vt:lpstr>Musical 5</vt:lpstr>
      <vt:lpstr>Musical 6</vt:lpstr>
      <vt:lpstr>Musical 7</vt:lpstr>
      <vt:lpstr>Musical 8</vt:lpstr>
      <vt:lpstr>Musical 9</vt:lpstr>
      <vt:lpstr>Musical 10</vt:lpstr>
      <vt:lpstr>Musical 11</vt:lpstr>
      <vt:lpstr>Musical 12</vt:lpstr>
      <vt:lpstr>Musical 13</vt:lpstr>
      <vt:lpstr>Musical 14</vt:lpstr>
      <vt:lpstr>Musical 15</vt:lpstr>
      <vt:lpstr>Musical 16</vt:lpstr>
      <vt:lpstr>ANSWERS</vt:lpstr>
      <vt:lpstr>BONUS STARTER (for the main task)</vt:lpstr>
      <vt:lpstr>MAIN</vt:lpstr>
      <vt:lpstr>MAIN – Research Musical Theatre vocabulary</vt:lpstr>
      <vt:lpstr>MAIN - Evaluation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Musicals</dc:title>
  <dc:creator>G. Beale</dc:creator>
  <cp:lastModifiedBy>G. Beale</cp:lastModifiedBy>
  <cp:revision>8</cp:revision>
  <dcterms:created xsi:type="dcterms:W3CDTF">2021-03-05T11:52:44Z</dcterms:created>
  <dcterms:modified xsi:type="dcterms:W3CDTF">2021-03-05T15:32:51Z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