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sldIdLst>
    <p:sldId id="257" r:id="rId5"/>
    <p:sldId id="281" r:id="rId6"/>
    <p:sldId id="314" r:id="rId7"/>
    <p:sldId id="339" r:id="rId8"/>
    <p:sldId id="434" r:id="rId9"/>
    <p:sldId id="340" r:id="rId10"/>
    <p:sldId id="341" r:id="rId11"/>
    <p:sldId id="323" r:id="rId12"/>
    <p:sldId id="324" r:id="rId13"/>
    <p:sldId id="350" r:id="rId14"/>
    <p:sldId id="357" r:id="rId15"/>
    <p:sldId id="444" r:id="rId16"/>
    <p:sldId id="358" r:id="rId17"/>
    <p:sldId id="316" r:id="rId18"/>
    <p:sldId id="342" r:id="rId19"/>
    <p:sldId id="348" r:id="rId20"/>
    <p:sldId id="349" r:id="rId21"/>
    <p:sldId id="325" r:id="rId22"/>
    <p:sldId id="326" r:id="rId23"/>
    <p:sldId id="351" r:id="rId24"/>
    <p:sldId id="420" r:id="rId25"/>
    <p:sldId id="435" r:id="rId26"/>
    <p:sldId id="317" r:id="rId27"/>
    <p:sldId id="368" r:id="rId28"/>
    <p:sldId id="401" r:id="rId29"/>
    <p:sldId id="445" r:id="rId30"/>
    <p:sldId id="403" r:id="rId31"/>
    <p:sldId id="404" r:id="rId32"/>
    <p:sldId id="405" r:id="rId33"/>
    <p:sldId id="422" r:id="rId34"/>
    <p:sldId id="431" r:id="rId35"/>
    <p:sldId id="379" r:id="rId36"/>
    <p:sldId id="446" r:id="rId37"/>
    <p:sldId id="436" r:id="rId38"/>
    <p:sldId id="381" r:id="rId39"/>
    <p:sldId id="437" r:id="rId40"/>
    <p:sldId id="382" r:id="rId41"/>
    <p:sldId id="447" r:id="rId42"/>
    <p:sldId id="406" r:id="rId43"/>
    <p:sldId id="451" r:id="rId44"/>
    <p:sldId id="452" r:id="rId45"/>
    <p:sldId id="407" r:id="rId46"/>
    <p:sldId id="408" r:id="rId47"/>
    <p:sldId id="449" r:id="rId48"/>
    <p:sldId id="450" r:id="rId49"/>
    <p:sldId id="424" r:id="rId50"/>
    <p:sldId id="383" r:id="rId51"/>
    <p:sldId id="453" r:id="rId52"/>
    <p:sldId id="390" r:id="rId53"/>
    <p:sldId id="454" r:id="rId54"/>
    <p:sldId id="440" r:id="rId55"/>
    <p:sldId id="457" r:id="rId56"/>
    <p:sldId id="455"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351712-D3D6-4097-A988-0A5CF1C4252A}" type="doc">
      <dgm:prSet loTypeId="urn:microsoft.com/office/officeart/2005/8/layout/chevron2" loCatId="process" qsTypeId="urn:microsoft.com/office/officeart/2005/8/quickstyle/simple1" qsCatId="simple" csTypeId="urn:microsoft.com/office/officeart/2005/8/colors/accent6_1" csCatId="accent6" phldr="1"/>
      <dgm:spPr/>
      <dgm:t>
        <a:bodyPr/>
        <a:lstStyle/>
        <a:p>
          <a:endParaRPr lang="en-GB"/>
        </a:p>
      </dgm:t>
    </dgm:pt>
    <dgm:pt modelId="{419FFCC8-3EEE-471A-9F3E-13629411B4AD}">
      <dgm:prSet phldrT="[Text]"/>
      <dgm:spPr/>
      <dgm:t>
        <a:bodyPr/>
        <a:lstStyle/>
        <a:p>
          <a:r>
            <a:rPr lang="en-GB" dirty="0"/>
            <a:t>1800s</a:t>
          </a:r>
        </a:p>
      </dgm:t>
    </dgm:pt>
    <dgm:pt modelId="{C795942D-C805-46FF-A173-718FDFC09A04}" type="parTrans" cxnId="{9E82925B-E93E-4DA4-A48E-96F1849C41ED}">
      <dgm:prSet/>
      <dgm:spPr/>
      <dgm:t>
        <a:bodyPr/>
        <a:lstStyle/>
        <a:p>
          <a:endParaRPr lang="en-GB"/>
        </a:p>
      </dgm:t>
    </dgm:pt>
    <dgm:pt modelId="{28C61728-54A2-4004-A973-DC1EF31B1176}" type="sibTrans" cxnId="{9E82925B-E93E-4DA4-A48E-96F1849C41ED}">
      <dgm:prSet/>
      <dgm:spPr/>
      <dgm:t>
        <a:bodyPr/>
        <a:lstStyle/>
        <a:p>
          <a:endParaRPr lang="en-GB"/>
        </a:p>
      </dgm:t>
    </dgm:pt>
    <dgm:pt modelId="{9C097B88-5133-4F14-BC02-67DEAE6E5833}">
      <dgm:prSet phldrT="[Text]" custT="1"/>
      <dgm:spPr/>
      <dgm:t>
        <a:bodyPr/>
        <a:lstStyle/>
        <a:p>
          <a:r>
            <a:rPr lang="en-GB" sz="2000" dirty="0"/>
            <a:t>John Dalton – </a:t>
          </a:r>
          <a:r>
            <a:rPr lang="en-GB" sz="2000" b="1" dirty="0">
              <a:solidFill>
                <a:schemeClr val="accent6">
                  <a:lumMod val="75000"/>
                </a:schemeClr>
              </a:solidFill>
            </a:rPr>
            <a:t>tiny spheres that could not be divided</a:t>
          </a:r>
          <a:r>
            <a:rPr lang="en-GB" sz="2000" dirty="0"/>
            <a:t>.</a:t>
          </a:r>
        </a:p>
      </dgm:t>
    </dgm:pt>
    <dgm:pt modelId="{54E56190-013B-4FEC-8E0A-0BFE0323703E}" type="parTrans" cxnId="{5F80CAF8-2874-4ABE-A24A-A7821FBE3AED}">
      <dgm:prSet/>
      <dgm:spPr/>
      <dgm:t>
        <a:bodyPr/>
        <a:lstStyle/>
        <a:p>
          <a:endParaRPr lang="en-GB"/>
        </a:p>
      </dgm:t>
    </dgm:pt>
    <dgm:pt modelId="{5A5B2960-97DC-4E5F-961D-41D344B7B84C}" type="sibTrans" cxnId="{5F80CAF8-2874-4ABE-A24A-A7821FBE3AED}">
      <dgm:prSet/>
      <dgm:spPr/>
      <dgm:t>
        <a:bodyPr/>
        <a:lstStyle/>
        <a:p>
          <a:endParaRPr lang="en-GB"/>
        </a:p>
      </dgm:t>
    </dgm:pt>
    <dgm:pt modelId="{F97BE9D5-C8E4-4EB4-B719-AF0607F1CFAF}">
      <dgm:prSet phldrT="[Text]"/>
      <dgm:spPr/>
      <dgm:t>
        <a:bodyPr/>
        <a:lstStyle/>
        <a:p>
          <a:r>
            <a:rPr lang="en-GB" dirty="0"/>
            <a:t>1890s</a:t>
          </a:r>
        </a:p>
      </dgm:t>
    </dgm:pt>
    <dgm:pt modelId="{D9640E4A-CDC4-4BD9-8515-49774107CE1C}" type="parTrans" cxnId="{13984778-12BD-47F4-B3A5-24A5CC185F98}">
      <dgm:prSet/>
      <dgm:spPr/>
      <dgm:t>
        <a:bodyPr/>
        <a:lstStyle/>
        <a:p>
          <a:endParaRPr lang="en-GB"/>
        </a:p>
      </dgm:t>
    </dgm:pt>
    <dgm:pt modelId="{D1CBAF1A-E5A4-4617-B2CF-3BCC287E3D77}" type="sibTrans" cxnId="{13984778-12BD-47F4-B3A5-24A5CC185F98}">
      <dgm:prSet/>
      <dgm:spPr/>
      <dgm:t>
        <a:bodyPr/>
        <a:lstStyle/>
        <a:p>
          <a:endParaRPr lang="en-GB"/>
        </a:p>
      </dgm:t>
    </dgm:pt>
    <dgm:pt modelId="{BB7851F5-93BB-4CAA-913E-5DD1D7AB0F33}">
      <dgm:prSet phldrT="[Text]" custT="1"/>
      <dgm:spPr/>
      <dgm:t>
        <a:bodyPr/>
        <a:lstStyle/>
        <a:p>
          <a:r>
            <a:rPr lang="en-GB" sz="2000" dirty="0"/>
            <a:t>JJ Thomson – </a:t>
          </a:r>
          <a:r>
            <a:rPr lang="en-GB" sz="2000" b="1" dirty="0">
              <a:solidFill>
                <a:schemeClr val="accent6">
                  <a:lumMod val="75000"/>
                </a:schemeClr>
              </a:solidFill>
            </a:rPr>
            <a:t>electron</a:t>
          </a:r>
          <a:r>
            <a:rPr lang="en-GB" sz="2000" dirty="0"/>
            <a:t> discovered. </a:t>
          </a:r>
          <a:r>
            <a:rPr lang="en-GB" sz="2000" b="1" dirty="0">
              <a:solidFill>
                <a:schemeClr val="accent6">
                  <a:lumMod val="75000"/>
                </a:schemeClr>
              </a:solidFill>
            </a:rPr>
            <a:t>Plum pudding model </a:t>
          </a:r>
          <a:r>
            <a:rPr lang="en-GB" sz="2000" dirty="0"/>
            <a:t>- spheres of positive charge with negative charges spread evenly though.</a:t>
          </a:r>
        </a:p>
      </dgm:t>
    </dgm:pt>
    <dgm:pt modelId="{4848CDD7-D81B-4FA0-AACD-9652D20EDD20}" type="parTrans" cxnId="{3C16694D-A8BC-417A-BF22-2606975DB974}">
      <dgm:prSet/>
      <dgm:spPr/>
      <dgm:t>
        <a:bodyPr/>
        <a:lstStyle/>
        <a:p>
          <a:endParaRPr lang="en-GB"/>
        </a:p>
      </dgm:t>
    </dgm:pt>
    <dgm:pt modelId="{0BEAD2DF-3B87-4FFF-B720-B2ABFD2881DB}" type="sibTrans" cxnId="{3C16694D-A8BC-417A-BF22-2606975DB974}">
      <dgm:prSet/>
      <dgm:spPr/>
      <dgm:t>
        <a:bodyPr/>
        <a:lstStyle/>
        <a:p>
          <a:endParaRPr lang="en-GB"/>
        </a:p>
      </dgm:t>
    </dgm:pt>
    <dgm:pt modelId="{D2462341-E80D-4236-A5C2-812A29F0E19E}">
      <dgm:prSet phldrT="[Text]"/>
      <dgm:spPr/>
      <dgm:t>
        <a:bodyPr/>
        <a:lstStyle/>
        <a:p>
          <a:r>
            <a:rPr lang="en-GB" dirty="0"/>
            <a:t>1908 -1913</a:t>
          </a:r>
        </a:p>
      </dgm:t>
    </dgm:pt>
    <dgm:pt modelId="{08BE086D-39F8-469F-A394-22125068BFB9}" type="parTrans" cxnId="{24983DEE-B32E-411B-9942-3F583E7B4398}">
      <dgm:prSet/>
      <dgm:spPr/>
      <dgm:t>
        <a:bodyPr/>
        <a:lstStyle/>
        <a:p>
          <a:endParaRPr lang="en-GB"/>
        </a:p>
      </dgm:t>
    </dgm:pt>
    <dgm:pt modelId="{7F9A710B-C616-46EC-88C3-02D7CE7E9B42}" type="sibTrans" cxnId="{24983DEE-B32E-411B-9942-3F583E7B4398}">
      <dgm:prSet/>
      <dgm:spPr/>
      <dgm:t>
        <a:bodyPr/>
        <a:lstStyle/>
        <a:p>
          <a:endParaRPr lang="en-GB"/>
        </a:p>
      </dgm:t>
    </dgm:pt>
    <dgm:pt modelId="{F2A8048A-B3FC-4AE8-AFEF-8D993769B559}">
      <dgm:prSet phldrT="[Text]" custT="1"/>
      <dgm:spPr/>
      <dgm:t>
        <a:bodyPr/>
        <a:lstStyle/>
        <a:p>
          <a:r>
            <a:rPr lang="en-GB" sz="2000" dirty="0"/>
            <a:t>E. Rutherford, Geiger and  Marsden - </a:t>
          </a:r>
          <a:r>
            <a:rPr lang="en-GB" sz="2000" b="1" dirty="0">
              <a:solidFill>
                <a:schemeClr val="accent6">
                  <a:lumMod val="75000"/>
                </a:schemeClr>
              </a:solidFill>
            </a:rPr>
            <a:t>alpha particle scattering experiment</a:t>
          </a:r>
          <a:r>
            <a:rPr lang="en-GB" sz="2000" dirty="0"/>
            <a:t>. Nuclear model - mass of atom concentrated in a </a:t>
          </a:r>
          <a:r>
            <a:rPr lang="en-GB" sz="2000" b="1" dirty="0">
              <a:solidFill>
                <a:schemeClr val="accent6">
                  <a:lumMod val="75000"/>
                </a:schemeClr>
              </a:solidFill>
            </a:rPr>
            <a:t>charged nucleus, </a:t>
          </a:r>
          <a:r>
            <a:rPr lang="en-GB" sz="2000" b="0" dirty="0">
              <a:solidFill>
                <a:schemeClr val="tx1"/>
              </a:solidFill>
            </a:rPr>
            <a:t>with </a:t>
          </a:r>
          <a:r>
            <a:rPr lang="en-GB" sz="2000" b="1" dirty="0">
              <a:solidFill>
                <a:schemeClr val="accent6">
                  <a:lumMod val="75000"/>
                </a:schemeClr>
              </a:solidFill>
            </a:rPr>
            <a:t>orbiting electrons</a:t>
          </a:r>
          <a:r>
            <a:rPr lang="en-GB" sz="2000" dirty="0"/>
            <a:t>.</a:t>
          </a:r>
        </a:p>
      </dgm:t>
    </dgm:pt>
    <dgm:pt modelId="{71BD6EA5-BC49-44BE-A6EF-4D7BA85041EE}" type="parTrans" cxnId="{307F323D-B3EB-41CB-BB65-06BFFDA6831C}">
      <dgm:prSet/>
      <dgm:spPr/>
      <dgm:t>
        <a:bodyPr/>
        <a:lstStyle/>
        <a:p>
          <a:endParaRPr lang="en-GB"/>
        </a:p>
      </dgm:t>
    </dgm:pt>
    <dgm:pt modelId="{CA043D2E-7A2B-4860-BD26-5F2DB4012BD6}" type="sibTrans" cxnId="{307F323D-B3EB-41CB-BB65-06BFFDA6831C}">
      <dgm:prSet/>
      <dgm:spPr/>
      <dgm:t>
        <a:bodyPr/>
        <a:lstStyle/>
        <a:p>
          <a:endParaRPr lang="en-GB"/>
        </a:p>
      </dgm:t>
    </dgm:pt>
    <dgm:pt modelId="{89633070-E57E-4083-AC23-95F17BF497BA}" type="pres">
      <dgm:prSet presAssocID="{09351712-D3D6-4097-A988-0A5CF1C4252A}" presName="linearFlow" presStyleCnt="0">
        <dgm:presLayoutVars>
          <dgm:dir/>
          <dgm:animLvl val="lvl"/>
          <dgm:resizeHandles val="exact"/>
        </dgm:presLayoutVars>
      </dgm:prSet>
      <dgm:spPr/>
    </dgm:pt>
    <dgm:pt modelId="{E71F235F-7514-4A84-9691-F6B211ABE6D3}" type="pres">
      <dgm:prSet presAssocID="{419FFCC8-3EEE-471A-9F3E-13629411B4AD}" presName="composite" presStyleCnt="0"/>
      <dgm:spPr/>
    </dgm:pt>
    <dgm:pt modelId="{C86B85B9-39B2-4467-A815-999B185866C7}" type="pres">
      <dgm:prSet presAssocID="{419FFCC8-3EEE-471A-9F3E-13629411B4AD}" presName="parentText" presStyleLbl="alignNode1" presStyleIdx="0" presStyleCnt="3">
        <dgm:presLayoutVars>
          <dgm:chMax val="1"/>
          <dgm:bulletEnabled val="1"/>
        </dgm:presLayoutVars>
      </dgm:prSet>
      <dgm:spPr/>
    </dgm:pt>
    <dgm:pt modelId="{2567EEC3-6E07-4CDD-BBFD-CBC1B590ABDC}" type="pres">
      <dgm:prSet presAssocID="{419FFCC8-3EEE-471A-9F3E-13629411B4AD}" presName="descendantText" presStyleLbl="alignAcc1" presStyleIdx="0" presStyleCnt="3">
        <dgm:presLayoutVars>
          <dgm:bulletEnabled val="1"/>
        </dgm:presLayoutVars>
      </dgm:prSet>
      <dgm:spPr/>
    </dgm:pt>
    <dgm:pt modelId="{F5276A83-2B73-41F6-8AB4-5C1D3B6B9B79}" type="pres">
      <dgm:prSet presAssocID="{28C61728-54A2-4004-A973-DC1EF31B1176}" presName="sp" presStyleCnt="0"/>
      <dgm:spPr/>
    </dgm:pt>
    <dgm:pt modelId="{49874479-1FEF-4D05-8258-CC6A6A9BEB45}" type="pres">
      <dgm:prSet presAssocID="{F97BE9D5-C8E4-4EB4-B719-AF0607F1CFAF}" presName="composite" presStyleCnt="0"/>
      <dgm:spPr/>
    </dgm:pt>
    <dgm:pt modelId="{F9F71143-315A-4448-975D-B4A933ECA0E0}" type="pres">
      <dgm:prSet presAssocID="{F97BE9D5-C8E4-4EB4-B719-AF0607F1CFAF}" presName="parentText" presStyleLbl="alignNode1" presStyleIdx="1" presStyleCnt="3">
        <dgm:presLayoutVars>
          <dgm:chMax val="1"/>
          <dgm:bulletEnabled val="1"/>
        </dgm:presLayoutVars>
      </dgm:prSet>
      <dgm:spPr/>
    </dgm:pt>
    <dgm:pt modelId="{F134FDCA-C82A-4E91-A769-F4E9E3DEA128}" type="pres">
      <dgm:prSet presAssocID="{F97BE9D5-C8E4-4EB4-B719-AF0607F1CFAF}" presName="descendantText" presStyleLbl="alignAcc1" presStyleIdx="1" presStyleCnt="3" custLinFactNeighborX="0">
        <dgm:presLayoutVars>
          <dgm:bulletEnabled val="1"/>
        </dgm:presLayoutVars>
      </dgm:prSet>
      <dgm:spPr/>
    </dgm:pt>
    <dgm:pt modelId="{E7FB4FF7-7FB6-4919-9D08-032948D252C9}" type="pres">
      <dgm:prSet presAssocID="{D1CBAF1A-E5A4-4617-B2CF-3BCC287E3D77}" presName="sp" presStyleCnt="0"/>
      <dgm:spPr/>
    </dgm:pt>
    <dgm:pt modelId="{D7F62F87-36C9-4B12-B120-0BBDCFD3BE43}" type="pres">
      <dgm:prSet presAssocID="{D2462341-E80D-4236-A5C2-812A29F0E19E}" presName="composite" presStyleCnt="0"/>
      <dgm:spPr/>
    </dgm:pt>
    <dgm:pt modelId="{62B25CC5-9A7F-4EB7-974E-496AC3DBDEFB}" type="pres">
      <dgm:prSet presAssocID="{D2462341-E80D-4236-A5C2-812A29F0E19E}" presName="parentText" presStyleLbl="alignNode1" presStyleIdx="2" presStyleCnt="3" custLinFactNeighborX="0" custLinFactNeighborY="-11684">
        <dgm:presLayoutVars>
          <dgm:chMax val="1"/>
          <dgm:bulletEnabled val="1"/>
        </dgm:presLayoutVars>
      </dgm:prSet>
      <dgm:spPr/>
    </dgm:pt>
    <dgm:pt modelId="{E765B879-0C10-480B-BDD3-1A6E378BC473}" type="pres">
      <dgm:prSet presAssocID="{D2462341-E80D-4236-A5C2-812A29F0E19E}" presName="descendantText" presStyleLbl="alignAcc1" presStyleIdx="2" presStyleCnt="3" custScaleY="142527">
        <dgm:presLayoutVars>
          <dgm:bulletEnabled val="1"/>
        </dgm:presLayoutVars>
      </dgm:prSet>
      <dgm:spPr/>
    </dgm:pt>
  </dgm:ptLst>
  <dgm:cxnLst>
    <dgm:cxn modelId="{AF757521-8FED-4B76-84A6-FAA96517E143}" type="presOf" srcId="{419FFCC8-3EEE-471A-9F3E-13629411B4AD}" destId="{C86B85B9-39B2-4467-A815-999B185866C7}" srcOrd="0" destOrd="0" presId="urn:microsoft.com/office/officeart/2005/8/layout/chevron2"/>
    <dgm:cxn modelId="{307F323D-B3EB-41CB-BB65-06BFFDA6831C}" srcId="{D2462341-E80D-4236-A5C2-812A29F0E19E}" destId="{F2A8048A-B3FC-4AE8-AFEF-8D993769B559}" srcOrd="0" destOrd="0" parTransId="{71BD6EA5-BC49-44BE-A6EF-4D7BA85041EE}" sibTransId="{CA043D2E-7A2B-4860-BD26-5F2DB4012BD6}"/>
    <dgm:cxn modelId="{9E82925B-E93E-4DA4-A48E-96F1849C41ED}" srcId="{09351712-D3D6-4097-A988-0A5CF1C4252A}" destId="{419FFCC8-3EEE-471A-9F3E-13629411B4AD}" srcOrd="0" destOrd="0" parTransId="{C795942D-C805-46FF-A173-718FDFC09A04}" sibTransId="{28C61728-54A2-4004-A973-DC1EF31B1176}"/>
    <dgm:cxn modelId="{9EB64769-0E78-48EC-83AB-DE0A8AFA5B01}" type="presOf" srcId="{D2462341-E80D-4236-A5C2-812A29F0E19E}" destId="{62B25CC5-9A7F-4EB7-974E-496AC3DBDEFB}" srcOrd="0" destOrd="0" presId="urn:microsoft.com/office/officeart/2005/8/layout/chevron2"/>
    <dgm:cxn modelId="{3C16694D-A8BC-417A-BF22-2606975DB974}" srcId="{F97BE9D5-C8E4-4EB4-B719-AF0607F1CFAF}" destId="{BB7851F5-93BB-4CAA-913E-5DD1D7AB0F33}" srcOrd="0" destOrd="0" parTransId="{4848CDD7-D81B-4FA0-AACD-9652D20EDD20}" sibTransId="{0BEAD2DF-3B87-4FFF-B720-B2ABFD2881DB}"/>
    <dgm:cxn modelId="{C43C1373-143A-40A0-99AD-3A7A7E7A0956}" type="presOf" srcId="{BB7851F5-93BB-4CAA-913E-5DD1D7AB0F33}" destId="{F134FDCA-C82A-4E91-A769-F4E9E3DEA128}" srcOrd="0" destOrd="0" presId="urn:microsoft.com/office/officeart/2005/8/layout/chevron2"/>
    <dgm:cxn modelId="{13984778-12BD-47F4-B3A5-24A5CC185F98}" srcId="{09351712-D3D6-4097-A988-0A5CF1C4252A}" destId="{F97BE9D5-C8E4-4EB4-B719-AF0607F1CFAF}" srcOrd="1" destOrd="0" parTransId="{D9640E4A-CDC4-4BD9-8515-49774107CE1C}" sibTransId="{D1CBAF1A-E5A4-4617-B2CF-3BCC287E3D77}"/>
    <dgm:cxn modelId="{2C0D84AB-7AF5-4FCC-81E6-B530173CF1F1}" type="presOf" srcId="{F97BE9D5-C8E4-4EB4-B719-AF0607F1CFAF}" destId="{F9F71143-315A-4448-975D-B4A933ECA0E0}" srcOrd="0" destOrd="0" presId="urn:microsoft.com/office/officeart/2005/8/layout/chevron2"/>
    <dgm:cxn modelId="{B673CDB2-955E-431C-8384-FC8C42D44FCA}" type="presOf" srcId="{F2A8048A-B3FC-4AE8-AFEF-8D993769B559}" destId="{E765B879-0C10-480B-BDD3-1A6E378BC473}" srcOrd="0" destOrd="0" presId="urn:microsoft.com/office/officeart/2005/8/layout/chevron2"/>
    <dgm:cxn modelId="{D65930C3-D683-4ADB-A088-822C039BC910}" type="presOf" srcId="{09351712-D3D6-4097-A988-0A5CF1C4252A}" destId="{89633070-E57E-4083-AC23-95F17BF497BA}" srcOrd="0" destOrd="0" presId="urn:microsoft.com/office/officeart/2005/8/layout/chevron2"/>
    <dgm:cxn modelId="{24983DEE-B32E-411B-9942-3F583E7B4398}" srcId="{09351712-D3D6-4097-A988-0A5CF1C4252A}" destId="{D2462341-E80D-4236-A5C2-812A29F0E19E}" srcOrd="2" destOrd="0" parTransId="{08BE086D-39F8-469F-A394-22125068BFB9}" sibTransId="{7F9A710B-C616-46EC-88C3-02D7CE7E9B42}"/>
    <dgm:cxn modelId="{78A400F2-1079-46FD-953E-8E92C953355E}" type="presOf" srcId="{9C097B88-5133-4F14-BC02-67DEAE6E5833}" destId="{2567EEC3-6E07-4CDD-BBFD-CBC1B590ABDC}" srcOrd="0" destOrd="0" presId="urn:microsoft.com/office/officeart/2005/8/layout/chevron2"/>
    <dgm:cxn modelId="{5F80CAF8-2874-4ABE-A24A-A7821FBE3AED}" srcId="{419FFCC8-3EEE-471A-9F3E-13629411B4AD}" destId="{9C097B88-5133-4F14-BC02-67DEAE6E5833}" srcOrd="0" destOrd="0" parTransId="{54E56190-013B-4FEC-8E0A-0BFE0323703E}" sibTransId="{5A5B2960-97DC-4E5F-961D-41D344B7B84C}"/>
    <dgm:cxn modelId="{0212A02D-9DF8-46B0-B759-449DE28E3DBD}" type="presParOf" srcId="{89633070-E57E-4083-AC23-95F17BF497BA}" destId="{E71F235F-7514-4A84-9691-F6B211ABE6D3}" srcOrd="0" destOrd="0" presId="urn:microsoft.com/office/officeart/2005/8/layout/chevron2"/>
    <dgm:cxn modelId="{E7C94AAC-B283-4114-8B61-EC829B7F31A7}" type="presParOf" srcId="{E71F235F-7514-4A84-9691-F6B211ABE6D3}" destId="{C86B85B9-39B2-4467-A815-999B185866C7}" srcOrd="0" destOrd="0" presId="urn:microsoft.com/office/officeart/2005/8/layout/chevron2"/>
    <dgm:cxn modelId="{EB2B70AD-B5AC-4C25-A3DE-5A9325241795}" type="presParOf" srcId="{E71F235F-7514-4A84-9691-F6B211ABE6D3}" destId="{2567EEC3-6E07-4CDD-BBFD-CBC1B590ABDC}" srcOrd="1" destOrd="0" presId="urn:microsoft.com/office/officeart/2005/8/layout/chevron2"/>
    <dgm:cxn modelId="{43400EA4-01A0-4A13-AEC4-B6213D44EC6D}" type="presParOf" srcId="{89633070-E57E-4083-AC23-95F17BF497BA}" destId="{F5276A83-2B73-41F6-8AB4-5C1D3B6B9B79}" srcOrd="1" destOrd="0" presId="urn:microsoft.com/office/officeart/2005/8/layout/chevron2"/>
    <dgm:cxn modelId="{512DA702-7E3E-43DA-9DBA-751A4D37F7BE}" type="presParOf" srcId="{89633070-E57E-4083-AC23-95F17BF497BA}" destId="{49874479-1FEF-4D05-8258-CC6A6A9BEB45}" srcOrd="2" destOrd="0" presId="urn:microsoft.com/office/officeart/2005/8/layout/chevron2"/>
    <dgm:cxn modelId="{61B6392B-609B-49B1-A51D-BDF7102B39E8}" type="presParOf" srcId="{49874479-1FEF-4D05-8258-CC6A6A9BEB45}" destId="{F9F71143-315A-4448-975D-B4A933ECA0E0}" srcOrd="0" destOrd="0" presId="urn:microsoft.com/office/officeart/2005/8/layout/chevron2"/>
    <dgm:cxn modelId="{5AB09B93-8D7B-4CE2-AF2A-91D208C56245}" type="presParOf" srcId="{49874479-1FEF-4D05-8258-CC6A6A9BEB45}" destId="{F134FDCA-C82A-4E91-A769-F4E9E3DEA128}" srcOrd="1" destOrd="0" presId="urn:microsoft.com/office/officeart/2005/8/layout/chevron2"/>
    <dgm:cxn modelId="{E52509AD-04F9-47C4-BDE2-2ECC72B59770}" type="presParOf" srcId="{89633070-E57E-4083-AC23-95F17BF497BA}" destId="{E7FB4FF7-7FB6-4919-9D08-032948D252C9}" srcOrd="3" destOrd="0" presId="urn:microsoft.com/office/officeart/2005/8/layout/chevron2"/>
    <dgm:cxn modelId="{7DC6BAD3-5D7A-4BE6-952B-2724E8FEC43D}" type="presParOf" srcId="{89633070-E57E-4083-AC23-95F17BF497BA}" destId="{D7F62F87-36C9-4B12-B120-0BBDCFD3BE43}" srcOrd="4" destOrd="0" presId="urn:microsoft.com/office/officeart/2005/8/layout/chevron2"/>
    <dgm:cxn modelId="{F5063B55-9099-4352-AE3C-FB36214818CC}" type="presParOf" srcId="{D7F62F87-36C9-4B12-B120-0BBDCFD3BE43}" destId="{62B25CC5-9A7F-4EB7-974E-496AC3DBDEFB}" srcOrd="0" destOrd="0" presId="urn:microsoft.com/office/officeart/2005/8/layout/chevron2"/>
    <dgm:cxn modelId="{C19515E1-0E54-478B-89C0-E6E6BCE0261E}" type="presParOf" srcId="{D7F62F87-36C9-4B12-B120-0BBDCFD3BE43}" destId="{E765B879-0C10-480B-BDD3-1A6E378BC473}"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351712-D3D6-4097-A988-0A5CF1C4252A}" type="doc">
      <dgm:prSet loTypeId="urn:microsoft.com/office/officeart/2005/8/layout/chevron2" loCatId="process" qsTypeId="urn:microsoft.com/office/officeart/2005/8/quickstyle/simple1" qsCatId="simple" csTypeId="urn:microsoft.com/office/officeart/2005/8/colors/accent6_1" csCatId="accent6" phldr="1"/>
      <dgm:spPr/>
      <dgm:t>
        <a:bodyPr/>
        <a:lstStyle/>
        <a:p>
          <a:endParaRPr lang="en-GB"/>
        </a:p>
      </dgm:t>
    </dgm:pt>
    <dgm:pt modelId="{419FFCC8-3EEE-471A-9F3E-13629411B4AD}">
      <dgm:prSet phldrT="[Text]"/>
      <dgm:spPr/>
      <dgm:t>
        <a:bodyPr/>
        <a:lstStyle/>
        <a:p>
          <a:r>
            <a:rPr lang="en-GB" dirty="0"/>
            <a:t>1914</a:t>
          </a:r>
        </a:p>
      </dgm:t>
    </dgm:pt>
    <dgm:pt modelId="{C795942D-C805-46FF-A173-718FDFC09A04}" type="parTrans" cxnId="{9E82925B-E93E-4DA4-A48E-96F1849C41ED}">
      <dgm:prSet/>
      <dgm:spPr/>
      <dgm:t>
        <a:bodyPr/>
        <a:lstStyle/>
        <a:p>
          <a:endParaRPr lang="en-GB"/>
        </a:p>
      </dgm:t>
    </dgm:pt>
    <dgm:pt modelId="{28C61728-54A2-4004-A973-DC1EF31B1176}" type="sibTrans" cxnId="{9E82925B-E93E-4DA4-A48E-96F1849C41ED}">
      <dgm:prSet/>
      <dgm:spPr/>
      <dgm:t>
        <a:bodyPr/>
        <a:lstStyle/>
        <a:p>
          <a:endParaRPr lang="en-GB"/>
        </a:p>
      </dgm:t>
    </dgm:pt>
    <dgm:pt modelId="{9C097B88-5133-4F14-BC02-67DEAE6E5833}">
      <dgm:prSet phldrT="[Text]" custT="1"/>
      <dgm:spPr/>
      <dgm:t>
        <a:bodyPr/>
        <a:lstStyle/>
        <a:p>
          <a:r>
            <a:rPr lang="en-GB" sz="2100" b="1" dirty="0">
              <a:solidFill>
                <a:schemeClr val="accent6">
                  <a:lumMod val="75000"/>
                </a:schemeClr>
              </a:solidFill>
            </a:rPr>
            <a:t>Niels Bohr </a:t>
          </a:r>
          <a:r>
            <a:rPr lang="en-GB" sz="2100" dirty="0"/>
            <a:t>– </a:t>
          </a:r>
          <a:r>
            <a:rPr lang="en-GB" sz="2100" b="1" dirty="0">
              <a:solidFill>
                <a:schemeClr val="accent6">
                  <a:lumMod val="75000"/>
                </a:schemeClr>
              </a:solidFill>
            </a:rPr>
            <a:t>electrons orbit nucleus at specific distances in fixed energy levels </a:t>
          </a:r>
          <a:r>
            <a:rPr lang="en-GB" sz="2100" dirty="0"/>
            <a:t>(shells). Energy given </a:t>
          </a:r>
          <a:r>
            <a:rPr lang="en-GB" sz="2000" dirty="0"/>
            <a:t>out</a:t>
          </a:r>
          <a:r>
            <a:rPr lang="en-GB" sz="2100" dirty="0"/>
            <a:t> when electrons change level.</a:t>
          </a:r>
        </a:p>
      </dgm:t>
    </dgm:pt>
    <dgm:pt modelId="{54E56190-013B-4FEC-8E0A-0BFE0323703E}" type="parTrans" cxnId="{5F80CAF8-2874-4ABE-A24A-A7821FBE3AED}">
      <dgm:prSet/>
      <dgm:spPr/>
      <dgm:t>
        <a:bodyPr/>
        <a:lstStyle/>
        <a:p>
          <a:endParaRPr lang="en-GB"/>
        </a:p>
      </dgm:t>
    </dgm:pt>
    <dgm:pt modelId="{5A5B2960-97DC-4E5F-961D-41D344B7B84C}" type="sibTrans" cxnId="{5F80CAF8-2874-4ABE-A24A-A7821FBE3AED}">
      <dgm:prSet/>
      <dgm:spPr/>
      <dgm:t>
        <a:bodyPr/>
        <a:lstStyle/>
        <a:p>
          <a:endParaRPr lang="en-GB"/>
        </a:p>
      </dgm:t>
    </dgm:pt>
    <dgm:pt modelId="{F97BE9D5-C8E4-4EB4-B719-AF0607F1CFAF}">
      <dgm:prSet phldrT="[Text]"/>
      <dgm:spPr/>
      <dgm:t>
        <a:bodyPr/>
        <a:lstStyle/>
        <a:p>
          <a:r>
            <a:rPr lang="en-GB" dirty="0"/>
            <a:t>Later…</a:t>
          </a:r>
        </a:p>
      </dgm:t>
    </dgm:pt>
    <dgm:pt modelId="{D9640E4A-CDC4-4BD9-8515-49774107CE1C}" type="parTrans" cxnId="{13984778-12BD-47F4-B3A5-24A5CC185F98}">
      <dgm:prSet/>
      <dgm:spPr/>
      <dgm:t>
        <a:bodyPr/>
        <a:lstStyle/>
        <a:p>
          <a:endParaRPr lang="en-GB"/>
        </a:p>
      </dgm:t>
    </dgm:pt>
    <dgm:pt modelId="{D1CBAF1A-E5A4-4617-B2CF-3BCC287E3D77}" type="sibTrans" cxnId="{13984778-12BD-47F4-B3A5-24A5CC185F98}">
      <dgm:prSet/>
      <dgm:spPr/>
      <dgm:t>
        <a:bodyPr/>
        <a:lstStyle/>
        <a:p>
          <a:endParaRPr lang="en-GB"/>
        </a:p>
      </dgm:t>
    </dgm:pt>
    <dgm:pt modelId="{BB7851F5-93BB-4CAA-913E-5DD1D7AB0F33}">
      <dgm:prSet phldrT="[Text]" custT="1"/>
      <dgm:spPr/>
      <dgm:t>
        <a:bodyPr/>
        <a:lstStyle/>
        <a:p>
          <a:r>
            <a:rPr lang="en-GB" sz="2000" dirty="0"/>
            <a:t>Positive charge of nucleus could be subdivided into particles of positive charge – </a:t>
          </a:r>
          <a:r>
            <a:rPr lang="en-GB" sz="2000" b="1" dirty="0">
              <a:solidFill>
                <a:schemeClr val="accent6">
                  <a:lumMod val="75000"/>
                </a:schemeClr>
              </a:solidFill>
            </a:rPr>
            <a:t>protons</a:t>
          </a:r>
          <a:r>
            <a:rPr lang="en-GB" sz="2000" dirty="0"/>
            <a:t>. </a:t>
          </a:r>
        </a:p>
      </dgm:t>
    </dgm:pt>
    <dgm:pt modelId="{4848CDD7-D81B-4FA0-AACD-9652D20EDD20}" type="parTrans" cxnId="{3C16694D-A8BC-417A-BF22-2606975DB974}">
      <dgm:prSet/>
      <dgm:spPr/>
      <dgm:t>
        <a:bodyPr/>
        <a:lstStyle/>
        <a:p>
          <a:endParaRPr lang="en-GB"/>
        </a:p>
      </dgm:t>
    </dgm:pt>
    <dgm:pt modelId="{0BEAD2DF-3B87-4FFF-B720-B2ABFD2881DB}" type="sibTrans" cxnId="{3C16694D-A8BC-417A-BF22-2606975DB974}">
      <dgm:prSet/>
      <dgm:spPr/>
      <dgm:t>
        <a:bodyPr/>
        <a:lstStyle/>
        <a:p>
          <a:endParaRPr lang="en-GB"/>
        </a:p>
      </dgm:t>
    </dgm:pt>
    <dgm:pt modelId="{D2462341-E80D-4236-A5C2-812A29F0E19E}">
      <dgm:prSet phldrT="[Text]"/>
      <dgm:spPr/>
      <dgm:t>
        <a:bodyPr/>
        <a:lstStyle/>
        <a:p>
          <a:r>
            <a:rPr lang="en-GB" dirty="0"/>
            <a:t>1932</a:t>
          </a:r>
        </a:p>
      </dgm:t>
    </dgm:pt>
    <dgm:pt modelId="{08BE086D-39F8-469F-A394-22125068BFB9}" type="parTrans" cxnId="{24983DEE-B32E-411B-9942-3F583E7B4398}">
      <dgm:prSet/>
      <dgm:spPr/>
      <dgm:t>
        <a:bodyPr/>
        <a:lstStyle/>
        <a:p>
          <a:endParaRPr lang="en-GB"/>
        </a:p>
      </dgm:t>
    </dgm:pt>
    <dgm:pt modelId="{7F9A710B-C616-46EC-88C3-02D7CE7E9B42}" type="sibTrans" cxnId="{24983DEE-B32E-411B-9942-3F583E7B4398}">
      <dgm:prSet/>
      <dgm:spPr/>
      <dgm:t>
        <a:bodyPr/>
        <a:lstStyle/>
        <a:p>
          <a:endParaRPr lang="en-GB"/>
        </a:p>
      </dgm:t>
    </dgm:pt>
    <dgm:pt modelId="{F2A8048A-B3FC-4AE8-AFEF-8D993769B559}">
      <dgm:prSet phldrT="[Text]" custT="1"/>
      <dgm:spPr/>
      <dgm:t>
        <a:bodyPr/>
        <a:lstStyle/>
        <a:p>
          <a:r>
            <a:rPr lang="en-GB" sz="2000" b="1" dirty="0">
              <a:solidFill>
                <a:schemeClr val="accent6">
                  <a:lumMod val="75000"/>
                </a:schemeClr>
              </a:solidFill>
            </a:rPr>
            <a:t>James Chadwick </a:t>
          </a:r>
          <a:r>
            <a:rPr lang="en-GB" sz="2000" dirty="0"/>
            <a:t>– provided evidence for the existence of </a:t>
          </a:r>
          <a:r>
            <a:rPr lang="en-GB" sz="2000" b="1" dirty="0">
              <a:solidFill>
                <a:schemeClr val="accent6">
                  <a:lumMod val="75000"/>
                </a:schemeClr>
              </a:solidFill>
            </a:rPr>
            <a:t>neutrons</a:t>
          </a:r>
          <a:r>
            <a:rPr lang="en-GB" sz="2000" dirty="0"/>
            <a:t> within the nucleus.</a:t>
          </a:r>
        </a:p>
      </dgm:t>
    </dgm:pt>
    <dgm:pt modelId="{71BD6EA5-BC49-44BE-A6EF-4D7BA85041EE}" type="parTrans" cxnId="{307F323D-B3EB-41CB-BB65-06BFFDA6831C}">
      <dgm:prSet/>
      <dgm:spPr/>
      <dgm:t>
        <a:bodyPr/>
        <a:lstStyle/>
        <a:p>
          <a:endParaRPr lang="en-GB"/>
        </a:p>
      </dgm:t>
    </dgm:pt>
    <dgm:pt modelId="{CA043D2E-7A2B-4860-BD26-5F2DB4012BD6}" type="sibTrans" cxnId="{307F323D-B3EB-41CB-BB65-06BFFDA6831C}">
      <dgm:prSet/>
      <dgm:spPr/>
      <dgm:t>
        <a:bodyPr/>
        <a:lstStyle/>
        <a:p>
          <a:endParaRPr lang="en-GB"/>
        </a:p>
      </dgm:t>
    </dgm:pt>
    <dgm:pt modelId="{89633070-E57E-4083-AC23-95F17BF497BA}" type="pres">
      <dgm:prSet presAssocID="{09351712-D3D6-4097-A988-0A5CF1C4252A}" presName="linearFlow" presStyleCnt="0">
        <dgm:presLayoutVars>
          <dgm:dir/>
          <dgm:animLvl val="lvl"/>
          <dgm:resizeHandles val="exact"/>
        </dgm:presLayoutVars>
      </dgm:prSet>
      <dgm:spPr/>
    </dgm:pt>
    <dgm:pt modelId="{E71F235F-7514-4A84-9691-F6B211ABE6D3}" type="pres">
      <dgm:prSet presAssocID="{419FFCC8-3EEE-471A-9F3E-13629411B4AD}" presName="composite" presStyleCnt="0"/>
      <dgm:spPr/>
    </dgm:pt>
    <dgm:pt modelId="{C86B85B9-39B2-4467-A815-999B185866C7}" type="pres">
      <dgm:prSet presAssocID="{419FFCC8-3EEE-471A-9F3E-13629411B4AD}" presName="parentText" presStyleLbl="alignNode1" presStyleIdx="0" presStyleCnt="3">
        <dgm:presLayoutVars>
          <dgm:chMax val="1"/>
          <dgm:bulletEnabled val="1"/>
        </dgm:presLayoutVars>
      </dgm:prSet>
      <dgm:spPr/>
    </dgm:pt>
    <dgm:pt modelId="{2567EEC3-6E07-4CDD-BBFD-CBC1B590ABDC}" type="pres">
      <dgm:prSet presAssocID="{419FFCC8-3EEE-471A-9F3E-13629411B4AD}" presName="descendantText" presStyleLbl="alignAcc1" presStyleIdx="0" presStyleCnt="3">
        <dgm:presLayoutVars>
          <dgm:bulletEnabled val="1"/>
        </dgm:presLayoutVars>
      </dgm:prSet>
      <dgm:spPr/>
    </dgm:pt>
    <dgm:pt modelId="{F5276A83-2B73-41F6-8AB4-5C1D3B6B9B79}" type="pres">
      <dgm:prSet presAssocID="{28C61728-54A2-4004-A973-DC1EF31B1176}" presName="sp" presStyleCnt="0"/>
      <dgm:spPr/>
    </dgm:pt>
    <dgm:pt modelId="{49874479-1FEF-4D05-8258-CC6A6A9BEB45}" type="pres">
      <dgm:prSet presAssocID="{F97BE9D5-C8E4-4EB4-B719-AF0607F1CFAF}" presName="composite" presStyleCnt="0"/>
      <dgm:spPr/>
    </dgm:pt>
    <dgm:pt modelId="{F9F71143-315A-4448-975D-B4A933ECA0E0}" type="pres">
      <dgm:prSet presAssocID="{F97BE9D5-C8E4-4EB4-B719-AF0607F1CFAF}" presName="parentText" presStyleLbl="alignNode1" presStyleIdx="1" presStyleCnt="3">
        <dgm:presLayoutVars>
          <dgm:chMax val="1"/>
          <dgm:bulletEnabled val="1"/>
        </dgm:presLayoutVars>
      </dgm:prSet>
      <dgm:spPr/>
    </dgm:pt>
    <dgm:pt modelId="{F134FDCA-C82A-4E91-A769-F4E9E3DEA128}" type="pres">
      <dgm:prSet presAssocID="{F97BE9D5-C8E4-4EB4-B719-AF0607F1CFAF}" presName="descendantText" presStyleLbl="alignAcc1" presStyleIdx="1" presStyleCnt="3">
        <dgm:presLayoutVars>
          <dgm:bulletEnabled val="1"/>
        </dgm:presLayoutVars>
      </dgm:prSet>
      <dgm:spPr/>
    </dgm:pt>
    <dgm:pt modelId="{E7FB4FF7-7FB6-4919-9D08-032948D252C9}" type="pres">
      <dgm:prSet presAssocID="{D1CBAF1A-E5A4-4617-B2CF-3BCC287E3D77}" presName="sp" presStyleCnt="0"/>
      <dgm:spPr/>
    </dgm:pt>
    <dgm:pt modelId="{D7F62F87-36C9-4B12-B120-0BBDCFD3BE43}" type="pres">
      <dgm:prSet presAssocID="{D2462341-E80D-4236-A5C2-812A29F0E19E}" presName="composite" presStyleCnt="0"/>
      <dgm:spPr/>
    </dgm:pt>
    <dgm:pt modelId="{62B25CC5-9A7F-4EB7-974E-496AC3DBDEFB}" type="pres">
      <dgm:prSet presAssocID="{D2462341-E80D-4236-A5C2-812A29F0E19E}" presName="parentText" presStyleLbl="alignNode1" presStyleIdx="2" presStyleCnt="3">
        <dgm:presLayoutVars>
          <dgm:chMax val="1"/>
          <dgm:bulletEnabled val="1"/>
        </dgm:presLayoutVars>
      </dgm:prSet>
      <dgm:spPr/>
    </dgm:pt>
    <dgm:pt modelId="{E765B879-0C10-480B-BDD3-1A6E378BC473}" type="pres">
      <dgm:prSet presAssocID="{D2462341-E80D-4236-A5C2-812A29F0E19E}" presName="descendantText" presStyleLbl="alignAcc1" presStyleIdx="2" presStyleCnt="3">
        <dgm:presLayoutVars>
          <dgm:bulletEnabled val="1"/>
        </dgm:presLayoutVars>
      </dgm:prSet>
      <dgm:spPr/>
    </dgm:pt>
  </dgm:ptLst>
  <dgm:cxnLst>
    <dgm:cxn modelId="{307F323D-B3EB-41CB-BB65-06BFFDA6831C}" srcId="{D2462341-E80D-4236-A5C2-812A29F0E19E}" destId="{F2A8048A-B3FC-4AE8-AFEF-8D993769B559}" srcOrd="0" destOrd="0" parTransId="{71BD6EA5-BC49-44BE-A6EF-4D7BA85041EE}" sibTransId="{CA043D2E-7A2B-4860-BD26-5F2DB4012BD6}"/>
    <dgm:cxn modelId="{9E82925B-E93E-4DA4-A48E-96F1849C41ED}" srcId="{09351712-D3D6-4097-A988-0A5CF1C4252A}" destId="{419FFCC8-3EEE-471A-9F3E-13629411B4AD}" srcOrd="0" destOrd="0" parTransId="{C795942D-C805-46FF-A173-718FDFC09A04}" sibTransId="{28C61728-54A2-4004-A973-DC1EF31B1176}"/>
    <dgm:cxn modelId="{3C16694D-A8BC-417A-BF22-2606975DB974}" srcId="{F97BE9D5-C8E4-4EB4-B719-AF0607F1CFAF}" destId="{BB7851F5-93BB-4CAA-913E-5DD1D7AB0F33}" srcOrd="0" destOrd="0" parTransId="{4848CDD7-D81B-4FA0-AACD-9652D20EDD20}" sibTransId="{0BEAD2DF-3B87-4FFF-B720-B2ABFD2881DB}"/>
    <dgm:cxn modelId="{34991875-3428-489A-8E6D-974FDAFA56E8}" type="presOf" srcId="{09351712-D3D6-4097-A988-0A5CF1C4252A}" destId="{89633070-E57E-4083-AC23-95F17BF497BA}" srcOrd="0" destOrd="0" presId="urn:microsoft.com/office/officeart/2005/8/layout/chevron2"/>
    <dgm:cxn modelId="{13984778-12BD-47F4-B3A5-24A5CC185F98}" srcId="{09351712-D3D6-4097-A988-0A5CF1C4252A}" destId="{F97BE9D5-C8E4-4EB4-B719-AF0607F1CFAF}" srcOrd="1" destOrd="0" parTransId="{D9640E4A-CDC4-4BD9-8515-49774107CE1C}" sibTransId="{D1CBAF1A-E5A4-4617-B2CF-3BCC287E3D77}"/>
    <dgm:cxn modelId="{E7DA3481-8493-4527-B4AC-0CD308ED5A03}" type="presOf" srcId="{9C097B88-5133-4F14-BC02-67DEAE6E5833}" destId="{2567EEC3-6E07-4CDD-BBFD-CBC1B590ABDC}" srcOrd="0" destOrd="0" presId="urn:microsoft.com/office/officeart/2005/8/layout/chevron2"/>
    <dgm:cxn modelId="{99BFD5C8-F484-48CF-8363-040B4AF25656}" type="presOf" srcId="{F2A8048A-B3FC-4AE8-AFEF-8D993769B559}" destId="{E765B879-0C10-480B-BDD3-1A6E378BC473}" srcOrd="0" destOrd="0" presId="urn:microsoft.com/office/officeart/2005/8/layout/chevron2"/>
    <dgm:cxn modelId="{CC2CA7C9-AAEB-43DE-995B-3E6DF4C84CD6}" type="presOf" srcId="{F97BE9D5-C8E4-4EB4-B719-AF0607F1CFAF}" destId="{F9F71143-315A-4448-975D-B4A933ECA0E0}" srcOrd="0" destOrd="0" presId="urn:microsoft.com/office/officeart/2005/8/layout/chevron2"/>
    <dgm:cxn modelId="{0578BAE0-415A-46DE-BD0D-6153F356EC77}" type="presOf" srcId="{419FFCC8-3EEE-471A-9F3E-13629411B4AD}" destId="{C86B85B9-39B2-4467-A815-999B185866C7}" srcOrd="0" destOrd="0" presId="urn:microsoft.com/office/officeart/2005/8/layout/chevron2"/>
    <dgm:cxn modelId="{B0A83AE9-2625-46D7-B37A-EE57AC984F59}" type="presOf" srcId="{D2462341-E80D-4236-A5C2-812A29F0E19E}" destId="{62B25CC5-9A7F-4EB7-974E-496AC3DBDEFB}" srcOrd="0" destOrd="0" presId="urn:microsoft.com/office/officeart/2005/8/layout/chevron2"/>
    <dgm:cxn modelId="{00E525ED-0400-458E-A553-40365688A86D}" type="presOf" srcId="{BB7851F5-93BB-4CAA-913E-5DD1D7AB0F33}" destId="{F134FDCA-C82A-4E91-A769-F4E9E3DEA128}" srcOrd="0" destOrd="0" presId="urn:microsoft.com/office/officeart/2005/8/layout/chevron2"/>
    <dgm:cxn modelId="{24983DEE-B32E-411B-9942-3F583E7B4398}" srcId="{09351712-D3D6-4097-A988-0A5CF1C4252A}" destId="{D2462341-E80D-4236-A5C2-812A29F0E19E}" srcOrd="2" destOrd="0" parTransId="{08BE086D-39F8-469F-A394-22125068BFB9}" sibTransId="{7F9A710B-C616-46EC-88C3-02D7CE7E9B42}"/>
    <dgm:cxn modelId="{5F80CAF8-2874-4ABE-A24A-A7821FBE3AED}" srcId="{419FFCC8-3EEE-471A-9F3E-13629411B4AD}" destId="{9C097B88-5133-4F14-BC02-67DEAE6E5833}" srcOrd="0" destOrd="0" parTransId="{54E56190-013B-4FEC-8E0A-0BFE0323703E}" sibTransId="{5A5B2960-97DC-4E5F-961D-41D344B7B84C}"/>
    <dgm:cxn modelId="{43615AA5-E1B3-4143-89CC-47DB830EAA15}" type="presParOf" srcId="{89633070-E57E-4083-AC23-95F17BF497BA}" destId="{E71F235F-7514-4A84-9691-F6B211ABE6D3}" srcOrd="0" destOrd="0" presId="urn:microsoft.com/office/officeart/2005/8/layout/chevron2"/>
    <dgm:cxn modelId="{91EE839A-CADB-407B-BDFF-60F88ED60268}" type="presParOf" srcId="{E71F235F-7514-4A84-9691-F6B211ABE6D3}" destId="{C86B85B9-39B2-4467-A815-999B185866C7}" srcOrd="0" destOrd="0" presId="urn:microsoft.com/office/officeart/2005/8/layout/chevron2"/>
    <dgm:cxn modelId="{FE9CB157-D1FF-4DA4-BEB5-7180FCFD62DC}" type="presParOf" srcId="{E71F235F-7514-4A84-9691-F6B211ABE6D3}" destId="{2567EEC3-6E07-4CDD-BBFD-CBC1B590ABDC}" srcOrd="1" destOrd="0" presId="urn:microsoft.com/office/officeart/2005/8/layout/chevron2"/>
    <dgm:cxn modelId="{D92D56F5-374B-4841-91DB-C62015978E57}" type="presParOf" srcId="{89633070-E57E-4083-AC23-95F17BF497BA}" destId="{F5276A83-2B73-41F6-8AB4-5C1D3B6B9B79}" srcOrd="1" destOrd="0" presId="urn:microsoft.com/office/officeart/2005/8/layout/chevron2"/>
    <dgm:cxn modelId="{9D332E11-60BB-46A0-96F0-556FAEA29B2F}" type="presParOf" srcId="{89633070-E57E-4083-AC23-95F17BF497BA}" destId="{49874479-1FEF-4D05-8258-CC6A6A9BEB45}" srcOrd="2" destOrd="0" presId="urn:microsoft.com/office/officeart/2005/8/layout/chevron2"/>
    <dgm:cxn modelId="{1C77384B-FEA6-45A6-87B8-F3397982B0CB}" type="presParOf" srcId="{49874479-1FEF-4D05-8258-CC6A6A9BEB45}" destId="{F9F71143-315A-4448-975D-B4A933ECA0E0}" srcOrd="0" destOrd="0" presId="urn:microsoft.com/office/officeart/2005/8/layout/chevron2"/>
    <dgm:cxn modelId="{F7BDADEC-43E5-4EBA-9DE7-1B0D0142E4E1}" type="presParOf" srcId="{49874479-1FEF-4D05-8258-CC6A6A9BEB45}" destId="{F134FDCA-C82A-4E91-A769-F4E9E3DEA128}" srcOrd="1" destOrd="0" presId="urn:microsoft.com/office/officeart/2005/8/layout/chevron2"/>
    <dgm:cxn modelId="{5FFCD05E-F58A-472B-AF22-BFA6130DE7CB}" type="presParOf" srcId="{89633070-E57E-4083-AC23-95F17BF497BA}" destId="{E7FB4FF7-7FB6-4919-9D08-032948D252C9}" srcOrd="3" destOrd="0" presId="urn:microsoft.com/office/officeart/2005/8/layout/chevron2"/>
    <dgm:cxn modelId="{4B9B2542-2FF8-4DB5-9688-5BDEE695BEAD}" type="presParOf" srcId="{89633070-E57E-4083-AC23-95F17BF497BA}" destId="{D7F62F87-36C9-4B12-B120-0BBDCFD3BE43}" srcOrd="4" destOrd="0" presId="urn:microsoft.com/office/officeart/2005/8/layout/chevron2"/>
    <dgm:cxn modelId="{69F61ABE-FD02-4143-A26F-5122A32BA085}" type="presParOf" srcId="{D7F62F87-36C9-4B12-B120-0BBDCFD3BE43}" destId="{62B25CC5-9A7F-4EB7-974E-496AC3DBDEFB}" srcOrd="0" destOrd="0" presId="urn:microsoft.com/office/officeart/2005/8/layout/chevron2"/>
    <dgm:cxn modelId="{645CEB2E-A21C-4B58-9C9E-A6060641B6D5}" type="presParOf" srcId="{D7F62F87-36C9-4B12-B120-0BBDCFD3BE43}" destId="{E765B879-0C10-480B-BDD3-1A6E378BC473}"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B85B9-39B2-4467-A815-999B185866C7}">
      <dsp:nvSpPr>
        <dsp:cNvPr id="0" name=""/>
        <dsp:cNvSpPr/>
      </dsp:nvSpPr>
      <dsp:spPr>
        <a:xfrm rot="5400000">
          <a:off x="-172401" y="175471"/>
          <a:ext cx="1149344" cy="804541"/>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1800s</a:t>
          </a:r>
        </a:p>
      </dsp:txBody>
      <dsp:txXfrm rot="-5400000">
        <a:off x="1" y="405341"/>
        <a:ext cx="804541" cy="344803"/>
      </dsp:txXfrm>
    </dsp:sp>
    <dsp:sp modelId="{2567EEC3-6E07-4CDD-BBFD-CBC1B590ABDC}">
      <dsp:nvSpPr>
        <dsp:cNvPr id="0" name=""/>
        <dsp:cNvSpPr/>
      </dsp:nvSpPr>
      <dsp:spPr>
        <a:xfrm rot="5400000">
          <a:off x="4421221" y="-3613610"/>
          <a:ext cx="747073" cy="7980434"/>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John Dalton – </a:t>
          </a:r>
          <a:r>
            <a:rPr lang="en-GB" sz="2000" b="1" kern="1200" dirty="0">
              <a:solidFill>
                <a:schemeClr val="accent6">
                  <a:lumMod val="75000"/>
                </a:schemeClr>
              </a:solidFill>
            </a:rPr>
            <a:t>tiny spheres that could not be divided</a:t>
          </a:r>
          <a:r>
            <a:rPr lang="en-GB" sz="2000" kern="1200" dirty="0"/>
            <a:t>.</a:t>
          </a:r>
        </a:p>
      </dsp:txBody>
      <dsp:txXfrm rot="-5400000">
        <a:off x="804541" y="39539"/>
        <a:ext cx="7943965" cy="674135"/>
      </dsp:txXfrm>
    </dsp:sp>
    <dsp:sp modelId="{F9F71143-315A-4448-975D-B4A933ECA0E0}">
      <dsp:nvSpPr>
        <dsp:cNvPr id="0" name=""/>
        <dsp:cNvSpPr/>
      </dsp:nvSpPr>
      <dsp:spPr>
        <a:xfrm rot="5400000">
          <a:off x="-172401" y="1134323"/>
          <a:ext cx="1149344" cy="804541"/>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1890s</a:t>
          </a:r>
        </a:p>
      </dsp:txBody>
      <dsp:txXfrm rot="-5400000">
        <a:off x="1" y="1364193"/>
        <a:ext cx="804541" cy="344803"/>
      </dsp:txXfrm>
    </dsp:sp>
    <dsp:sp modelId="{F134FDCA-C82A-4E91-A769-F4E9E3DEA128}">
      <dsp:nvSpPr>
        <dsp:cNvPr id="0" name=""/>
        <dsp:cNvSpPr/>
      </dsp:nvSpPr>
      <dsp:spPr>
        <a:xfrm rot="5400000">
          <a:off x="4421221" y="-2654758"/>
          <a:ext cx="747073" cy="7980434"/>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JJ Thomson – </a:t>
          </a:r>
          <a:r>
            <a:rPr lang="en-GB" sz="2000" b="1" kern="1200" dirty="0">
              <a:solidFill>
                <a:schemeClr val="accent6">
                  <a:lumMod val="75000"/>
                </a:schemeClr>
              </a:solidFill>
            </a:rPr>
            <a:t>electron</a:t>
          </a:r>
          <a:r>
            <a:rPr lang="en-GB" sz="2000" kern="1200" dirty="0"/>
            <a:t> discovered. </a:t>
          </a:r>
          <a:r>
            <a:rPr lang="en-GB" sz="2000" b="1" kern="1200" dirty="0">
              <a:solidFill>
                <a:schemeClr val="accent6">
                  <a:lumMod val="75000"/>
                </a:schemeClr>
              </a:solidFill>
            </a:rPr>
            <a:t>Plum pudding model </a:t>
          </a:r>
          <a:r>
            <a:rPr lang="en-GB" sz="2000" kern="1200" dirty="0"/>
            <a:t>- spheres of positive charge with negative charges spread evenly though.</a:t>
          </a:r>
        </a:p>
      </dsp:txBody>
      <dsp:txXfrm rot="-5400000">
        <a:off x="804541" y="998391"/>
        <a:ext cx="7943965" cy="674135"/>
      </dsp:txXfrm>
    </dsp:sp>
    <dsp:sp modelId="{62B25CC5-9A7F-4EB7-974E-496AC3DBDEFB}">
      <dsp:nvSpPr>
        <dsp:cNvPr id="0" name=""/>
        <dsp:cNvSpPr/>
      </dsp:nvSpPr>
      <dsp:spPr>
        <a:xfrm rot="5400000">
          <a:off x="-172401" y="2117739"/>
          <a:ext cx="1149344" cy="804541"/>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1908 -1913</a:t>
          </a:r>
        </a:p>
      </dsp:txBody>
      <dsp:txXfrm rot="-5400000">
        <a:off x="1" y="2347609"/>
        <a:ext cx="804541" cy="344803"/>
      </dsp:txXfrm>
    </dsp:sp>
    <dsp:sp modelId="{E765B879-0C10-480B-BDD3-1A6E378BC473}">
      <dsp:nvSpPr>
        <dsp:cNvPr id="0" name=""/>
        <dsp:cNvSpPr/>
      </dsp:nvSpPr>
      <dsp:spPr>
        <a:xfrm rot="5400000">
          <a:off x="4262367" y="-1537052"/>
          <a:ext cx="1064782" cy="7980434"/>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E. Rutherford, Geiger and  Marsden - </a:t>
          </a:r>
          <a:r>
            <a:rPr lang="en-GB" sz="2000" b="1" kern="1200" dirty="0">
              <a:solidFill>
                <a:schemeClr val="accent6">
                  <a:lumMod val="75000"/>
                </a:schemeClr>
              </a:solidFill>
            </a:rPr>
            <a:t>alpha particle scattering experiment</a:t>
          </a:r>
          <a:r>
            <a:rPr lang="en-GB" sz="2000" kern="1200" dirty="0"/>
            <a:t>. Nuclear model - mass of atom concentrated in a </a:t>
          </a:r>
          <a:r>
            <a:rPr lang="en-GB" sz="2000" b="1" kern="1200" dirty="0">
              <a:solidFill>
                <a:schemeClr val="accent6">
                  <a:lumMod val="75000"/>
                </a:schemeClr>
              </a:solidFill>
            </a:rPr>
            <a:t>charged nucleus, </a:t>
          </a:r>
          <a:r>
            <a:rPr lang="en-GB" sz="2000" b="0" kern="1200" dirty="0">
              <a:solidFill>
                <a:schemeClr val="tx1"/>
              </a:solidFill>
            </a:rPr>
            <a:t>with </a:t>
          </a:r>
          <a:r>
            <a:rPr lang="en-GB" sz="2000" b="1" kern="1200" dirty="0">
              <a:solidFill>
                <a:schemeClr val="accent6">
                  <a:lumMod val="75000"/>
                </a:schemeClr>
              </a:solidFill>
            </a:rPr>
            <a:t>orbiting electrons</a:t>
          </a:r>
          <a:r>
            <a:rPr lang="en-GB" sz="2000" kern="1200" dirty="0"/>
            <a:t>.</a:t>
          </a:r>
        </a:p>
      </dsp:txBody>
      <dsp:txXfrm rot="-5400000">
        <a:off x="804541" y="1972752"/>
        <a:ext cx="7928456" cy="9608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B85B9-39B2-4467-A815-999B185866C7}">
      <dsp:nvSpPr>
        <dsp:cNvPr id="0" name=""/>
        <dsp:cNvSpPr/>
      </dsp:nvSpPr>
      <dsp:spPr>
        <a:xfrm rot="5400000">
          <a:off x="-169009" y="170362"/>
          <a:ext cx="1126731" cy="788712"/>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1914</a:t>
          </a:r>
        </a:p>
      </dsp:txBody>
      <dsp:txXfrm rot="-5400000">
        <a:off x="1" y="395708"/>
        <a:ext cx="788712" cy="338019"/>
      </dsp:txXfrm>
    </dsp:sp>
    <dsp:sp modelId="{2567EEC3-6E07-4CDD-BBFD-CBC1B590ABDC}">
      <dsp:nvSpPr>
        <dsp:cNvPr id="0" name=""/>
        <dsp:cNvSpPr/>
      </dsp:nvSpPr>
      <dsp:spPr>
        <a:xfrm rot="5400000">
          <a:off x="4420656" y="-3630590"/>
          <a:ext cx="732375" cy="7996263"/>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b="1" kern="1200" dirty="0">
              <a:solidFill>
                <a:schemeClr val="accent6">
                  <a:lumMod val="75000"/>
                </a:schemeClr>
              </a:solidFill>
            </a:rPr>
            <a:t>Niels Bohr </a:t>
          </a:r>
          <a:r>
            <a:rPr lang="en-GB" sz="2100" kern="1200" dirty="0"/>
            <a:t>– </a:t>
          </a:r>
          <a:r>
            <a:rPr lang="en-GB" sz="2100" b="1" kern="1200" dirty="0">
              <a:solidFill>
                <a:schemeClr val="accent6">
                  <a:lumMod val="75000"/>
                </a:schemeClr>
              </a:solidFill>
            </a:rPr>
            <a:t>electrons orbit nucleus at specific distances in fixed energy levels </a:t>
          </a:r>
          <a:r>
            <a:rPr lang="en-GB" sz="2100" kern="1200" dirty="0"/>
            <a:t>(shells). Energy given </a:t>
          </a:r>
          <a:r>
            <a:rPr lang="en-GB" sz="2000" kern="1200" dirty="0"/>
            <a:t>out</a:t>
          </a:r>
          <a:r>
            <a:rPr lang="en-GB" sz="2100" kern="1200" dirty="0"/>
            <a:t> when electrons change level.</a:t>
          </a:r>
        </a:p>
      </dsp:txBody>
      <dsp:txXfrm rot="-5400000">
        <a:off x="788712" y="37106"/>
        <a:ext cx="7960511" cy="660871"/>
      </dsp:txXfrm>
    </dsp:sp>
    <dsp:sp modelId="{F9F71143-315A-4448-975D-B4A933ECA0E0}">
      <dsp:nvSpPr>
        <dsp:cNvPr id="0" name=""/>
        <dsp:cNvSpPr/>
      </dsp:nvSpPr>
      <dsp:spPr>
        <a:xfrm rot="5400000">
          <a:off x="-169009" y="1094383"/>
          <a:ext cx="1126731" cy="788712"/>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Later…</a:t>
          </a:r>
        </a:p>
      </dsp:txBody>
      <dsp:txXfrm rot="-5400000">
        <a:off x="1" y="1319729"/>
        <a:ext cx="788712" cy="338019"/>
      </dsp:txXfrm>
    </dsp:sp>
    <dsp:sp modelId="{F134FDCA-C82A-4E91-A769-F4E9E3DEA128}">
      <dsp:nvSpPr>
        <dsp:cNvPr id="0" name=""/>
        <dsp:cNvSpPr/>
      </dsp:nvSpPr>
      <dsp:spPr>
        <a:xfrm rot="5400000">
          <a:off x="4420656" y="-2706569"/>
          <a:ext cx="732375" cy="7996263"/>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Positive charge of nucleus could be subdivided into particles of positive charge – </a:t>
          </a:r>
          <a:r>
            <a:rPr lang="en-GB" sz="2000" b="1" kern="1200" dirty="0">
              <a:solidFill>
                <a:schemeClr val="accent6">
                  <a:lumMod val="75000"/>
                </a:schemeClr>
              </a:solidFill>
            </a:rPr>
            <a:t>protons</a:t>
          </a:r>
          <a:r>
            <a:rPr lang="en-GB" sz="2000" kern="1200" dirty="0"/>
            <a:t>. </a:t>
          </a:r>
        </a:p>
      </dsp:txBody>
      <dsp:txXfrm rot="-5400000">
        <a:off x="788712" y="961127"/>
        <a:ext cx="7960511" cy="660871"/>
      </dsp:txXfrm>
    </dsp:sp>
    <dsp:sp modelId="{62B25CC5-9A7F-4EB7-974E-496AC3DBDEFB}">
      <dsp:nvSpPr>
        <dsp:cNvPr id="0" name=""/>
        <dsp:cNvSpPr/>
      </dsp:nvSpPr>
      <dsp:spPr>
        <a:xfrm rot="5400000">
          <a:off x="-169009" y="2018404"/>
          <a:ext cx="1126731" cy="788712"/>
        </a:xfrm>
        <a:prstGeom prst="chevron">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1932</a:t>
          </a:r>
        </a:p>
      </dsp:txBody>
      <dsp:txXfrm rot="-5400000">
        <a:off x="1" y="2243750"/>
        <a:ext cx="788712" cy="338019"/>
      </dsp:txXfrm>
    </dsp:sp>
    <dsp:sp modelId="{E765B879-0C10-480B-BDD3-1A6E378BC473}">
      <dsp:nvSpPr>
        <dsp:cNvPr id="0" name=""/>
        <dsp:cNvSpPr/>
      </dsp:nvSpPr>
      <dsp:spPr>
        <a:xfrm rot="5400000">
          <a:off x="4420656" y="-1782548"/>
          <a:ext cx="732375" cy="7996263"/>
        </a:xfrm>
        <a:prstGeom prst="round2SameRect">
          <a:avLst/>
        </a:prstGeom>
        <a:solidFill>
          <a:schemeClr val="accent6">
            <a:alpha val="90000"/>
            <a:tint val="4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b="1" kern="1200" dirty="0">
              <a:solidFill>
                <a:schemeClr val="accent6">
                  <a:lumMod val="75000"/>
                </a:schemeClr>
              </a:solidFill>
            </a:rPr>
            <a:t>James Chadwick </a:t>
          </a:r>
          <a:r>
            <a:rPr lang="en-GB" sz="2000" kern="1200" dirty="0"/>
            <a:t>– provided evidence for the existence of </a:t>
          </a:r>
          <a:r>
            <a:rPr lang="en-GB" sz="2000" b="1" kern="1200" dirty="0">
              <a:solidFill>
                <a:schemeClr val="accent6">
                  <a:lumMod val="75000"/>
                </a:schemeClr>
              </a:solidFill>
            </a:rPr>
            <a:t>neutrons</a:t>
          </a:r>
          <a:r>
            <a:rPr lang="en-GB" sz="2000" kern="1200" dirty="0"/>
            <a:t> within the nucleus.</a:t>
          </a:r>
        </a:p>
      </dsp:txBody>
      <dsp:txXfrm rot="-5400000">
        <a:off x="788712" y="1885148"/>
        <a:ext cx="7960511" cy="66087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E8E8E3-67DD-477D-AC08-3BCC210A394D}" type="datetimeFigureOut">
              <a:rPr lang="en-GB" smtClean="0"/>
              <a:t>21/09/2020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B1D4C8-92D3-40B4-817A-12FBDFDA6899}" type="slidenum">
              <a:rPr lang="en-GB" smtClean="0"/>
              <a:t>‹#›</a:t>
            </a:fld>
            <a:endParaRPr lang="en-GB"/>
          </a:p>
        </p:txBody>
      </p:sp>
    </p:spTree>
    <p:extLst>
      <p:ext uri="{BB962C8B-B14F-4D97-AF65-F5344CB8AC3E}">
        <p14:creationId xmlns:p14="http://schemas.microsoft.com/office/powerpoint/2010/main" val="1539618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https://c2.staticflickr.com/4/3178/4076380768_03994aed44_b.jpg</a:t>
            </a:r>
          </a:p>
        </p:txBody>
      </p:sp>
      <p:sp>
        <p:nvSpPr>
          <p:cNvPr id="4" name="Slide Number Placeholder 3"/>
          <p:cNvSpPr>
            <a:spLocks noGrp="1"/>
          </p:cNvSpPr>
          <p:nvPr>
            <p:ph type="sldNum" sz="quarter" idx="10"/>
          </p:nvPr>
        </p:nvSpPr>
        <p:spPr/>
        <p:txBody>
          <a:bodyPr/>
          <a:lstStyle/>
          <a:p>
            <a:fld id="{2C9D32D9-63A9-423F-8B77-368638260D4D}" type="slidenum">
              <a:rPr lang="en-US" smtClean="0"/>
              <a:t>2</a:t>
            </a:fld>
            <a:endParaRPr lang="en-US"/>
          </a:p>
        </p:txBody>
      </p:sp>
    </p:spTree>
    <p:extLst>
      <p:ext uri="{BB962C8B-B14F-4D97-AF65-F5344CB8AC3E}">
        <p14:creationId xmlns:p14="http://schemas.microsoft.com/office/powerpoint/2010/main" val="2536047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a:p>
        </p:txBody>
      </p:sp>
    </p:spTree>
    <p:extLst>
      <p:ext uri="{BB962C8B-B14F-4D97-AF65-F5344CB8AC3E}">
        <p14:creationId xmlns:p14="http://schemas.microsoft.com/office/powerpoint/2010/main" val="1896096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a:p>
        </p:txBody>
      </p:sp>
    </p:spTree>
    <p:extLst>
      <p:ext uri="{BB962C8B-B14F-4D97-AF65-F5344CB8AC3E}">
        <p14:creationId xmlns:p14="http://schemas.microsoft.com/office/powerpoint/2010/main" val="343550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a:t>
            </a:fld>
            <a:endParaRPr lang="en-US"/>
          </a:p>
        </p:txBody>
      </p:sp>
    </p:spTree>
    <p:extLst>
      <p:ext uri="{BB962C8B-B14F-4D97-AF65-F5344CB8AC3E}">
        <p14:creationId xmlns:p14="http://schemas.microsoft.com/office/powerpoint/2010/main" val="796401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8</a:t>
            </a:fld>
            <a:endParaRPr lang="en-US"/>
          </a:p>
        </p:txBody>
      </p:sp>
    </p:spTree>
    <p:extLst>
      <p:ext uri="{BB962C8B-B14F-4D97-AF65-F5344CB8AC3E}">
        <p14:creationId xmlns:p14="http://schemas.microsoft.com/office/powerpoint/2010/main" val="13350086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dirty="0"/>
          </a:p>
        </p:txBody>
      </p:sp>
    </p:spTree>
    <p:extLst>
      <p:ext uri="{BB962C8B-B14F-4D97-AF65-F5344CB8AC3E}">
        <p14:creationId xmlns:p14="http://schemas.microsoft.com/office/powerpoint/2010/main" val="2159034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a:t>
            </a:fld>
            <a:endParaRPr lang="en-US"/>
          </a:p>
        </p:txBody>
      </p:sp>
    </p:spTree>
    <p:extLst>
      <p:ext uri="{BB962C8B-B14F-4D97-AF65-F5344CB8AC3E}">
        <p14:creationId xmlns:p14="http://schemas.microsoft.com/office/powerpoint/2010/main" val="704945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a:t>
            </a:fld>
            <a:endParaRPr lang="en-US"/>
          </a:p>
        </p:txBody>
      </p:sp>
    </p:spTree>
    <p:extLst>
      <p:ext uri="{BB962C8B-B14F-4D97-AF65-F5344CB8AC3E}">
        <p14:creationId xmlns:p14="http://schemas.microsoft.com/office/powerpoint/2010/main" val="29325692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16</a:t>
            </a:fld>
            <a:endParaRPr lang="en-US"/>
          </a:p>
        </p:txBody>
      </p:sp>
    </p:spTree>
    <p:extLst>
      <p:ext uri="{BB962C8B-B14F-4D97-AF65-F5344CB8AC3E}">
        <p14:creationId xmlns:p14="http://schemas.microsoft.com/office/powerpoint/2010/main" val="689660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https://qph.ec.quoracdn.net/main-qimg-171088c70ca34c66600fb6b1a115fc62-c</a:t>
            </a:r>
          </a:p>
          <a:p>
            <a:r>
              <a:rPr lang="en-GB" dirty="0"/>
              <a:t>http://www.micromountain.com/sci_diagrams/sci_app/sci_app_assets/ctography_lab_eng.jpg</a:t>
            </a:r>
          </a:p>
        </p:txBody>
      </p:sp>
      <p:sp>
        <p:nvSpPr>
          <p:cNvPr id="4" name="Slide Number Placeholder 3"/>
          <p:cNvSpPr>
            <a:spLocks noGrp="1"/>
          </p:cNvSpPr>
          <p:nvPr>
            <p:ph type="sldNum" sz="quarter" idx="10"/>
          </p:nvPr>
        </p:nvSpPr>
        <p:spPr/>
        <p:txBody>
          <a:bodyPr/>
          <a:lstStyle/>
          <a:p>
            <a:fld id="{2C9D32D9-63A9-423F-8B77-368638260D4D}" type="slidenum">
              <a:rPr lang="en-US" smtClean="0"/>
              <a:t>17</a:t>
            </a:fld>
            <a:endParaRPr lang="en-US"/>
          </a:p>
        </p:txBody>
      </p:sp>
    </p:spTree>
    <p:extLst>
      <p:ext uri="{BB962C8B-B14F-4D97-AF65-F5344CB8AC3E}">
        <p14:creationId xmlns:p14="http://schemas.microsoft.com/office/powerpoint/2010/main" val="9678727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18</a:t>
            </a:fld>
            <a:endParaRPr lang="en-US"/>
          </a:p>
        </p:txBody>
      </p:sp>
    </p:spTree>
    <p:extLst>
      <p:ext uri="{BB962C8B-B14F-4D97-AF65-F5344CB8AC3E}">
        <p14:creationId xmlns:p14="http://schemas.microsoft.com/office/powerpoint/2010/main" val="3209414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dirty="0"/>
          </a:p>
        </p:txBody>
      </p:sp>
    </p:spTree>
    <p:extLst>
      <p:ext uri="{BB962C8B-B14F-4D97-AF65-F5344CB8AC3E}">
        <p14:creationId xmlns:p14="http://schemas.microsoft.com/office/powerpoint/2010/main" val="2863206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23</a:t>
            </a:fld>
            <a:endParaRPr lang="en-US"/>
          </a:p>
        </p:txBody>
      </p:sp>
    </p:spTree>
    <p:extLst>
      <p:ext uri="{BB962C8B-B14F-4D97-AF65-F5344CB8AC3E}">
        <p14:creationId xmlns:p14="http://schemas.microsoft.com/office/powerpoint/2010/main" val="41992037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24</a:t>
            </a:fld>
            <a:endParaRPr lang="en-US"/>
          </a:p>
        </p:txBody>
      </p:sp>
    </p:spTree>
    <p:extLst>
      <p:ext uri="{BB962C8B-B14F-4D97-AF65-F5344CB8AC3E}">
        <p14:creationId xmlns:p14="http://schemas.microsoft.com/office/powerpoint/2010/main" val="2115821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25</a:t>
            </a:fld>
            <a:endParaRPr lang="en-US"/>
          </a:p>
        </p:txBody>
      </p:sp>
    </p:spTree>
    <p:extLst>
      <p:ext uri="{BB962C8B-B14F-4D97-AF65-F5344CB8AC3E}">
        <p14:creationId xmlns:p14="http://schemas.microsoft.com/office/powerpoint/2010/main" val="23318707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26</a:t>
            </a:fld>
            <a:endParaRPr lang="en-US"/>
          </a:p>
        </p:txBody>
      </p:sp>
    </p:spTree>
    <p:extLst>
      <p:ext uri="{BB962C8B-B14F-4D97-AF65-F5344CB8AC3E}">
        <p14:creationId xmlns:p14="http://schemas.microsoft.com/office/powerpoint/2010/main" val="1152339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27</a:t>
            </a:fld>
            <a:endParaRPr lang="en-US"/>
          </a:p>
        </p:txBody>
      </p:sp>
    </p:spTree>
    <p:extLst>
      <p:ext uri="{BB962C8B-B14F-4D97-AF65-F5344CB8AC3E}">
        <p14:creationId xmlns:p14="http://schemas.microsoft.com/office/powerpoint/2010/main" val="141252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29</a:t>
            </a:fld>
            <a:endParaRPr lang="en-US" dirty="0"/>
          </a:p>
        </p:txBody>
      </p:sp>
    </p:spTree>
    <p:extLst>
      <p:ext uri="{BB962C8B-B14F-4D97-AF65-F5344CB8AC3E}">
        <p14:creationId xmlns:p14="http://schemas.microsoft.com/office/powerpoint/2010/main" val="4139235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32</a:t>
            </a:fld>
            <a:endParaRPr lang="en-US"/>
          </a:p>
        </p:txBody>
      </p:sp>
    </p:spTree>
    <p:extLst>
      <p:ext uri="{BB962C8B-B14F-4D97-AF65-F5344CB8AC3E}">
        <p14:creationId xmlns:p14="http://schemas.microsoft.com/office/powerpoint/2010/main" val="37200617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33</a:t>
            </a:fld>
            <a:endParaRPr lang="en-US"/>
          </a:p>
        </p:txBody>
      </p:sp>
    </p:spTree>
    <p:extLst>
      <p:ext uri="{BB962C8B-B14F-4D97-AF65-F5344CB8AC3E}">
        <p14:creationId xmlns:p14="http://schemas.microsoft.com/office/powerpoint/2010/main" val="1538970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34</a:t>
            </a:fld>
            <a:endParaRPr lang="en-US"/>
          </a:p>
        </p:txBody>
      </p:sp>
    </p:spTree>
    <p:extLst>
      <p:ext uri="{BB962C8B-B14F-4D97-AF65-F5344CB8AC3E}">
        <p14:creationId xmlns:p14="http://schemas.microsoft.com/office/powerpoint/2010/main" val="117088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35</a:t>
            </a:fld>
            <a:endParaRPr lang="en-US"/>
          </a:p>
        </p:txBody>
      </p:sp>
    </p:spTree>
    <p:extLst>
      <p:ext uri="{BB962C8B-B14F-4D97-AF65-F5344CB8AC3E}">
        <p14:creationId xmlns:p14="http://schemas.microsoft.com/office/powerpoint/2010/main" val="37153258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36</a:t>
            </a:fld>
            <a:endParaRPr lang="en-US"/>
          </a:p>
        </p:txBody>
      </p:sp>
    </p:spTree>
    <p:extLst>
      <p:ext uri="{BB962C8B-B14F-4D97-AF65-F5344CB8AC3E}">
        <p14:creationId xmlns:p14="http://schemas.microsoft.com/office/powerpoint/2010/main" val="3056108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37</a:t>
            </a:fld>
            <a:endParaRPr lang="en-US"/>
          </a:p>
        </p:txBody>
      </p:sp>
    </p:spTree>
    <p:extLst>
      <p:ext uri="{BB962C8B-B14F-4D97-AF65-F5344CB8AC3E}">
        <p14:creationId xmlns:p14="http://schemas.microsoft.com/office/powerpoint/2010/main" val="21920884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38</a:t>
            </a:fld>
            <a:endParaRPr lang="en-US"/>
          </a:p>
        </p:txBody>
      </p:sp>
    </p:spTree>
    <p:extLst>
      <p:ext uri="{BB962C8B-B14F-4D97-AF65-F5344CB8AC3E}">
        <p14:creationId xmlns:p14="http://schemas.microsoft.com/office/powerpoint/2010/main" val="35314258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39</a:t>
            </a:fld>
            <a:endParaRPr lang="en-US"/>
          </a:p>
        </p:txBody>
      </p:sp>
    </p:spTree>
    <p:extLst>
      <p:ext uri="{BB962C8B-B14F-4D97-AF65-F5344CB8AC3E}">
        <p14:creationId xmlns:p14="http://schemas.microsoft.com/office/powerpoint/2010/main" val="4170459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43</a:t>
            </a:fld>
            <a:endParaRPr lang="en-US" dirty="0"/>
          </a:p>
        </p:txBody>
      </p:sp>
    </p:spTree>
    <p:extLst>
      <p:ext uri="{BB962C8B-B14F-4D97-AF65-F5344CB8AC3E}">
        <p14:creationId xmlns:p14="http://schemas.microsoft.com/office/powerpoint/2010/main" val="15723860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47</a:t>
            </a:fld>
            <a:endParaRPr lang="en-US"/>
          </a:p>
        </p:txBody>
      </p:sp>
    </p:spTree>
    <p:extLst>
      <p:ext uri="{BB962C8B-B14F-4D97-AF65-F5344CB8AC3E}">
        <p14:creationId xmlns:p14="http://schemas.microsoft.com/office/powerpoint/2010/main" val="30289687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48</a:t>
            </a:fld>
            <a:endParaRPr lang="en-US"/>
          </a:p>
        </p:txBody>
      </p:sp>
    </p:spTree>
    <p:extLst>
      <p:ext uri="{BB962C8B-B14F-4D97-AF65-F5344CB8AC3E}">
        <p14:creationId xmlns:p14="http://schemas.microsoft.com/office/powerpoint/2010/main" val="23030300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49</a:t>
            </a:fld>
            <a:endParaRPr lang="en-US"/>
          </a:p>
        </p:txBody>
      </p:sp>
    </p:spTree>
    <p:extLst>
      <p:ext uri="{BB962C8B-B14F-4D97-AF65-F5344CB8AC3E}">
        <p14:creationId xmlns:p14="http://schemas.microsoft.com/office/powerpoint/2010/main" val="36682220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50</a:t>
            </a:fld>
            <a:endParaRPr lang="en-US"/>
          </a:p>
        </p:txBody>
      </p:sp>
    </p:spTree>
    <p:extLst>
      <p:ext uri="{BB962C8B-B14F-4D97-AF65-F5344CB8AC3E}">
        <p14:creationId xmlns:p14="http://schemas.microsoft.com/office/powerpoint/2010/main" val="17610806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51</a:t>
            </a:fld>
            <a:endParaRPr lang="en-US"/>
          </a:p>
        </p:txBody>
      </p:sp>
    </p:spTree>
    <p:extLst>
      <p:ext uri="{BB962C8B-B14F-4D97-AF65-F5344CB8AC3E}">
        <p14:creationId xmlns:p14="http://schemas.microsoft.com/office/powerpoint/2010/main" val="30211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83B4-C05E-4625-8A02-2B92F81271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D05F9C-7369-412A-9AC2-6377D3B296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F20FAF-077E-4B1E-8711-B7F0C9B5637B}"/>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DBDA13BF-C6E9-4EEC-AA30-5E7FF1833C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FC294F-2829-44AA-9114-C9CE491C68E6}"/>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2691349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C9A6B-36F8-4BB8-B829-5A1A25EA6F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9F30F7-669A-4253-B03D-8CC5F8CC6A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A9CB54-FF81-404B-B75E-A6B134284361}"/>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4C765629-FC86-43B5-9FC8-111F17FB5C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31B0B9-91AC-4FE8-9681-92FB3A1C3B2F}"/>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2276538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AA1C9-7E14-4F76-8CCC-90C74990BA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4A913A-F1C6-41DA-8C1C-C78550DA2C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1DD9A9-0F8D-4592-9C3B-FFE81CD26F45}"/>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5D5957AE-23BD-44F2-99CA-F57C9794D0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71B764-A718-4F92-879F-F0DB650D9E19}"/>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2789471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6FD71-0E4A-416C-AC34-C7FB57E087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13AE3D-2C63-4891-8F4F-A34E4E79B0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6AE777-DD4C-4F99-96C6-2A87906AE8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F77F1A-532C-449E-B9F5-CB72D0B59E66}"/>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6" name="Footer Placeholder 5">
            <a:extLst>
              <a:ext uri="{FF2B5EF4-FFF2-40B4-BE49-F238E27FC236}">
                <a16:creationId xmlns:a16="http://schemas.microsoft.com/office/drawing/2014/main" id="{CC34D569-47FA-4A87-8929-310E5C0CC5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1C2934-8E1A-448A-96F3-801D2F66A8BA}"/>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736107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F9003-16AD-4504-B59E-FDFD9CAF8E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BACFEC-840D-466E-A893-FD2299C741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F7CC491-BD96-4610-9AA9-9E579BD62F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D91D5B-FB60-4996-8708-4A1133F4D8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BF1C70-1358-4982-A8F7-6B523BD3F26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5437453-DB6D-4301-8FC4-692B0E549E94}"/>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8" name="Footer Placeholder 7">
            <a:extLst>
              <a:ext uri="{FF2B5EF4-FFF2-40B4-BE49-F238E27FC236}">
                <a16:creationId xmlns:a16="http://schemas.microsoft.com/office/drawing/2014/main" id="{4C46595A-217B-42E2-9C9D-87A6695146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D7CD72-6792-4719-93AA-0FC9599757BA}"/>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3159865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28830-A9ED-42EF-AE02-970941D8231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97262D-0E52-48E3-BDFB-4A58D7CD95E9}"/>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4" name="Footer Placeholder 3">
            <a:extLst>
              <a:ext uri="{FF2B5EF4-FFF2-40B4-BE49-F238E27FC236}">
                <a16:creationId xmlns:a16="http://schemas.microsoft.com/office/drawing/2014/main" id="{14023CE4-E4B4-4AA6-B7C8-B6F57DFEDA7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5BB351-B21E-4567-A1F8-BA480F0C0D76}"/>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4119447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66AE0-EA5D-4D35-938F-FD46CDDA9650}"/>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3" name="Footer Placeholder 2">
            <a:extLst>
              <a:ext uri="{FF2B5EF4-FFF2-40B4-BE49-F238E27FC236}">
                <a16:creationId xmlns:a16="http://schemas.microsoft.com/office/drawing/2014/main" id="{2A4B2A50-6929-481D-B4E8-C3493796DA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98A16A-5A21-4770-9146-923D79BD1B63}"/>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1420289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1E12F-8276-4292-8456-0299C1CE33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FDACE3-E303-494F-83A0-CEBF225880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864451-11CA-44D9-A726-551735ED0E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8959CD-496D-4D9F-BA53-31E4680B4779}"/>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6" name="Footer Placeholder 5">
            <a:extLst>
              <a:ext uri="{FF2B5EF4-FFF2-40B4-BE49-F238E27FC236}">
                <a16:creationId xmlns:a16="http://schemas.microsoft.com/office/drawing/2014/main" id="{F96A1DBB-3240-4D40-BFCD-F93CFB83DD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D97C72-7876-4D9B-ACD2-FE8C8A99A093}"/>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231044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62178-4910-4FC3-86E7-5719B8EF2F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06137DD-C98E-48F4-A908-07D708FB7A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3B267E1-0322-467A-8D7A-990EDD224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4A77A3-8EE0-4AA5-A347-026B0708A61E}"/>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6" name="Footer Placeholder 5">
            <a:extLst>
              <a:ext uri="{FF2B5EF4-FFF2-40B4-BE49-F238E27FC236}">
                <a16:creationId xmlns:a16="http://schemas.microsoft.com/office/drawing/2014/main" id="{5F67FB03-236D-4410-B389-94CD5B6FF5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AB8821-6046-4175-BCBA-D48A84749E51}"/>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1259136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5E97-A178-4430-8B59-C5B0F6CA6E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E269B3-DD0F-49E3-864C-EA0DD14CF01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20F9D4-0FB6-4C1A-98A6-C95365344C6B}"/>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A02C40BF-BFA9-4F88-B387-5AF4C0001B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94A3D3-1CE0-4E14-BFDB-857BE058B79D}"/>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130607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65FAB7-F51D-4B92-AC41-1D0F7FED23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EBCBED-EEFC-4002-8230-579784090C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1C9C10-2D00-4813-8472-3B7A04A83A88}"/>
              </a:ext>
            </a:extLst>
          </p:cNvPr>
          <p:cNvSpPr>
            <a:spLocks noGrp="1"/>
          </p:cNvSpPr>
          <p:nvPr>
            <p:ph type="dt" sz="half" idx="10"/>
          </p:nvPr>
        </p:nvSpPr>
        <p:spPr/>
        <p:txBody>
          <a:body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8D29BB17-5F11-4C39-AD3D-7FEEDC3E75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0CA20F-FE27-4C99-9750-CA8F680B5630}"/>
              </a:ext>
            </a:extLst>
          </p:cNvPr>
          <p:cNvSpPr>
            <a:spLocks noGrp="1"/>
          </p:cNvSpPr>
          <p:nvPr>
            <p:ph type="sldNum" sz="quarter" idx="12"/>
          </p:nvPr>
        </p:nvSpPr>
        <p:spPr/>
        <p:txBody>
          <a:bodyPr/>
          <a:lstStyle/>
          <a:p>
            <a:fld id="{24865D2C-EBB1-4834-83ED-9DA68D547001}" type="slidenum">
              <a:rPr lang="en-GB" smtClean="0"/>
              <a:t>‹#›</a:t>
            </a:fld>
            <a:endParaRPr lang="en-GB"/>
          </a:p>
        </p:txBody>
      </p:sp>
    </p:spTree>
    <p:extLst>
      <p:ext uri="{BB962C8B-B14F-4D97-AF65-F5344CB8AC3E}">
        <p14:creationId xmlns:p14="http://schemas.microsoft.com/office/powerpoint/2010/main" val="4191695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2533" y="2130428"/>
            <a:ext cx="114300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72533" y="3886200"/>
            <a:ext cx="114300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384426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97A86-4933-4DB0-B26A-C3F127259A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C4B8FD-09A8-42D1-AABA-8705B0A588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F9630-62E5-4E45-9DCF-B9AFCD87E3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0D5F69-B8E8-4EF7-B055-47D34DE76230}" type="datetimeFigureOut">
              <a:rPr lang="en-GB" smtClean="0"/>
              <a:t>21/09/2020</a:t>
            </a:fld>
            <a:endParaRPr lang="en-GB"/>
          </a:p>
        </p:txBody>
      </p:sp>
      <p:sp>
        <p:nvSpPr>
          <p:cNvPr id="5" name="Footer Placeholder 4">
            <a:extLst>
              <a:ext uri="{FF2B5EF4-FFF2-40B4-BE49-F238E27FC236}">
                <a16:creationId xmlns:a16="http://schemas.microsoft.com/office/drawing/2014/main" id="{0AEB0D3F-349F-4225-BF5E-0920C84D40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A641A7-7DE0-4992-A28F-FEC45A82FE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65D2C-EBB1-4834-83ED-9DA68D547001}" type="slidenum">
              <a:rPr lang="en-GB" smtClean="0"/>
              <a:t>‹#›</a:t>
            </a:fld>
            <a:endParaRPr lang="en-GB"/>
          </a:p>
        </p:txBody>
      </p:sp>
    </p:spTree>
    <p:extLst>
      <p:ext uri="{BB962C8B-B14F-4D97-AF65-F5344CB8AC3E}">
        <p14:creationId xmlns:p14="http://schemas.microsoft.com/office/powerpoint/2010/main" val="3077040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ixl.org.uk/"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15480" y="1"/>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a:t>
            </a:r>
            <a:r>
              <a:rPr lang="en-GB" sz="900">
                <a:solidFill>
                  <a:schemeClr val="bg1">
                    <a:lumMod val="85000"/>
                  </a:schemeClr>
                </a:solidFill>
              </a:rPr>
              <a:t>Club XL </a:t>
            </a:r>
            <a:r>
              <a:rPr lang="en-GB" sz="900" dirty="0">
                <a:solidFill>
                  <a:schemeClr val="bg1">
                    <a:lumMod val="85000"/>
                  </a:schemeClr>
                </a:solidFill>
              </a:rPr>
              <a:t>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1739517"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just" fontAlgn="base">
              <a:spcBef>
                <a:spcPct val="0"/>
              </a:spcBef>
              <a:spcAft>
                <a:spcPct val="0"/>
              </a:spcAft>
            </a:pPr>
            <a:r>
              <a:rPr lang="en-GB" altLang="en-US" sz="1000">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just" fontAlgn="base">
              <a:spcBef>
                <a:spcPct val="0"/>
              </a:spcBef>
              <a:spcAft>
                <a:spcPct val="0"/>
              </a:spcAft>
            </a:pPr>
            <a:endParaRPr lang="en-GB" altLang="en-US" sz="1000">
              <a:latin typeface="Arial" pitchFamily="34" charset="0"/>
              <a:cs typeface="Arial" pitchFamily="34" charset="0"/>
            </a:endParaRPr>
          </a:p>
          <a:p>
            <a:pPr algn="just" fontAlgn="base">
              <a:spcBef>
                <a:spcPct val="0"/>
              </a:spcBef>
              <a:spcAft>
                <a:spcPct val="0"/>
              </a:spcAft>
            </a:pPr>
            <a:r>
              <a:rPr lang="en-GB" altLang="en-US" sz="1000">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lang="en-US" altLang="en-US">
              <a:latin typeface="Arial" pitchFamily="34" charset="0"/>
              <a:cs typeface="Arial" pitchFamily="34" charset="0"/>
            </a:endParaRPr>
          </a:p>
        </p:txBody>
      </p:sp>
      <p:sp>
        <p:nvSpPr>
          <p:cNvPr id="6" name="TextBox 5"/>
          <p:cNvSpPr txBox="1"/>
          <p:nvPr/>
        </p:nvSpPr>
        <p:spPr>
          <a:xfrm>
            <a:off x="2351584" y="6237312"/>
            <a:ext cx="7272808" cy="400110"/>
          </a:xfrm>
          <a:prstGeom prst="rect">
            <a:avLst/>
          </a:prstGeom>
          <a:noFill/>
        </p:spPr>
        <p:txBody>
          <a:bodyPr wrap="square" rtlCol="0">
            <a:spAutoFit/>
          </a:bodyPr>
          <a:lstStyle/>
          <a:p>
            <a:r>
              <a:rPr lang="en-US" sz="1000" u="sng" dirty="0">
                <a:hlinkClick r:id="rId3"/>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4079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1757953" y="881337"/>
            <a:ext cx="8496943" cy="4742837"/>
          </a:xfrm>
          <a:prstGeom prst="rect">
            <a:avLst/>
          </a:prstGeom>
          <a:noFill/>
        </p:spPr>
        <p:txBody>
          <a:bodyPr wrap="square" rtlCol="0">
            <a:spAutoFit/>
          </a:bodyPr>
          <a:lstStyle/>
          <a:p>
            <a:pPr algn="ctr">
              <a:lnSpc>
                <a:spcPct val="115000"/>
              </a:lnSpc>
            </a:pPr>
            <a:r>
              <a:rPr lang="en-GB" sz="7200" b="1" dirty="0"/>
              <a:t>PiXL </a:t>
            </a:r>
            <a:r>
              <a:rPr lang="en-GB" sz="7200" b="1" dirty="0" err="1"/>
              <a:t>KnowIT</a:t>
            </a:r>
            <a:r>
              <a:rPr lang="en-GB" sz="7200" b="1" dirty="0"/>
              <a:t>!</a:t>
            </a:r>
          </a:p>
          <a:p>
            <a:pPr algn="ctr">
              <a:lnSpc>
                <a:spcPct val="115000"/>
              </a:lnSpc>
            </a:pPr>
            <a:r>
              <a:rPr lang="en-GB" sz="3600" b="1" dirty="0">
                <a:latin typeface="Arial" panose="020B0604020202020204" pitchFamily="34" charset="0"/>
                <a:ea typeface="Calibri" panose="020F0502020204030204" pitchFamily="34" charset="0"/>
                <a:cs typeface="Times New Roman" panose="02020603050405020304" pitchFamily="18" charset="0"/>
              </a:rPr>
              <a:t>GCSE Chemistry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AQA Topic – Atomic structure and the periodic table</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89553"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11824" y="35656"/>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a:t>
            </a:r>
            <a:r>
              <a:rPr lang="en-GB" sz="2700" b="1" dirty="0">
                <a:solidFill>
                  <a:schemeClr val="accent6"/>
                </a:solidFill>
              </a:rPr>
              <a:t>Atomic structure and the periodic table</a:t>
            </a:r>
          </a:p>
        </p:txBody>
      </p:sp>
      <p:sp>
        <p:nvSpPr>
          <p:cNvPr id="3" name="Subtitle 2"/>
          <p:cNvSpPr>
            <a:spLocks noGrp="1"/>
          </p:cNvSpPr>
          <p:nvPr>
            <p:ph type="subTitle" idx="1"/>
          </p:nvPr>
        </p:nvSpPr>
        <p:spPr>
          <a:xfrm>
            <a:off x="1524001" y="1052736"/>
            <a:ext cx="5544617" cy="5472608"/>
          </a:xfrm>
        </p:spPr>
        <p:txBody>
          <a:bodyPr>
            <a:normAutofit/>
          </a:bodyPr>
          <a:lstStyle/>
          <a:p>
            <a:pPr algn="l"/>
            <a:r>
              <a:rPr lang="en-US" sz="2200" b="1" dirty="0"/>
              <a:t>Atoms, elements, compounds and mixtures</a:t>
            </a:r>
          </a:p>
          <a:p>
            <a:pPr marL="685800" lvl="1" indent="-342900" algn="l">
              <a:buFont typeface="Arial" charset="0"/>
              <a:buChar char="•"/>
            </a:pPr>
            <a:r>
              <a:rPr lang="en-US" dirty="0">
                <a:solidFill>
                  <a:schemeClr val="tx1"/>
                </a:solidFill>
              </a:rPr>
              <a:t>Atoms, elements and compounds</a:t>
            </a:r>
          </a:p>
          <a:p>
            <a:pPr marL="685800" lvl="1" indent="-342900" algn="l">
              <a:buFont typeface="Arial" charset="0"/>
              <a:buChar char="•"/>
            </a:pPr>
            <a:r>
              <a:rPr lang="en-US" dirty="0">
                <a:solidFill>
                  <a:schemeClr val="tx1"/>
                </a:solidFill>
              </a:rPr>
              <a:t>Word and symbol equations</a:t>
            </a:r>
          </a:p>
          <a:p>
            <a:pPr marL="685800" lvl="1" indent="-342900" algn="l">
              <a:buFont typeface="Arial" charset="0"/>
              <a:buChar char="•"/>
            </a:pPr>
            <a:r>
              <a:rPr lang="en-US" dirty="0">
                <a:solidFill>
                  <a:schemeClr val="tx1"/>
                </a:solidFill>
              </a:rPr>
              <a:t>Separation techniques</a:t>
            </a:r>
          </a:p>
          <a:p>
            <a:pPr marL="685800" lvl="1" indent="-342900" algn="l">
              <a:buFont typeface="Arial" charset="0"/>
              <a:buChar char="•"/>
            </a:pPr>
            <a:endParaRPr lang="en-US" dirty="0">
              <a:solidFill>
                <a:schemeClr val="tx1"/>
              </a:solidFill>
            </a:endParaRPr>
          </a:p>
          <a:p>
            <a:pPr algn="l"/>
            <a:r>
              <a:rPr lang="en-US" sz="2200" b="1" dirty="0"/>
              <a:t>Atomic model</a:t>
            </a:r>
          </a:p>
          <a:p>
            <a:pPr marL="685800" lvl="1" indent="-342900" algn="l">
              <a:buFont typeface="Arial" charset="0"/>
              <a:buChar char="•"/>
            </a:pPr>
            <a:r>
              <a:rPr lang="en-US" dirty="0">
                <a:solidFill>
                  <a:schemeClr val="tx1"/>
                </a:solidFill>
              </a:rPr>
              <a:t>History of the atomic model</a:t>
            </a:r>
          </a:p>
          <a:p>
            <a:pPr marL="685800" lvl="1" indent="-342900" algn="l">
              <a:buFont typeface="Arial" charset="0"/>
              <a:buChar char="•"/>
            </a:pPr>
            <a:r>
              <a:rPr lang="en-US" dirty="0">
                <a:solidFill>
                  <a:schemeClr val="tx1"/>
                </a:solidFill>
              </a:rPr>
              <a:t>Size and mass of atoms</a:t>
            </a:r>
          </a:p>
          <a:p>
            <a:pPr marL="685800" lvl="1" indent="-342900" algn="l">
              <a:buFont typeface="Arial" charset="0"/>
              <a:buChar char="•"/>
            </a:pPr>
            <a:r>
              <a:rPr lang="en-US" dirty="0">
                <a:solidFill>
                  <a:schemeClr val="tx1"/>
                </a:solidFill>
              </a:rPr>
              <a:t>Atomic structure</a:t>
            </a:r>
          </a:p>
          <a:p>
            <a:pPr marL="685800" lvl="1" indent="-342900" algn="l">
              <a:buFont typeface="Arial" charset="0"/>
              <a:buChar char="•"/>
            </a:pPr>
            <a:endParaRPr lang="en-US" dirty="0">
              <a:solidFill>
                <a:schemeClr val="tx1"/>
              </a:solidFill>
            </a:endParaRPr>
          </a:p>
          <a:p>
            <a:pPr algn="l"/>
            <a:r>
              <a:rPr lang="en-US" sz="2200" b="1" dirty="0"/>
              <a:t>Periodic table</a:t>
            </a:r>
          </a:p>
          <a:p>
            <a:pPr marL="685800" lvl="1" indent="-342900" algn="l">
              <a:buFont typeface="Arial" charset="0"/>
              <a:buChar char="•"/>
            </a:pPr>
            <a:r>
              <a:rPr lang="en-US" dirty="0">
                <a:solidFill>
                  <a:schemeClr val="tx1"/>
                </a:solidFill>
              </a:rPr>
              <a:t>History of the periodic table</a:t>
            </a:r>
          </a:p>
          <a:p>
            <a:pPr marL="685800" lvl="1" indent="-342900" algn="l">
              <a:buFont typeface="Arial" charset="0"/>
              <a:buChar char="•"/>
            </a:pPr>
            <a:r>
              <a:rPr lang="en-US" dirty="0">
                <a:solidFill>
                  <a:schemeClr val="tx1"/>
                </a:solidFill>
              </a:rPr>
              <a:t>Group 0, group 1 and group 7</a:t>
            </a:r>
          </a:p>
          <a:p>
            <a:pPr marL="685800" lvl="1" indent="-342900" algn="l">
              <a:buFont typeface="Arial" charset="0"/>
              <a:buChar char="•"/>
            </a:pPr>
            <a:r>
              <a:rPr lang="en-US" i="1" dirty="0">
                <a:solidFill>
                  <a:schemeClr val="tx1"/>
                </a:solidFill>
              </a:rPr>
              <a:t>Transition metals (chemistry only)</a:t>
            </a:r>
          </a:p>
          <a:p>
            <a:pPr marL="685800" lvl="1" indent="-342900" algn="l">
              <a:buFont typeface="Arial" charset="0"/>
              <a:buChar char="•"/>
            </a:pPr>
            <a:endParaRPr lang="en-US" dirty="0">
              <a:solidFill>
                <a:schemeClr val="tx1"/>
              </a:solidFill>
            </a:endParaRPr>
          </a:p>
          <a:p>
            <a:pPr marL="685800" lvl="1" indent="-342900" algn="l">
              <a:buFont typeface="Arial" charset="0"/>
              <a:buChar char="•"/>
            </a:pPr>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1026"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6819" y="1322941"/>
            <a:ext cx="3473090" cy="493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79776" y="55"/>
            <a:ext cx="6588224" cy="6525344"/>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8"/>
            <a:ext cx="5652120" cy="5693866"/>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a:t>
            </a:r>
          </a:p>
          <a:p>
            <a:r>
              <a:rPr lang="en-GB" sz="3600" b="1" dirty="0">
                <a:solidFill>
                  <a:schemeClr val="tx1">
                    <a:lumMod val="50000"/>
                    <a:lumOff val="50000"/>
                  </a:schemeClr>
                </a:solidFill>
              </a:rPr>
              <a:t>mixtures 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Atoms, elements and compounds</a:t>
            </a:r>
          </a:p>
          <a:p>
            <a:pPr marL="685800" lvl="1" indent="-342900">
              <a:buFont typeface="Arial" charset="0"/>
              <a:buChar char="•"/>
            </a:pPr>
            <a:r>
              <a:rPr lang="en-US" sz="2400" b="1" dirty="0">
                <a:solidFill>
                  <a:schemeClr val="bg1">
                    <a:lumMod val="50000"/>
                  </a:schemeClr>
                </a:solidFill>
              </a:rPr>
              <a:t>Word and symbol equations</a:t>
            </a:r>
          </a:p>
          <a:p>
            <a:endParaRPr lang="en-GB" dirty="0"/>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Atoms, elements, compounds and mixtures - PART 1</a:t>
            </a:r>
            <a:endParaRPr lang="en-GB" sz="2400" b="1" dirty="0">
              <a:solidFill>
                <a:schemeClr val="accent6"/>
              </a:solidFill>
            </a:endParaRPr>
          </a:p>
        </p:txBody>
      </p:sp>
      <p:sp>
        <p:nvSpPr>
          <p:cNvPr id="4" name="Rectangle 3"/>
          <p:cNvSpPr/>
          <p:nvPr/>
        </p:nvSpPr>
        <p:spPr>
          <a:xfrm>
            <a:off x="1656745" y="720124"/>
            <a:ext cx="4200846" cy="2554545"/>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cs typeface="Arial" pitchFamily="34" charset="0"/>
              </a:rPr>
              <a:t>All substances are made of </a:t>
            </a:r>
            <a:r>
              <a:rPr lang="en-GB" sz="2000" b="1" dirty="0">
                <a:cs typeface="Arial" pitchFamily="34" charset="0"/>
              </a:rPr>
              <a:t>atoms</a:t>
            </a:r>
            <a:r>
              <a:rPr lang="en-GB" sz="2000" dirty="0">
                <a:cs typeface="Arial" pitchFamily="34" charset="0"/>
              </a:rPr>
              <a:t> that cannot be chemically broken down. It is the smallest part of an </a:t>
            </a:r>
            <a:r>
              <a:rPr lang="en-GB" sz="2000" b="1" dirty="0">
                <a:cs typeface="Arial" pitchFamily="34" charset="0"/>
              </a:rPr>
              <a:t>element</a:t>
            </a:r>
            <a:r>
              <a:rPr lang="en-GB" sz="2000" dirty="0">
                <a:cs typeface="Arial" pitchFamily="34" charset="0"/>
              </a:rPr>
              <a:t>. </a:t>
            </a:r>
          </a:p>
          <a:p>
            <a:pPr algn="ctr"/>
            <a:endParaRPr lang="en-GB" sz="2000" b="1" dirty="0">
              <a:solidFill>
                <a:schemeClr val="tx1"/>
              </a:solidFill>
              <a:cs typeface="Arial" pitchFamily="34" charset="0"/>
            </a:endParaRPr>
          </a:p>
          <a:p>
            <a:pPr algn="ctr"/>
            <a:r>
              <a:rPr lang="en-GB" sz="2000" b="1" dirty="0">
                <a:solidFill>
                  <a:schemeClr val="tx1"/>
                </a:solidFill>
                <a:cs typeface="Arial" pitchFamily="34" charset="0"/>
              </a:rPr>
              <a:t>Elements</a:t>
            </a:r>
            <a:r>
              <a:rPr lang="en-GB" sz="2000" dirty="0">
                <a:solidFill>
                  <a:schemeClr val="tx1"/>
                </a:solidFill>
                <a:cs typeface="Arial" pitchFamily="34" charset="0"/>
              </a:rPr>
              <a:t> are made of only one type of atom. </a:t>
            </a:r>
            <a:r>
              <a:rPr lang="en-GB" sz="2000" dirty="0">
                <a:cs typeface="Arial" pitchFamily="34" charset="0"/>
              </a:rPr>
              <a:t>Each element has its own </a:t>
            </a:r>
            <a:r>
              <a:rPr lang="en-GB" sz="2000" b="1" dirty="0">
                <a:cs typeface="Arial" pitchFamily="34" charset="0"/>
              </a:rPr>
              <a:t>symbol. </a:t>
            </a:r>
          </a:p>
          <a:p>
            <a:pPr algn="ctr"/>
            <a:r>
              <a:rPr lang="en-GB" sz="2000" dirty="0">
                <a:cs typeface="Arial" pitchFamily="34" charset="0"/>
              </a:rPr>
              <a:t>e.g. Na is sodium.</a:t>
            </a:r>
            <a:endParaRPr lang="en-GB" sz="2000" dirty="0">
              <a:solidFill>
                <a:schemeClr val="tx1"/>
              </a:solidFill>
              <a:cs typeface="Arial" pitchFamily="34" charset="0"/>
            </a:endParaRPr>
          </a:p>
        </p:txBody>
      </p:sp>
      <p:sp>
        <p:nvSpPr>
          <p:cNvPr id="5" name="Rectangle 4"/>
          <p:cNvSpPr/>
          <p:nvPr/>
        </p:nvSpPr>
        <p:spPr>
          <a:xfrm>
            <a:off x="1577273" y="3331438"/>
            <a:ext cx="4548286" cy="3170099"/>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Compounds</a:t>
            </a:r>
            <a:r>
              <a:rPr lang="en-GB" sz="2000" dirty="0">
                <a:cs typeface="Arial" pitchFamily="34" charset="0"/>
              </a:rPr>
              <a:t> contain more than one type of atom. They are formed from elements by </a:t>
            </a:r>
            <a:r>
              <a:rPr lang="en-GB" sz="2000" b="1" dirty="0">
                <a:cs typeface="Arial" pitchFamily="34" charset="0"/>
              </a:rPr>
              <a:t>chemical reactions</a:t>
            </a:r>
            <a:r>
              <a:rPr lang="en-GB" sz="2000" dirty="0">
                <a:cs typeface="Arial" pitchFamily="34" charset="0"/>
              </a:rPr>
              <a:t>, which always involve the formation of one or more new substance, often involving an </a:t>
            </a:r>
            <a:r>
              <a:rPr lang="en-GB" sz="2000" b="1" dirty="0">
                <a:cs typeface="Arial" pitchFamily="34" charset="0"/>
              </a:rPr>
              <a:t>energy change</a:t>
            </a:r>
            <a:r>
              <a:rPr lang="en-GB" sz="2000" dirty="0">
                <a:cs typeface="Arial" pitchFamily="34" charset="0"/>
              </a:rPr>
              <a:t>.</a:t>
            </a:r>
          </a:p>
          <a:p>
            <a:pPr algn="ctr"/>
            <a:endParaRPr lang="en-GB" sz="2000" dirty="0">
              <a:cs typeface="Arial" pitchFamily="34" charset="0"/>
            </a:endParaRPr>
          </a:p>
          <a:p>
            <a:pPr algn="ctr"/>
            <a:r>
              <a:rPr lang="en-GB" sz="2000" dirty="0"/>
              <a:t>The components of a compound </a:t>
            </a:r>
            <a:r>
              <a:rPr lang="en-GB" sz="2000" b="1" dirty="0"/>
              <a:t>cannot </a:t>
            </a:r>
            <a:r>
              <a:rPr lang="en-GB" sz="2000" dirty="0"/>
              <a:t>be </a:t>
            </a:r>
            <a:r>
              <a:rPr lang="en-GB" sz="2000" b="1" dirty="0"/>
              <a:t>separated </a:t>
            </a:r>
            <a:r>
              <a:rPr lang="en-GB" sz="2000" dirty="0"/>
              <a:t>by </a:t>
            </a:r>
            <a:r>
              <a:rPr lang="en-GB" sz="2000" b="1" dirty="0"/>
              <a:t>physical</a:t>
            </a:r>
            <a:r>
              <a:rPr lang="en-GB" sz="2000" dirty="0"/>
              <a:t> means. They can be separated only by </a:t>
            </a:r>
            <a:r>
              <a:rPr lang="en-GB" sz="2000" b="1" dirty="0"/>
              <a:t>chemical</a:t>
            </a:r>
            <a:r>
              <a:rPr lang="en-GB" sz="2000" dirty="0"/>
              <a:t> means.</a:t>
            </a:r>
            <a:endParaRPr lang="en-GB" sz="2000" dirty="0">
              <a:cs typeface="Arial" pitchFamily="34" charset="0"/>
            </a:endParaRPr>
          </a:p>
        </p:txBody>
      </p:sp>
      <p:pic>
        <p:nvPicPr>
          <p:cNvPr id="121" name="Picture 120"/>
          <p:cNvPicPr>
            <a:picLocks noChangeAspect="1"/>
          </p:cNvPicPr>
          <p:nvPr/>
        </p:nvPicPr>
        <p:blipFill>
          <a:blip r:embed="rId3"/>
          <a:stretch>
            <a:fillRect/>
          </a:stretch>
        </p:blipFill>
        <p:spPr>
          <a:xfrm>
            <a:off x="5937063" y="1153963"/>
            <a:ext cx="4655536" cy="2172919"/>
          </a:xfrm>
          <a:prstGeom prst="rect">
            <a:avLst/>
          </a:prstGeom>
          <a:effectLst/>
        </p:spPr>
      </p:pic>
      <p:sp>
        <p:nvSpPr>
          <p:cNvPr id="122" name="Rectangle 121"/>
          <p:cNvSpPr/>
          <p:nvPr/>
        </p:nvSpPr>
        <p:spPr>
          <a:xfrm>
            <a:off x="5937064" y="717421"/>
            <a:ext cx="4551425" cy="400110"/>
          </a:xfrm>
          <a:prstGeom prst="rect">
            <a:avLst/>
          </a:prstGeom>
          <a:solidFill>
            <a:schemeClr val="bg1"/>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There are about </a:t>
            </a:r>
            <a:r>
              <a:rPr lang="en-GB" sz="2000" b="1" dirty="0">
                <a:solidFill>
                  <a:schemeClr val="accent6"/>
                </a:solidFill>
                <a:cs typeface="Arial" pitchFamily="34" charset="0"/>
              </a:rPr>
              <a:t>100</a:t>
            </a:r>
            <a:r>
              <a:rPr lang="en-GB" sz="2000" b="1" dirty="0">
                <a:cs typeface="Arial" pitchFamily="34" charset="0"/>
              </a:rPr>
              <a:t> different elements</a:t>
            </a:r>
          </a:p>
        </p:txBody>
      </p:sp>
      <p:sp>
        <p:nvSpPr>
          <p:cNvPr id="123" name="Rectangle 122"/>
          <p:cNvSpPr/>
          <p:nvPr/>
        </p:nvSpPr>
        <p:spPr>
          <a:xfrm>
            <a:off x="6312025" y="3428939"/>
            <a:ext cx="4326327" cy="1938992"/>
          </a:xfrm>
          <a:prstGeom prst="rect">
            <a:avLst/>
          </a:prstGeom>
          <a:solidFill>
            <a:schemeClr val="bg1"/>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You need to:</a:t>
            </a:r>
          </a:p>
          <a:p>
            <a:pPr marL="285750" indent="-285750" algn="ctr">
              <a:buFont typeface="Arial" panose="020B0604020202020204" pitchFamily="34" charset="0"/>
              <a:buChar char="•"/>
            </a:pPr>
            <a:r>
              <a:rPr lang="en-GB" sz="2000" b="1" dirty="0">
                <a:cs typeface="Arial" pitchFamily="34" charset="0"/>
              </a:rPr>
              <a:t>Know the names and symbols for the first 20 elements and all of group 1, 7 and 0 </a:t>
            </a:r>
          </a:p>
          <a:p>
            <a:pPr marL="285750" indent="-285750" algn="ctr">
              <a:buFont typeface="Arial" panose="020B0604020202020204" pitchFamily="34" charset="0"/>
              <a:buChar char="•"/>
            </a:pPr>
            <a:r>
              <a:rPr lang="en-GB" sz="2000" b="1" dirty="0">
                <a:cs typeface="Arial" pitchFamily="34" charset="0"/>
              </a:rPr>
              <a:t>Name compounds when given the formulae or symbol equations</a:t>
            </a:r>
          </a:p>
        </p:txBody>
      </p:sp>
      <p:grpSp>
        <p:nvGrpSpPr>
          <p:cNvPr id="3" name="Group 2"/>
          <p:cNvGrpSpPr/>
          <p:nvPr/>
        </p:nvGrpSpPr>
        <p:grpSpPr>
          <a:xfrm>
            <a:off x="6125559" y="5328573"/>
            <a:ext cx="5250300" cy="1229733"/>
            <a:chOff x="4117667" y="5373216"/>
            <a:chExt cx="5350877" cy="1200328"/>
          </a:xfrm>
        </p:grpSpPr>
        <p:sp>
          <p:nvSpPr>
            <p:cNvPr id="124" name="TextBox 123"/>
            <p:cNvSpPr txBox="1"/>
            <p:nvPr/>
          </p:nvSpPr>
          <p:spPr>
            <a:xfrm>
              <a:off x="5773851" y="5373216"/>
              <a:ext cx="2520280" cy="830997"/>
            </a:xfrm>
            <a:prstGeom prst="rect">
              <a:avLst/>
            </a:prstGeom>
            <a:noFill/>
            <a:effectLst/>
          </p:spPr>
          <p:txBody>
            <a:bodyPr wrap="square" rtlCol="0">
              <a:spAutoFit/>
            </a:bodyPr>
            <a:lstStyle/>
            <a:p>
              <a:r>
                <a:rPr lang="en-GB" sz="4800" b="1" dirty="0"/>
                <a:t>MgCl</a:t>
              </a:r>
              <a:r>
                <a:rPr lang="en-GB" sz="4800" b="1" baseline="-25000" dirty="0"/>
                <a:t>2</a:t>
              </a:r>
            </a:p>
          </p:txBody>
        </p:sp>
        <p:sp>
          <p:nvSpPr>
            <p:cNvPr id="125" name="TextBox 124"/>
            <p:cNvSpPr txBox="1"/>
            <p:nvPr/>
          </p:nvSpPr>
          <p:spPr>
            <a:xfrm>
              <a:off x="4117667" y="5604048"/>
              <a:ext cx="1656184" cy="369332"/>
            </a:xfrm>
            <a:prstGeom prst="rect">
              <a:avLst/>
            </a:prstGeom>
            <a:noFill/>
            <a:effectLst/>
          </p:spPr>
          <p:txBody>
            <a:bodyPr wrap="square" rtlCol="0">
              <a:spAutoFit/>
            </a:bodyPr>
            <a:lstStyle/>
            <a:p>
              <a:r>
                <a:rPr lang="en-GB" b="1" dirty="0">
                  <a:solidFill>
                    <a:schemeClr val="accent6"/>
                  </a:solidFill>
                </a:rPr>
                <a:t>magnesium</a:t>
              </a:r>
            </a:p>
          </p:txBody>
        </p:sp>
        <p:sp>
          <p:nvSpPr>
            <p:cNvPr id="126" name="TextBox 125"/>
            <p:cNvSpPr txBox="1"/>
            <p:nvPr/>
          </p:nvSpPr>
          <p:spPr>
            <a:xfrm>
              <a:off x="7812360" y="5623729"/>
              <a:ext cx="1656184" cy="369332"/>
            </a:xfrm>
            <a:prstGeom prst="rect">
              <a:avLst/>
            </a:prstGeom>
            <a:noFill/>
            <a:effectLst/>
          </p:spPr>
          <p:txBody>
            <a:bodyPr wrap="square" rtlCol="0">
              <a:spAutoFit/>
            </a:bodyPr>
            <a:lstStyle/>
            <a:p>
              <a:r>
                <a:rPr lang="en-GB" b="1" dirty="0">
                  <a:solidFill>
                    <a:schemeClr val="accent6"/>
                  </a:solidFill>
                </a:rPr>
                <a:t>chlorine</a:t>
              </a:r>
            </a:p>
          </p:txBody>
        </p:sp>
        <p:sp>
          <p:nvSpPr>
            <p:cNvPr id="127" name="TextBox 126"/>
            <p:cNvSpPr txBox="1"/>
            <p:nvPr/>
          </p:nvSpPr>
          <p:spPr>
            <a:xfrm>
              <a:off x="5416638" y="6204212"/>
              <a:ext cx="2447282" cy="369332"/>
            </a:xfrm>
            <a:prstGeom prst="rect">
              <a:avLst/>
            </a:prstGeom>
            <a:noFill/>
            <a:effectLst/>
          </p:spPr>
          <p:txBody>
            <a:bodyPr wrap="square" rtlCol="0">
              <a:spAutoFit/>
            </a:bodyPr>
            <a:lstStyle/>
            <a:p>
              <a:r>
                <a:rPr lang="en-GB" b="1" dirty="0">
                  <a:solidFill>
                    <a:schemeClr val="accent6"/>
                  </a:solidFill>
                </a:rPr>
                <a:t>Magnesium chloride</a:t>
              </a:r>
            </a:p>
          </p:txBody>
        </p:sp>
        <p:cxnSp>
          <p:nvCxnSpPr>
            <p:cNvPr id="129" name="Straight Arrow Connector 128"/>
            <p:cNvCxnSpPr>
              <a:cxnSpLocks/>
            </p:cNvCxnSpPr>
            <p:nvPr/>
          </p:nvCxnSpPr>
          <p:spPr>
            <a:xfrm>
              <a:off x="7164288" y="5788714"/>
              <a:ext cx="699632" cy="0"/>
            </a:xfrm>
            <a:prstGeom prst="straightConnector1">
              <a:avLst/>
            </a:prstGeom>
            <a:ln>
              <a:solidFill>
                <a:schemeClr val="accent6"/>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31" name="Straight Arrow Connector 130"/>
            <p:cNvCxnSpPr>
              <a:stCxn id="124" idx="1"/>
            </p:cNvCxnSpPr>
            <p:nvPr/>
          </p:nvCxnSpPr>
          <p:spPr>
            <a:xfrm flipH="1" flipV="1">
              <a:off x="5416638" y="5788714"/>
              <a:ext cx="357213" cy="1"/>
            </a:xfrm>
            <a:prstGeom prst="straightConnector1">
              <a:avLst/>
            </a:prstGeom>
            <a:ln>
              <a:solidFill>
                <a:schemeClr val="accent6"/>
              </a:solidFill>
              <a:tailEnd type="triangle"/>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368381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Atoms, elements, compounds and mixtures - PART 1</a:t>
            </a:r>
            <a:endParaRPr lang="en-GB" sz="2400" b="1" dirty="0">
              <a:solidFill>
                <a:schemeClr val="accent6"/>
              </a:solidFill>
            </a:endParaRPr>
          </a:p>
        </p:txBody>
      </p:sp>
      <p:sp>
        <p:nvSpPr>
          <p:cNvPr id="4" name="Rectangle 3"/>
          <p:cNvSpPr/>
          <p:nvPr/>
        </p:nvSpPr>
        <p:spPr>
          <a:xfrm>
            <a:off x="1775521" y="728957"/>
            <a:ext cx="8607667" cy="1015663"/>
          </a:xfrm>
          <a:prstGeom prst="rect">
            <a:avLst/>
          </a:prstGeom>
          <a:solidFill>
            <a:schemeClr val="accent6">
              <a:lumMod val="20000"/>
              <a:lumOff val="80000"/>
            </a:schemeClr>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cs typeface="Arial" pitchFamily="34" charset="0"/>
              </a:rPr>
              <a:t>Compounds contain </a:t>
            </a:r>
            <a:r>
              <a:rPr lang="en-GB" sz="2000" b="1" dirty="0">
                <a:cs typeface="Arial" pitchFamily="34" charset="0"/>
              </a:rPr>
              <a:t>two or more </a:t>
            </a:r>
            <a:r>
              <a:rPr lang="en-GB" sz="2000" dirty="0">
                <a:cs typeface="Arial" pitchFamily="34" charset="0"/>
              </a:rPr>
              <a:t>elements </a:t>
            </a:r>
            <a:r>
              <a:rPr lang="en-GB" sz="2000" b="1" dirty="0">
                <a:cs typeface="Arial" pitchFamily="34" charset="0"/>
              </a:rPr>
              <a:t>chemically</a:t>
            </a:r>
            <a:r>
              <a:rPr lang="en-GB" sz="2000" dirty="0">
                <a:cs typeface="Arial" pitchFamily="34" charset="0"/>
              </a:rPr>
              <a:t> combined in</a:t>
            </a:r>
            <a:r>
              <a:rPr lang="en-GB" sz="2000" b="1" dirty="0">
                <a:cs typeface="Arial" pitchFamily="34" charset="0"/>
              </a:rPr>
              <a:t> fixed proportions </a:t>
            </a:r>
            <a:r>
              <a:rPr lang="en-GB" sz="2000" dirty="0">
                <a:cs typeface="Arial" pitchFamily="34" charset="0"/>
              </a:rPr>
              <a:t>and can be represented by formulae using the symbols of atoms from which they formed.</a:t>
            </a:r>
            <a:endParaRPr lang="en-GB" sz="2000" dirty="0">
              <a:solidFill>
                <a:schemeClr val="tx1"/>
              </a:solidFill>
              <a:cs typeface="Arial" pitchFamily="34" charset="0"/>
            </a:endParaRPr>
          </a:p>
        </p:txBody>
      </p:sp>
      <p:sp>
        <p:nvSpPr>
          <p:cNvPr id="123" name="Rectangle 122"/>
          <p:cNvSpPr/>
          <p:nvPr/>
        </p:nvSpPr>
        <p:spPr>
          <a:xfrm>
            <a:off x="1775520" y="1846451"/>
            <a:ext cx="5040560" cy="1631216"/>
          </a:xfrm>
          <a:prstGeom prst="rect">
            <a:avLst/>
          </a:prstGeom>
          <a:solidFill>
            <a:schemeClr val="bg1"/>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lvl="0" eaLnBrk="0" fontAlgn="base" hangingPunct="0">
              <a:spcBef>
                <a:spcPct val="0"/>
              </a:spcBef>
              <a:spcAft>
                <a:spcPct val="0"/>
              </a:spcAft>
            </a:pPr>
            <a:r>
              <a:rPr lang="en-US" altLang="en-US" sz="2000" dirty="0">
                <a:solidFill>
                  <a:srgbClr val="000000"/>
                </a:solidFill>
                <a:cs typeface="Times New Roman" panose="02020603050405020304" pitchFamily="18" charset="0"/>
              </a:rPr>
              <a:t>Naming a compound with </a:t>
            </a:r>
            <a:r>
              <a:rPr lang="en-US" altLang="en-US" sz="2000" b="1" dirty="0">
                <a:solidFill>
                  <a:srgbClr val="000000"/>
                </a:solidFill>
                <a:cs typeface="Times New Roman" panose="02020603050405020304" pitchFamily="18" charset="0"/>
              </a:rPr>
              <a:t>two elements </a:t>
            </a:r>
            <a:r>
              <a:rPr lang="en-US" altLang="en-US" sz="2000" dirty="0">
                <a:solidFill>
                  <a:srgbClr val="000000"/>
                </a:solidFill>
                <a:cs typeface="Times New Roman" panose="02020603050405020304" pitchFamily="18" charset="0"/>
              </a:rPr>
              <a:t>(usually a metal and a non metal) apply these rules:</a:t>
            </a:r>
            <a:endParaRPr lang="en-US" altLang="en-US" sz="2000" dirty="0">
              <a:solidFill>
                <a:schemeClr val="tx1"/>
              </a:solidFill>
            </a:endParaRPr>
          </a:p>
          <a:p>
            <a:pPr marL="28575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metal name does not change</a:t>
            </a:r>
          </a:p>
          <a:p>
            <a:pPr marL="28575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non-metal's name ends in </a:t>
            </a:r>
            <a:r>
              <a:rPr lang="en-US" altLang="en-US" sz="2000" b="1" dirty="0">
                <a:solidFill>
                  <a:schemeClr val="accent6">
                    <a:lumMod val="75000"/>
                  </a:schemeClr>
                </a:solidFill>
                <a:cs typeface="Times New Roman" panose="02020603050405020304" pitchFamily="18" charset="0"/>
              </a:rPr>
              <a:t>ide</a:t>
            </a:r>
            <a:endParaRPr lang="en-GB" sz="2000" b="1" dirty="0">
              <a:solidFill>
                <a:schemeClr val="accent6">
                  <a:lumMod val="75000"/>
                </a:schemeClr>
              </a:solidFill>
              <a:cs typeface="Arial" pitchFamily="34" charset="0"/>
            </a:endParaRPr>
          </a:p>
        </p:txBody>
      </p:sp>
      <p:sp>
        <p:nvSpPr>
          <p:cNvPr id="22" name="Rectangle 2">
            <a:extLst>
              <a:ext uri="{FF2B5EF4-FFF2-40B4-BE49-F238E27FC236}">
                <a16:creationId xmlns:a16="http://schemas.microsoft.com/office/drawing/2014/main" id="{633FB2BD-3127-4D1B-81C9-5C714ECF69A5}"/>
              </a:ext>
            </a:extLst>
          </p:cNvPr>
          <p:cNvSpPr>
            <a:spLocks noChangeArrowheads="1"/>
          </p:cNvSpPr>
          <p:nvPr/>
        </p:nvSpPr>
        <p:spPr bwMode="auto">
          <a:xfrm>
            <a:off x="6170204" y="1474512"/>
            <a:ext cx="4158382" cy="167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228600"/>
            <a:endParaRPr lang="en-US" altLang="en-US" sz="700" dirty="0">
              <a:solidFill>
                <a:srgbClr val="000000"/>
              </a:solidFill>
              <a:latin typeface="Times New Roman" panose="02020603050405020304" pitchFamily="18" charset="0"/>
              <a:cs typeface="Times New Roman" panose="02020603050405020304" pitchFamily="18" charset="0"/>
            </a:endParaRPr>
          </a:p>
          <a:p>
            <a:r>
              <a:rPr lang="en-US" altLang="en-US" dirty="0">
                <a:solidFill>
                  <a:srgbClr val="000000"/>
                </a:solidFill>
                <a:latin typeface="Times New Roman" panose="02020603050405020304" pitchFamily="18" charset="0"/>
                <a:cs typeface="Times New Roman" panose="02020603050405020304" pitchFamily="18" charset="0"/>
              </a:rPr>
              <a:t> </a:t>
            </a:r>
            <a:endParaRPr lang="en-US" altLang="en-US" dirty="0"/>
          </a:p>
          <a:p>
            <a:r>
              <a:rPr lang="en-US" altLang="en-US" sz="2000" dirty="0">
                <a:solidFill>
                  <a:srgbClr val="000000"/>
                </a:solidFill>
                <a:latin typeface="+mn-lt"/>
                <a:cs typeface="Times New Roman" panose="02020603050405020304" pitchFamily="18" charset="0"/>
              </a:rPr>
              <a:t>             For example:    </a:t>
            </a:r>
          </a:p>
          <a:p>
            <a:pPr algn="ctr"/>
            <a:r>
              <a:rPr lang="en-US" altLang="en-US" sz="2000" dirty="0">
                <a:solidFill>
                  <a:srgbClr val="000000"/>
                </a:solidFill>
                <a:latin typeface="+mn-lt"/>
                <a:cs typeface="Times New Roman" panose="02020603050405020304" pitchFamily="18" charset="0"/>
              </a:rPr>
              <a:t>	        Na</a:t>
            </a:r>
            <a:r>
              <a:rPr lang="en-US" altLang="en-US" sz="2000" baseline="-30000" dirty="0">
                <a:solidFill>
                  <a:srgbClr val="000000"/>
                </a:solidFill>
                <a:latin typeface="+mn-lt"/>
                <a:cs typeface="Times New Roman" panose="02020603050405020304" pitchFamily="18" charset="0"/>
              </a:rPr>
              <a:t>2</a:t>
            </a:r>
            <a:r>
              <a:rPr lang="en-US" altLang="en-US" sz="2000" dirty="0">
                <a:solidFill>
                  <a:srgbClr val="000000"/>
                </a:solidFill>
                <a:latin typeface="+mn-lt"/>
                <a:cs typeface="Times New Roman" panose="02020603050405020304" pitchFamily="18" charset="0"/>
              </a:rPr>
              <a:t>S = sodium sulf</a:t>
            </a:r>
            <a:r>
              <a:rPr lang="en-US" altLang="en-US" sz="2000" b="1" dirty="0">
                <a:solidFill>
                  <a:srgbClr val="000000"/>
                </a:solidFill>
                <a:latin typeface="+mn-lt"/>
                <a:cs typeface="Times New Roman" panose="02020603050405020304" pitchFamily="18" charset="0"/>
              </a:rPr>
              <a:t>ide</a:t>
            </a:r>
            <a:endParaRPr lang="en-US" altLang="en-US" sz="2000" dirty="0">
              <a:latin typeface="+mn-lt"/>
            </a:endParaRPr>
          </a:p>
          <a:p>
            <a:r>
              <a:rPr lang="en-US" altLang="en-US" sz="2000" baseline="-30000" dirty="0">
                <a:solidFill>
                  <a:srgbClr val="000000"/>
                </a:solidFill>
                <a:latin typeface="+mn-lt"/>
                <a:cs typeface="Times New Roman" panose="02020603050405020304" pitchFamily="18" charset="0"/>
              </a:rPr>
              <a:t>                                         </a:t>
            </a:r>
            <a:r>
              <a:rPr lang="en-US" altLang="en-US" sz="2000" dirty="0">
                <a:solidFill>
                  <a:srgbClr val="000000"/>
                </a:solidFill>
                <a:latin typeface="+mn-lt"/>
                <a:cs typeface="Times New Roman" panose="02020603050405020304" pitchFamily="18" charset="0"/>
              </a:rPr>
              <a:t>K</a:t>
            </a:r>
            <a:r>
              <a:rPr lang="en-US" altLang="en-US" sz="2000" baseline="-30000" dirty="0">
                <a:solidFill>
                  <a:srgbClr val="000000"/>
                </a:solidFill>
                <a:latin typeface="+mn-lt"/>
                <a:cs typeface="Times New Roman" panose="02020603050405020304" pitchFamily="18" charset="0"/>
              </a:rPr>
              <a:t>2</a:t>
            </a:r>
            <a:r>
              <a:rPr lang="en-US" altLang="en-US" sz="2000" dirty="0">
                <a:solidFill>
                  <a:srgbClr val="000000"/>
                </a:solidFill>
                <a:latin typeface="+mn-lt"/>
                <a:cs typeface="Times New Roman" panose="02020603050405020304" pitchFamily="18" charset="0"/>
              </a:rPr>
              <a:t>O  = potassium ox</a:t>
            </a:r>
            <a:r>
              <a:rPr lang="en-US" altLang="en-US" sz="2000" b="1" dirty="0">
                <a:solidFill>
                  <a:srgbClr val="000000"/>
                </a:solidFill>
                <a:latin typeface="+mn-lt"/>
                <a:cs typeface="Times New Roman" panose="02020603050405020304" pitchFamily="18" charset="0"/>
              </a:rPr>
              <a:t>ide</a:t>
            </a:r>
            <a:endParaRPr lang="en-US" altLang="en-US" sz="2000" b="1" dirty="0">
              <a:latin typeface="+mn-lt"/>
            </a:endParaRPr>
          </a:p>
          <a:p>
            <a:r>
              <a:rPr lang="en-US" altLang="en-US" dirty="0">
                <a:solidFill>
                  <a:srgbClr val="000000"/>
                </a:solidFill>
                <a:latin typeface="Times New Roman" panose="02020603050405020304" pitchFamily="18" charset="0"/>
                <a:cs typeface="Times New Roman" panose="02020603050405020304" pitchFamily="18" charset="0"/>
              </a:rPr>
              <a:t>                        </a:t>
            </a:r>
            <a:endParaRPr lang="en-US" altLang="en-US" dirty="0"/>
          </a:p>
        </p:txBody>
      </p:sp>
      <p:sp>
        <p:nvSpPr>
          <p:cNvPr id="8" name="Rectangle 7">
            <a:extLst>
              <a:ext uri="{FF2B5EF4-FFF2-40B4-BE49-F238E27FC236}">
                <a16:creationId xmlns:a16="http://schemas.microsoft.com/office/drawing/2014/main" id="{70CD362C-37C9-4D82-A79C-074E2F9F8FE0}"/>
              </a:ext>
            </a:extLst>
          </p:cNvPr>
          <p:cNvSpPr/>
          <p:nvPr/>
        </p:nvSpPr>
        <p:spPr>
          <a:xfrm>
            <a:off x="5301997" y="5326907"/>
            <a:ext cx="5079608" cy="984885"/>
          </a:xfrm>
          <a:prstGeom prst="rect">
            <a:avLst/>
          </a:prstGeom>
        </p:spPr>
        <p:txBody>
          <a:bodyPr wrap="square">
            <a:spAutoFit/>
          </a:bodyPr>
          <a:lstStyle/>
          <a:p>
            <a:pPr marL="457200"/>
            <a:br>
              <a:rPr lang="en-GB" dirty="0">
                <a:solidFill>
                  <a:srgbClr val="000000"/>
                </a:solidFill>
                <a:latin typeface="Times New Roman" panose="02020603050405020304" pitchFamily="18" charset="0"/>
              </a:rPr>
            </a:br>
            <a:r>
              <a:rPr lang="en-GB" sz="2000" dirty="0">
                <a:solidFill>
                  <a:srgbClr val="000000"/>
                </a:solidFill>
              </a:rPr>
              <a:t>For example:   Na</a:t>
            </a:r>
            <a:r>
              <a:rPr lang="en-GB" sz="2000" baseline="-25000" dirty="0">
                <a:solidFill>
                  <a:srgbClr val="000000"/>
                </a:solidFill>
              </a:rPr>
              <a:t>2</a:t>
            </a:r>
            <a:r>
              <a:rPr lang="en-GB" sz="2000" dirty="0">
                <a:solidFill>
                  <a:srgbClr val="000000"/>
                </a:solidFill>
              </a:rPr>
              <a:t>CO</a:t>
            </a:r>
            <a:r>
              <a:rPr lang="en-GB" sz="2000" baseline="-25000" dirty="0">
                <a:solidFill>
                  <a:srgbClr val="000000"/>
                </a:solidFill>
              </a:rPr>
              <a:t>3</a:t>
            </a:r>
            <a:r>
              <a:rPr lang="en-GB" sz="2000" dirty="0">
                <a:solidFill>
                  <a:srgbClr val="000000"/>
                </a:solidFill>
              </a:rPr>
              <a:t> = sodium carbon</a:t>
            </a:r>
            <a:r>
              <a:rPr lang="en-GB" sz="2000" b="1" dirty="0">
                <a:solidFill>
                  <a:srgbClr val="000000"/>
                </a:solidFill>
              </a:rPr>
              <a:t>ate</a:t>
            </a:r>
          </a:p>
          <a:p>
            <a:pPr marL="457200"/>
            <a:r>
              <a:rPr lang="en-GB" sz="2000" dirty="0">
                <a:solidFill>
                  <a:srgbClr val="000000"/>
                </a:solidFill>
              </a:rPr>
              <a:t>                          KNO</a:t>
            </a:r>
            <a:r>
              <a:rPr lang="en-GB" sz="2000" baseline="-25000" dirty="0">
                <a:solidFill>
                  <a:srgbClr val="000000"/>
                </a:solidFill>
              </a:rPr>
              <a:t>3</a:t>
            </a:r>
            <a:r>
              <a:rPr lang="en-GB" sz="2000" dirty="0">
                <a:solidFill>
                  <a:srgbClr val="000000"/>
                </a:solidFill>
              </a:rPr>
              <a:t>    = potassium nitr</a:t>
            </a:r>
            <a:r>
              <a:rPr lang="en-GB" sz="2000" b="1" dirty="0">
                <a:solidFill>
                  <a:srgbClr val="000000"/>
                </a:solidFill>
              </a:rPr>
              <a:t>ate</a:t>
            </a:r>
          </a:p>
        </p:txBody>
      </p:sp>
      <p:sp>
        <p:nvSpPr>
          <p:cNvPr id="24" name="Rectangle 23">
            <a:extLst>
              <a:ext uri="{FF2B5EF4-FFF2-40B4-BE49-F238E27FC236}">
                <a16:creationId xmlns:a16="http://schemas.microsoft.com/office/drawing/2014/main" id="{9443A84F-1ACE-4628-A5B2-91BBFA3E703D}"/>
              </a:ext>
            </a:extLst>
          </p:cNvPr>
          <p:cNvSpPr/>
          <p:nvPr/>
        </p:nvSpPr>
        <p:spPr>
          <a:xfrm>
            <a:off x="1775521" y="3686759"/>
            <a:ext cx="3960441" cy="2554545"/>
          </a:xfrm>
          <a:prstGeom prst="rect">
            <a:avLst/>
          </a:prstGeom>
          <a:solidFill>
            <a:schemeClr val="bg1"/>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lvl="0" eaLnBrk="0" fontAlgn="base" hangingPunct="0">
              <a:spcBef>
                <a:spcPct val="0"/>
              </a:spcBef>
              <a:spcAft>
                <a:spcPct val="0"/>
              </a:spcAft>
            </a:pPr>
            <a:r>
              <a:rPr lang="en-GB" sz="2000" dirty="0"/>
              <a:t>Naming a compound with a metal that reacts with ions that consist of </a:t>
            </a:r>
            <a:r>
              <a:rPr lang="en-GB" sz="2000" b="1" dirty="0"/>
              <a:t>two or more </a:t>
            </a:r>
            <a:r>
              <a:rPr lang="en-GB" sz="2000" dirty="0"/>
              <a:t>non-metal atoms covalently bonded together apply these rules:</a:t>
            </a:r>
          </a:p>
          <a:p>
            <a:pPr marL="28575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metal name does not change</a:t>
            </a:r>
          </a:p>
          <a:p>
            <a:pPr marL="28575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non-metal's name ends in </a:t>
            </a:r>
            <a:r>
              <a:rPr lang="en-US" altLang="en-US" sz="2000" b="1" dirty="0">
                <a:solidFill>
                  <a:schemeClr val="accent6">
                    <a:lumMod val="75000"/>
                  </a:schemeClr>
                </a:solidFill>
                <a:cs typeface="Times New Roman" panose="02020603050405020304" pitchFamily="18" charset="0"/>
              </a:rPr>
              <a:t>ate</a:t>
            </a:r>
            <a:r>
              <a:rPr lang="en-US" altLang="en-US" sz="2000" dirty="0">
                <a:solidFill>
                  <a:srgbClr val="000000"/>
                </a:solidFill>
                <a:cs typeface="Times New Roman" panose="02020603050405020304" pitchFamily="18" charset="0"/>
              </a:rPr>
              <a:t> if oxygen is present</a:t>
            </a:r>
            <a:endParaRPr lang="en-GB" sz="2000" dirty="0"/>
          </a:p>
        </p:txBody>
      </p:sp>
      <p:sp>
        <p:nvSpPr>
          <p:cNvPr id="9" name="Rectangle 8">
            <a:extLst>
              <a:ext uri="{FF2B5EF4-FFF2-40B4-BE49-F238E27FC236}">
                <a16:creationId xmlns:a16="http://schemas.microsoft.com/office/drawing/2014/main" id="{8DD19BAE-620A-46EB-B358-9634FAA1737F}"/>
              </a:ext>
            </a:extLst>
          </p:cNvPr>
          <p:cNvSpPr/>
          <p:nvPr/>
        </p:nvSpPr>
        <p:spPr>
          <a:xfrm>
            <a:off x="6960096" y="2974290"/>
            <a:ext cx="3456384" cy="255454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000" dirty="0"/>
              <a:t>When a compound contains a transition metal, the names become a bit more complicated. To distinguish them, Roman numerals indicate the charge on the metal ion </a:t>
            </a:r>
          </a:p>
          <a:p>
            <a:pPr algn="ctr"/>
            <a:r>
              <a:rPr lang="en-GB" sz="2000" dirty="0"/>
              <a:t>e.g. iron(II) chloride. </a:t>
            </a:r>
          </a:p>
        </p:txBody>
      </p:sp>
    </p:spTree>
    <p:extLst>
      <p:ext uri="{BB962C8B-B14F-4D97-AF65-F5344CB8AC3E}">
        <p14:creationId xmlns:p14="http://schemas.microsoft.com/office/powerpoint/2010/main" val="3249602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Atoms, elements, compounds and mixtures - PART 1</a:t>
            </a:r>
            <a:endParaRPr lang="en-GB" sz="2400" b="1" dirty="0">
              <a:solidFill>
                <a:schemeClr val="accent6"/>
              </a:solidFill>
            </a:endParaRPr>
          </a:p>
        </p:txBody>
      </p:sp>
      <p:sp>
        <p:nvSpPr>
          <p:cNvPr id="123" name="Rectangle 122"/>
          <p:cNvSpPr/>
          <p:nvPr/>
        </p:nvSpPr>
        <p:spPr>
          <a:xfrm>
            <a:off x="8533580" y="755805"/>
            <a:ext cx="1944216" cy="1938992"/>
          </a:xfrm>
          <a:prstGeom prst="rect">
            <a:avLst/>
          </a:prstGeom>
          <a:solidFill>
            <a:schemeClr val="bg1"/>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You need to:</a:t>
            </a:r>
          </a:p>
          <a:p>
            <a:pPr marL="285750" indent="-285750">
              <a:buFont typeface="Arial" panose="020B0604020202020204" pitchFamily="34" charset="0"/>
              <a:buChar char="•"/>
            </a:pPr>
            <a:r>
              <a:rPr lang="en-GB" sz="2000" b="1" dirty="0">
                <a:cs typeface="Arial" pitchFamily="34" charset="0"/>
              </a:rPr>
              <a:t>Write word equations</a:t>
            </a:r>
          </a:p>
          <a:p>
            <a:pPr marL="285750" indent="-285750">
              <a:buFont typeface="Arial" panose="020B0604020202020204" pitchFamily="34" charset="0"/>
              <a:buChar char="•"/>
            </a:pPr>
            <a:r>
              <a:rPr lang="en-GB" sz="2000" b="1" dirty="0">
                <a:cs typeface="Arial" pitchFamily="34" charset="0"/>
              </a:rPr>
              <a:t>Balanced symbol equations</a:t>
            </a:r>
          </a:p>
        </p:txBody>
      </p:sp>
      <p:sp>
        <p:nvSpPr>
          <p:cNvPr id="14" name="Rectangle 13"/>
          <p:cNvSpPr/>
          <p:nvPr/>
        </p:nvSpPr>
        <p:spPr>
          <a:xfrm>
            <a:off x="1703512" y="768927"/>
            <a:ext cx="6720821" cy="1323439"/>
          </a:xfrm>
          <a:prstGeom prst="rect">
            <a:avLst/>
          </a:prstGeom>
          <a:solidFill>
            <a:schemeClr val="accent6">
              <a:lumMod val="20000"/>
              <a:lumOff val="80000"/>
            </a:schemeClr>
          </a:solidFill>
          <a:ln>
            <a:solidFill>
              <a:schemeClr val="accent6"/>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Chemical equations: </a:t>
            </a:r>
            <a:r>
              <a:rPr lang="en-GB" sz="2000" dirty="0">
                <a:cs typeface="Arial" pitchFamily="34" charset="0"/>
              </a:rPr>
              <a:t>Show the </a:t>
            </a:r>
            <a:r>
              <a:rPr lang="en-GB" sz="2000" b="1" u="sng" dirty="0">
                <a:cs typeface="Arial" pitchFamily="34" charset="0"/>
              </a:rPr>
              <a:t>reactants</a:t>
            </a:r>
            <a:r>
              <a:rPr lang="en-GB" sz="2000" dirty="0">
                <a:cs typeface="Arial" pitchFamily="34" charset="0"/>
              </a:rPr>
              <a:t> (what we start with) and the </a:t>
            </a:r>
            <a:r>
              <a:rPr lang="en-GB" sz="2000" b="1" u="sng" dirty="0">
                <a:cs typeface="Arial" pitchFamily="34" charset="0"/>
              </a:rPr>
              <a:t>products</a:t>
            </a:r>
            <a:r>
              <a:rPr lang="en-GB" sz="2000" dirty="0">
                <a:cs typeface="Arial" pitchFamily="34" charset="0"/>
              </a:rPr>
              <a:t> (what we end with). </a:t>
            </a:r>
          </a:p>
          <a:p>
            <a:pPr algn="ctr"/>
            <a:r>
              <a:rPr lang="en-GB" sz="2000" dirty="0">
                <a:cs typeface="Arial" pitchFamily="34" charset="0"/>
              </a:rPr>
              <a:t>No </a:t>
            </a:r>
            <a:r>
              <a:rPr lang="en-GB" sz="2000" b="1" dirty="0">
                <a:cs typeface="Arial" pitchFamily="34" charset="0"/>
              </a:rPr>
              <a:t>atoms</a:t>
            </a:r>
            <a:r>
              <a:rPr lang="en-GB" sz="2000" dirty="0">
                <a:cs typeface="Arial" pitchFamily="34" charset="0"/>
              </a:rPr>
              <a:t> are </a:t>
            </a:r>
            <a:r>
              <a:rPr lang="en-GB" sz="2000" b="1" dirty="0">
                <a:cs typeface="Arial" pitchFamily="34" charset="0"/>
              </a:rPr>
              <a:t>lost</a:t>
            </a:r>
            <a:r>
              <a:rPr lang="en-GB" sz="2000" dirty="0">
                <a:cs typeface="Arial" pitchFamily="34" charset="0"/>
              </a:rPr>
              <a:t> or </a:t>
            </a:r>
            <a:r>
              <a:rPr lang="en-GB" sz="2000" b="1" dirty="0">
                <a:cs typeface="Arial" pitchFamily="34" charset="0"/>
              </a:rPr>
              <a:t>made</a:t>
            </a:r>
            <a:r>
              <a:rPr lang="en-GB" sz="2000" dirty="0">
                <a:cs typeface="Arial" pitchFamily="34" charset="0"/>
              </a:rPr>
              <a:t>. The </a:t>
            </a:r>
            <a:r>
              <a:rPr lang="en-GB" sz="2000" b="1" dirty="0">
                <a:cs typeface="Arial" pitchFamily="34" charset="0"/>
              </a:rPr>
              <a:t>mass</a:t>
            </a:r>
            <a:r>
              <a:rPr lang="en-GB" sz="2000" dirty="0">
                <a:cs typeface="Arial" pitchFamily="34" charset="0"/>
              </a:rPr>
              <a:t> of the </a:t>
            </a:r>
            <a:r>
              <a:rPr lang="en-GB" sz="2000" b="1" dirty="0">
                <a:cs typeface="Arial" pitchFamily="34" charset="0"/>
              </a:rPr>
              <a:t>products</a:t>
            </a:r>
            <a:r>
              <a:rPr lang="en-GB" sz="2000" dirty="0">
                <a:cs typeface="Arial" pitchFamily="34" charset="0"/>
              </a:rPr>
              <a:t> equals the </a:t>
            </a:r>
            <a:r>
              <a:rPr lang="en-GB" sz="2000" b="1" dirty="0">
                <a:cs typeface="Arial" pitchFamily="34" charset="0"/>
              </a:rPr>
              <a:t>mass</a:t>
            </a:r>
            <a:r>
              <a:rPr lang="en-GB" sz="2000" dirty="0">
                <a:cs typeface="Arial" pitchFamily="34" charset="0"/>
              </a:rPr>
              <a:t> of the </a:t>
            </a:r>
            <a:r>
              <a:rPr lang="en-GB" sz="2000" b="1" dirty="0">
                <a:cs typeface="Arial" pitchFamily="34" charset="0"/>
              </a:rPr>
              <a:t>reactants</a:t>
            </a:r>
            <a:r>
              <a:rPr lang="en-GB" sz="2000" dirty="0">
                <a:cs typeface="Arial" pitchFamily="34" charset="0"/>
              </a:rPr>
              <a:t>.</a:t>
            </a:r>
          </a:p>
        </p:txBody>
      </p:sp>
      <p:sp>
        <p:nvSpPr>
          <p:cNvPr id="17" name="TextBox 16"/>
          <p:cNvSpPr txBox="1"/>
          <p:nvPr/>
        </p:nvSpPr>
        <p:spPr>
          <a:xfrm>
            <a:off x="1679697" y="2164471"/>
            <a:ext cx="6720822" cy="646331"/>
          </a:xfrm>
          <a:prstGeom prst="rect">
            <a:avLst/>
          </a:prstGeom>
          <a:solidFill>
            <a:schemeClr val="bg1"/>
          </a:solidFill>
          <a:ln>
            <a:solidFill>
              <a:schemeClr val="accent6"/>
            </a:solidFill>
          </a:ln>
          <a:effectLst/>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b="1" dirty="0"/>
              <a:t> </a:t>
            </a:r>
            <a:r>
              <a:rPr lang="en-GB" b="1" dirty="0">
                <a:solidFill>
                  <a:schemeClr val="accent6"/>
                </a:solidFill>
              </a:rPr>
              <a:t>Word equation:</a:t>
            </a:r>
            <a:r>
              <a:rPr lang="en-GB" b="1" dirty="0"/>
              <a:t>	methane + oxygen  </a:t>
            </a:r>
            <a:r>
              <a:rPr lang="en-GB" b="1" dirty="0">
                <a:sym typeface="Wingdings" panose="05000000000000000000" pitchFamily="2" charset="2"/>
              </a:rPr>
              <a:t> </a:t>
            </a:r>
            <a:r>
              <a:rPr lang="en-GB" b="1" dirty="0"/>
              <a:t>   carbon dioxide  +  water</a:t>
            </a:r>
          </a:p>
          <a:p>
            <a:r>
              <a:rPr lang="en-GB" b="1" dirty="0">
                <a:solidFill>
                  <a:schemeClr val="accent6"/>
                </a:solidFill>
              </a:rPr>
              <a:t>Symbol equation:</a:t>
            </a:r>
            <a:r>
              <a:rPr lang="en-GB" b="1" dirty="0"/>
              <a:t>	     CH</a:t>
            </a:r>
            <a:r>
              <a:rPr lang="en-GB" b="1" baseline="-25000" dirty="0"/>
              <a:t>4</a:t>
            </a:r>
            <a:r>
              <a:rPr lang="en-GB" b="1" dirty="0"/>
              <a:t>      +    </a:t>
            </a:r>
            <a:r>
              <a:rPr lang="en-GB" b="1" dirty="0">
                <a:solidFill>
                  <a:schemeClr val="accent6"/>
                </a:solidFill>
              </a:rPr>
              <a:t>2</a:t>
            </a:r>
            <a:r>
              <a:rPr lang="en-GB" b="1" dirty="0"/>
              <a:t>O</a:t>
            </a:r>
            <a:r>
              <a:rPr lang="en-GB" b="1" baseline="-25000" dirty="0"/>
              <a:t>2</a:t>
            </a:r>
            <a:r>
              <a:rPr lang="en-GB" b="1" dirty="0"/>
              <a:t>     </a:t>
            </a:r>
            <a:r>
              <a:rPr lang="en-GB" b="1" dirty="0">
                <a:sym typeface="Wingdings" panose="05000000000000000000" pitchFamily="2" charset="2"/>
              </a:rPr>
              <a:t>                 CO</a:t>
            </a:r>
            <a:r>
              <a:rPr lang="en-GB" b="1" baseline="-25000" dirty="0">
                <a:sym typeface="Wingdings" panose="05000000000000000000" pitchFamily="2" charset="2"/>
              </a:rPr>
              <a:t>2</a:t>
            </a:r>
            <a:r>
              <a:rPr lang="en-GB" b="1" dirty="0">
                <a:sym typeface="Wingdings" panose="05000000000000000000" pitchFamily="2" charset="2"/>
              </a:rPr>
              <a:t>          +  </a:t>
            </a:r>
            <a:r>
              <a:rPr lang="en-GB" b="1" dirty="0">
                <a:solidFill>
                  <a:schemeClr val="accent6"/>
                </a:solidFill>
                <a:sym typeface="Wingdings" panose="05000000000000000000" pitchFamily="2" charset="2"/>
              </a:rPr>
              <a:t>2</a:t>
            </a:r>
            <a:r>
              <a:rPr lang="en-GB" b="1" dirty="0">
                <a:sym typeface="Wingdings" panose="05000000000000000000" pitchFamily="2" charset="2"/>
              </a:rPr>
              <a:t>H</a:t>
            </a:r>
            <a:r>
              <a:rPr lang="en-GB" b="1" baseline="-25000" dirty="0">
                <a:sym typeface="Wingdings" panose="05000000000000000000" pitchFamily="2" charset="2"/>
              </a:rPr>
              <a:t>2</a:t>
            </a:r>
            <a:r>
              <a:rPr lang="en-GB" b="1" dirty="0">
                <a:sym typeface="Wingdings" panose="05000000000000000000" pitchFamily="2" charset="2"/>
              </a:rPr>
              <a:t>O</a:t>
            </a:r>
            <a:endParaRPr lang="en-GB" b="1" dirty="0"/>
          </a:p>
        </p:txBody>
      </p:sp>
      <p:grpSp>
        <p:nvGrpSpPr>
          <p:cNvPr id="18" name="Group 17"/>
          <p:cNvGrpSpPr/>
          <p:nvPr/>
        </p:nvGrpSpPr>
        <p:grpSpPr>
          <a:xfrm>
            <a:off x="2495600" y="3676984"/>
            <a:ext cx="6672666" cy="1220815"/>
            <a:chOff x="684280" y="670618"/>
            <a:chExt cx="7632848" cy="1532326"/>
          </a:xfrm>
          <a:effectLst/>
        </p:grpSpPr>
        <p:sp>
          <p:nvSpPr>
            <p:cNvPr id="19" name="Oval 18"/>
            <p:cNvSpPr/>
            <p:nvPr/>
          </p:nvSpPr>
          <p:spPr>
            <a:xfrm>
              <a:off x="1044320" y="1304764"/>
              <a:ext cx="360040" cy="360040"/>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p:cNvSpPr/>
            <p:nvPr/>
          </p:nvSpPr>
          <p:spPr>
            <a:xfrm>
              <a:off x="1404360" y="130476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Oval 20"/>
            <p:cNvSpPr/>
            <p:nvPr/>
          </p:nvSpPr>
          <p:spPr>
            <a:xfrm>
              <a:off x="684280" y="130476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p:cNvSpPr/>
            <p:nvPr/>
          </p:nvSpPr>
          <p:spPr>
            <a:xfrm>
              <a:off x="1044320" y="94472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p:cNvSpPr/>
            <p:nvPr/>
          </p:nvSpPr>
          <p:spPr>
            <a:xfrm>
              <a:off x="1044320" y="1680828"/>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Oval 23"/>
            <p:cNvSpPr/>
            <p:nvPr/>
          </p:nvSpPr>
          <p:spPr>
            <a:xfrm>
              <a:off x="2674907" y="1066738"/>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Oval 24"/>
            <p:cNvSpPr/>
            <p:nvPr/>
          </p:nvSpPr>
          <p:spPr>
            <a:xfrm>
              <a:off x="3034947" y="1066738"/>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6" name="Straight Arrow Connector 25"/>
            <p:cNvCxnSpPr/>
            <p:nvPr/>
          </p:nvCxnSpPr>
          <p:spPr>
            <a:xfrm>
              <a:off x="3708616" y="1484784"/>
              <a:ext cx="864096" cy="0"/>
            </a:xfrm>
            <a:prstGeom prst="straightConnector1">
              <a:avLst/>
            </a:prstGeom>
            <a:ln>
              <a:solidFill>
                <a:schemeClr val="accent6"/>
              </a:solidFill>
              <a:tailEnd type="arrow"/>
            </a:ln>
          </p:spPr>
          <p:style>
            <a:lnRef idx="3">
              <a:schemeClr val="accent2"/>
            </a:lnRef>
            <a:fillRef idx="0">
              <a:schemeClr val="accent2"/>
            </a:fillRef>
            <a:effectRef idx="2">
              <a:schemeClr val="accent2"/>
            </a:effectRef>
            <a:fontRef idx="minor">
              <a:schemeClr val="tx1"/>
            </a:fontRef>
          </p:style>
        </p:cxnSp>
        <p:sp>
          <p:nvSpPr>
            <p:cNvPr id="27" name="Oval 26"/>
            <p:cNvSpPr/>
            <p:nvPr/>
          </p:nvSpPr>
          <p:spPr>
            <a:xfrm>
              <a:off x="2700504" y="1579178"/>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p:cNvSpPr/>
            <p:nvPr/>
          </p:nvSpPr>
          <p:spPr>
            <a:xfrm>
              <a:off x="3060544" y="1579178"/>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p:cNvSpPr/>
            <p:nvPr/>
          </p:nvSpPr>
          <p:spPr>
            <a:xfrm>
              <a:off x="5411211" y="1320788"/>
              <a:ext cx="360040" cy="360040"/>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p:cNvSpPr/>
            <p:nvPr/>
          </p:nvSpPr>
          <p:spPr>
            <a:xfrm>
              <a:off x="7957088" y="1764432"/>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p:cNvSpPr/>
            <p:nvPr/>
          </p:nvSpPr>
          <p:spPr>
            <a:xfrm>
              <a:off x="7237008" y="112474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p:cNvSpPr/>
            <p:nvPr/>
          </p:nvSpPr>
          <p:spPr>
            <a:xfrm>
              <a:off x="7957088" y="112474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p:cNvSpPr/>
            <p:nvPr/>
          </p:nvSpPr>
          <p:spPr>
            <a:xfrm>
              <a:off x="7237008" y="1768504"/>
              <a:ext cx="360040" cy="36004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p:cNvSpPr/>
            <p:nvPr/>
          </p:nvSpPr>
          <p:spPr>
            <a:xfrm>
              <a:off x="5051171" y="1304764"/>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p:cNvSpPr/>
            <p:nvPr/>
          </p:nvSpPr>
          <p:spPr>
            <a:xfrm>
              <a:off x="5780856" y="1320788"/>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Oval 35"/>
            <p:cNvSpPr/>
            <p:nvPr/>
          </p:nvSpPr>
          <p:spPr>
            <a:xfrm>
              <a:off x="7597048" y="1764432"/>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Oval 36"/>
            <p:cNvSpPr/>
            <p:nvPr/>
          </p:nvSpPr>
          <p:spPr>
            <a:xfrm>
              <a:off x="7597048" y="1124744"/>
              <a:ext cx="360040" cy="360040"/>
            </a:xfrm>
            <a:prstGeom prst="ellipse">
              <a:avLst/>
            </a:prstGeom>
            <a:pattFill prst="wdUpDiag">
              <a:fgClr>
                <a:schemeClr val="accent6"/>
              </a:fgClr>
              <a:bgClr>
                <a:schemeClr val="bg1"/>
              </a:bgClr>
            </a:patt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p:cNvSpPr txBox="1"/>
            <p:nvPr/>
          </p:nvSpPr>
          <p:spPr>
            <a:xfrm>
              <a:off x="1798434" y="670618"/>
              <a:ext cx="504056" cy="1506613"/>
            </a:xfrm>
            <a:prstGeom prst="rect">
              <a:avLst/>
            </a:prstGeom>
            <a:noFill/>
          </p:spPr>
          <p:txBody>
            <a:bodyPr wrap="square" rtlCol="0">
              <a:spAutoFit/>
            </a:bodyPr>
            <a:lstStyle/>
            <a:p>
              <a:r>
                <a:rPr lang="en-GB" sz="7200" dirty="0">
                  <a:solidFill>
                    <a:schemeClr val="accent6"/>
                  </a:solidFill>
                </a:rPr>
                <a:t>+</a:t>
              </a:r>
            </a:p>
          </p:txBody>
        </p:sp>
        <p:sp>
          <p:nvSpPr>
            <p:cNvPr id="39" name="TextBox 38"/>
            <p:cNvSpPr txBox="1"/>
            <p:nvPr/>
          </p:nvSpPr>
          <p:spPr>
            <a:xfrm>
              <a:off x="6300904" y="696331"/>
              <a:ext cx="504056" cy="1506613"/>
            </a:xfrm>
            <a:prstGeom prst="rect">
              <a:avLst/>
            </a:prstGeom>
            <a:noFill/>
          </p:spPr>
          <p:txBody>
            <a:bodyPr wrap="square" rtlCol="0">
              <a:spAutoFit/>
            </a:bodyPr>
            <a:lstStyle/>
            <a:p>
              <a:r>
                <a:rPr lang="en-GB" sz="7200" dirty="0">
                  <a:solidFill>
                    <a:schemeClr val="accent6"/>
                  </a:solidFill>
                </a:rPr>
                <a:t>+</a:t>
              </a:r>
            </a:p>
          </p:txBody>
        </p:sp>
      </p:grpSp>
      <p:sp>
        <p:nvSpPr>
          <p:cNvPr id="40" name="Rectangle 39"/>
          <p:cNvSpPr/>
          <p:nvPr/>
        </p:nvSpPr>
        <p:spPr>
          <a:xfrm>
            <a:off x="1716876" y="4871750"/>
            <a:ext cx="8771612" cy="1631216"/>
          </a:xfrm>
          <a:prstGeom prst="rect">
            <a:avLst/>
          </a:prstGeom>
          <a:ln w="3175">
            <a:solidFill>
              <a:schemeClr val="accent6"/>
            </a:solidFill>
          </a:ln>
          <a:effectLst/>
        </p:spPr>
        <p:txBody>
          <a:bodyPr wrap="square">
            <a:spAutoFit/>
          </a:bodyPr>
          <a:lstStyle/>
          <a:p>
            <a:r>
              <a:rPr lang="en-GB" sz="2000" b="1" dirty="0">
                <a:cs typeface="Arial" charset="0"/>
              </a:rPr>
              <a:t>Equations </a:t>
            </a:r>
            <a:r>
              <a:rPr lang="en-GB" sz="2000" b="1" dirty="0">
                <a:solidFill>
                  <a:schemeClr val="accent6"/>
                </a:solidFill>
                <a:cs typeface="Arial" charset="0"/>
              </a:rPr>
              <a:t>MUST </a:t>
            </a:r>
            <a:r>
              <a:rPr lang="en-GB" sz="2000" b="1" dirty="0">
                <a:cs typeface="Arial" charset="0"/>
              </a:rPr>
              <a:t>balance</a:t>
            </a:r>
          </a:p>
          <a:p>
            <a:pPr marL="285750" indent="-285750">
              <a:buFont typeface="Arial" panose="020B0604020202020204" pitchFamily="34" charset="0"/>
              <a:buChar char="•"/>
            </a:pPr>
            <a:r>
              <a:rPr lang="en-GB" sz="2000" b="1" dirty="0">
                <a:cs typeface="Arial" charset="0"/>
              </a:rPr>
              <a:t>We can </a:t>
            </a:r>
            <a:r>
              <a:rPr lang="en-GB" sz="2000" b="1" dirty="0">
                <a:solidFill>
                  <a:schemeClr val="accent6"/>
                </a:solidFill>
                <a:cs typeface="Arial" charset="0"/>
              </a:rPr>
              <a:t>ONLY </a:t>
            </a:r>
            <a:r>
              <a:rPr lang="en-GB" sz="2000" b="1" dirty="0">
                <a:cs typeface="Arial" charset="0"/>
              </a:rPr>
              <a:t>add </a:t>
            </a:r>
            <a:r>
              <a:rPr lang="en-GB" sz="2000" b="1" dirty="0">
                <a:solidFill>
                  <a:schemeClr val="accent6"/>
                </a:solidFill>
                <a:cs typeface="Arial" charset="0"/>
              </a:rPr>
              <a:t>BIG </a:t>
            </a:r>
            <a:r>
              <a:rPr lang="en-GB" sz="2000" b="1" dirty="0">
                <a:cs typeface="Arial" charset="0"/>
              </a:rPr>
              <a:t>numbers to the front of a substance</a:t>
            </a:r>
          </a:p>
          <a:p>
            <a:pPr marL="285750" indent="-285750">
              <a:buFont typeface="Arial" panose="020B0604020202020204" pitchFamily="34" charset="0"/>
              <a:buChar char="•"/>
            </a:pPr>
            <a:r>
              <a:rPr lang="en-GB" sz="2000" b="1" dirty="0">
                <a:cs typeface="Arial" charset="0"/>
              </a:rPr>
              <a:t>We can tell elements within a compound by </a:t>
            </a:r>
            <a:r>
              <a:rPr lang="en-GB" sz="2000" b="1" dirty="0">
                <a:solidFill>
                  <a:schemeClr val="accent6"/>
                </a:solidFill>
                <a:cs typeface="Arial" charset="0"/>
              </a:rPr>
              <a:t>BIG</a:t>
            </a:r>
            <a:r>
              <a:rPr lang="en-GB" sz="2000" b="1" dirty="0">
                <a:cs typeface="Arial" charset="0"/>
              </a:rPr>
              <a:t> letters</a:t>
            </a:r>
          </a:p>
          <a:p>
            <a:pPr marL="285750" indent="-285750">
              <a:buFont typeface="Arial" panose="020B0604020202020204" pitchFamily="34" charset="0"/>
              <a:buChar char="•"/>
            </a:pPr>
            <a:r>
              <a:rPr lang="en-GB" sz="2000" b="1" dirty="0">
                <a:cs typeface="Arial" charset="0"/>
              </a:rPr>
              <a:t>We can check an equation is balanced by counting the number of each type of atom on either side</a:t>
            </a:r>
          </a:p>
        </p:txBody>
      </p:sp>
      <p:sp>
        <p:nvSpPr>
          <p:cNvPr id="41" name="TextBox 40"/>
          <p:cNvSpPr txBox="1"/>
          <p:nvPr/>
        </p:nvSpPr>
        <p:spPr>
          <a:xfrm>
            <a:off x="1780185" y="2886494"/>
            <a:ext cx="2275453" cy="1015663"/>
          </a:xfrm>
          <a:prstGeom prst="rect">
            <a:avLst/>
          </a:prstGeom>
          <a:ln>
            <a:solidFill>
              <a:schemeClr val="accent6"/>
            </a:solidFill>
          </a:ln>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2000" b="1" dirty="0"/>
              <a:t>There are 4 hydrogens here, bonded together</a:t>
            </a:r>
            <a:r>
              <a:rPr lang="en-GB" b="1" dirty="0"/>
              <a:t>.</a:t>
            </a:r>
          </a:p>
        </p:txBody>
      </p:sp>
      <p:sp>
        <p:nvSpPr>
          <p:cNvPr id="42" name="TextBox 41"/>
          <p:cNvSpPr txBox="1"/>
          <p:nvPr/>
        </p:nvSpPr>
        <p:spPr>
          <a:xfrm>
            <a:off x="4334279" y="2931125"/>
            <a:ext cx="2767721" cy="1015663"/>
          </a:xfrm>
          <a:prstGeom prst="rect">
            <a:avLst/>
          </a:prstGeom>
          <a:ln>
            <a:solidFill>
              <a:schemeClr val="accent6"/>
            </a:solidFill>
          </a:ln>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2000" b="1" dirty="0"/>
              <a:t>There are 2 molecules of oxygen not bonded together.</a:t>
            </a:r>
          </a:p>
        </p:txBody>
      </p:sp>
      <p:sp>
        <p:nvSpPr>
          <p:cNvPr id="43" name="TextBox 42"/>
          <p:cNvSpPr txBox="1"/>
          <p:nvPr/>
        </p:nvSpPr>
        <p:spPr>
          <a:xfrm>
            <a:off x="7260606" y="2931124"/>
            <a:ext cx="3237326" cy="1015663"/>
          </a:xfrm>
          <a:prstGeom prst="rect">
            <a:avLst/>
          </a:prstGeom>
          <a:ln>
            <a:solidFill>
              <a:schemeClr val="accent6"/>
            </a:solidFill>
          </a:ln>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2000" b="1" dirty="0"/>
              <a:t>There are 4 hydrogens here.  You multiply the big number by the little number.</a:t>
            </a:r>
          </a:p>
        </p:txBody>
      </p:sp>
      <p:cxnSp>
        <p:nvCxnSpPr>
          <p:cNvPr id="6" name="Straight Arrow Connector 5"/>
          <p:cNvCxnSpPr/>
          <p:nvPr/>
        </p:nvCxnSpPr>
        <p:spPr>
          <a:xfrm flipV="1">
            <a:off x="3527790" y="2677367"/>
            <a:ext cx="352752" cy="291495"/>
          </a:xfrm>
          <a:prstGeom prst="straightConnector1">
            <a:avLst/>
          </a:prstGeom>
          <a:ln w="28575">
            <a:solidFill>
              <a:schemeClr val="accent6"/>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flipH="1" flipV="1">
            <a:off x="5000618" y="2717447"/>
            <a:ext cx="264068" cy="314213"/>
          </a:xfrm>
          <a:prstGeom prst="straightConnector1">
            <a:avLst/>
          </a:prstGeom>
          <a:ln w="28575">
            <a:solidFill>
              <a:schemeClr val="accent6"/>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p:nvPr/>
        </p:nvCxnSpPr>
        <p:spPr>
          <a:xfrm flipH="1" flipV="1">
            <a:off x="8106367" y="2724395"/>
            <a:ext cx="264068" cy="314213"/>
          </a:xfrm>
          <a:prstGeom prst="straightConnector1">
            <a:avLst/>
          </a:prstGeom>
          <a:ln w="28575">
            <a:solidFill>
              <a:schemeClr val="accent6"/>
            </a:solidFill>
            <a:tailEnd type="triangle"/>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3657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8"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Atoms, elements, compounds and mixtures - PART 1</a:t>
            </a:r>
            <a:endParaRPr lang="en-GB" sz="2400" b="1" dirty="0">
              <a:solidFill>
                <a:schemeClr val="accent6"/>
              </a:solidFill>
            </a:endParaRPr>
          </a:p>
        </p:txBody>
      </p:sp>
      <p:sp>
        <p:nvSpPr>
          <p:cNvPr id="9" name="Rectangle 8"/>
          <p:cNvSpPr/>
          <p:nvPr/>
        </p:nvSpPr>
        <p:spPr>
          <a:xfrm>
            <a:off x="1703511" y="2953265"/>
            <a:ext cx="8884976" cy="3247043"/>
          </a:xfrm>
          <a:prstGeom prst="rect">
            <a:avLst/>
          </a:prstGeom>
          <a:solidFill>
            <a:schemeClr val="accent6">
              <a:lumMod val="20000"/>
              <a:lumOff val="80000"/>
            </a:schemeClr>
          </a:solidFill>
          <a:ln>
            <a:solidFill>
              <a:schemeClr val="accent6"/>
            </a:solidFill>
          </a:ln>
          <a:effectLst/>
        </p:spPr>
        <p:txBody>
          <a:bodyPr wrap="square">
            <a:spAutoFit/>
          </a:bodyPr>
          <a:lstStyle/>
          <a:p>
            <a:r>
              <a:rPr lang="en-GB" sz="2000" dirty="0">
                <a:solidFill>
                  <a:srgbClr val="333333"/>
                </a:solidFill>
              </a:rPr>
              <a:t>The reaction between copper </a:t>
            </a:r>
            <a:r>
              <a:rPr lang="en-GB" sz="2000" dirty="0" err="1">
                <a:solidFill>
                  <a:srgbClr val="333333"/>
                </a:solidFill>
              </a:rPr>
              <a:t>sulfate</a:t>
            </a:r>
            <a:r>
              <a:rPr lang="en-GB" sz="2000" dirty="0">
                <a:solidFill>
                  <a:srgbClr val="333333"/>
                </a:solidFill>
              </a:rPr>
              <a:t> and sodium hydroxide is:</a:t>
            </a:r>
          </a:p>
          <a:p>
            <a:r>
              <a:rPr lang="en-GB" sz="2000" b="1" dirty="0">
                <a:solidFill>
                  <a:srgbClr val="333333"/>
                </a:solidFill>
              </a:rPr>
              <a:t>	copper </a:t>
            </a:r>
            <a:r>
              <a:rPr lang="en-GB" sz="2000" b="1" dirty="0" err="1">
                <a:solidFill>
                  <a:srgbClr val="333333"/>
                </a:solidFill>
              </a:rPr>
              <a:t>sulfate</a:t>
            </a:r>
            <a:r>
              <a:rPr lang="en-GB" sz="2000" b="1" dirty="0">
                <a:solidFill>
                  <a:srgbClr val="333333"/>
                </a:solidFill>
              </a:rPr>
              <a:t> + sodium hydroxide → sodium </a:t>
            </a:r>
            <a:r>
              <a:rPr lang="en-GB" sz="2000" b="1" dirty="0" err="1">
                <a:solidFill>
                  <a:srgbClr val="333333"/>
                </a:solidFill>
              </a:rPr>
              <a:t>sulfate</a:t>
            </a:r>
            <a:r>
              <a:rPr lang="en-GB" sz="2000" b="1" dirty="0">
                <a:solidFill>
                  <a:srgbClr val="333333"/>
                </a:solidFill>
              </a:rPr>
              <a:t> + copper hydroxide</a:t>
            </a:r>
          </a:p>
          <a:p>
            <a:r>
              <a:rPr lang="en-GB" sz="2000" b="1" dirty="0">
                <a:solidFill>
                  <a:srgbClr val="333333"/>
                </a:solidFill>
              </a:rPr>
              <a:t>                      CuSO</a:t>
            </a:r>
            <a:r>
              <a:rPr lang="en-GB" sz="2000" b="1" baseline="-25000" dirty="0">
                <a:solidFill>
                  <a:srgbClr val="333333"/>
                </a:solidFill>
              </a:rPr>
              <a:t>4</a:t>
            </a:r>
            <a:r>
              <a:rPr lang="en-GB" sz="2000" b="1" dirty="0">
                <a:solidFill>
                  <a:srgbClr val="333333"/>
                </a:solidFill>
              </a:rPr>
              <a:t>(</a:t>
            </a:r>
            <a:r>
              <a:rPr lang="en-GB" sz="2000" b="1" dirty="0" err="1">
                <a:solidFill>
                  <a:srgbClr val="333333"/>
                </a:solidFill>
              </a:rPr>
              <a:t>aq</a:t>
            </a:r>
            <a:r>
              <a:rPr lang="en-GB" sz="2000" b="1" dirty="0">
                <a:solidFill>
                  <a:srgbClr val="333333"/>
                </a:solidFill>
              </a:rPr>
              <a:t>)    +       2NaOH(</a:t>
            </a:r>
            <a:r>
              <a:rPr lang="en-GB" sz="2000" b="1" dirty="0" err="1">
                <a:solidFill>
                  <a:srgbClr val="333333"/>
                </a:solidFill>
              </a:rPr>
              <a:t>aq</a:t>
            </a:r>
            <a:r>
              <a:rPr lang="en-GB" sz="2000" b="1" dirty="0">
                <a:solidFill>
                  <a:srgbClr val="333333"/>
                </a:solidFill>
              </a:rPr>
              <a:t>)       →     Na</a:t>
            </a:r>
            <a:r>
              <a:rPr lang="en-GB" sz="2000" b="1" baseline="-25000" dirty="0">
                <a:solidFill>
                  <a:srgbClr val="333333"/>
                </a:solidFill>
              </a:rPr>
              <a:t>2</a:t>
            </a:r>
            <a:r>
              <a:rPr lang="en-GB" sz="2000" b="1" dirty="0">
                <a:solidFill>
                  <a:srgbClr val="333333"/>
                </a:solidFill>
              </a:rPr>
              <a:t>SO</a:t>
            </a:r>
            <a:r>
              <a:rPr lang="en-GB" sz="2000" b="1" baseline="-25000" dirty="0">
                <a:solidFill>
                  <a:srgbClr val="333333"/>
                </a:solidFill>
              </a:rPr>
              <a:t>4</a:t>
            </a:r>
            <a:r>
              <a:rPr lang="en-GB" sz="2000" b="1" dirty="0">
                <a:solidFill>
                  <a:srgbClr val="333333"/>
                </a:solidFill>
              </a:rPr>
              <a:t>(</a:t>
            </a:r>
            <a:r>
              <a:rPr lang="en-GB" sz="2000" b="1" dirty="0" err="1">
                <a:solidFill>
                  <a:srgbClr val="333333"/>
                </a:solidFill>
              </a:rPr>
              <a:t>aq</a:t>
            </a:r>
            <a:r>
              <a:rPr lang="en-GB" sz="2000" b="1" dirty="0">
                <a:solidFill>
                  <a:srgbClr val="333333"/>
                </a:solidFill>
              </a:rPr>
              <a:t>)   +       Cu(OH)</a:t>
            </a:r>
            <a:r>
              <a:rPr lang="en-GB" sz="2000" b="1" baseline="-25000" dirty="0">
                <a:solidFill>
                  <a:srgbClr val="333333"/>
                </a:solidFill>
              </a:rPr>
              <a:t>2</a:t>
            </a:r>
            <a:r>
              <a:rPr lang="en-GB" sz="2000" b="1" dirty="0">
                <a:solidFill>
                  <a:srgbClr val="333333"/>
                </a:solidFill>
              </a:rPr>
              <a:t>(s)</a:t>
            </a:r>
          </a:p>
          <a:p>
            <a:endParaRPr lang="en-GB" sz="2000" dirty="0">
              <a:solidFill>
                <a:srgbClr val="333333"/>
              </a:solidFill>
            </a:endParaRPr>
          </a:p>
          <a:p>
            <a:r>
              <a:rPr lang="en-GB" sz="2000" dirty="0">
                <a:solidFill>
                  <a:srgbClr val="333333"/>
                </a:solidFill>
              </a:rPr>
              <a:t>You can tell that the copper hydroxide forms a solid (the precipitate) because its state symbol is (s) for solid, rather than (</a:t>
            </a:r>
            <a:r>
              <a:rPr lang="en-GB" sz="2000" dirty="0" err="1">
                <a:solidFill>
                  <a:srgbClr val="333333"/>
                </a:solidFill>
              </a:rPr>
              <a:t>aq</a:t>
            </a:r>
            <a:r>
              <a:rPr lang="en-GB" sz="2000" dirty="0">
                <a:solidFill>
                  <a:srgbClr val="333333"/>
                </a:solidFill>
              </a:rPr>
              <a:t>) for aqueous (dissolved in water).</a:t>
            </a:r>
            <a:endParaRPr lang="en-GB" dirty="0">
              <a:solidFill>
                <a:srgbClr val="333333"/>
              </a:solidFill>
            </a:endParaRPr>
          </a:p>
          <a:p>
            <a:endParaRPr lang="en-GB" sz="500" dirty="0">
              <a:solidFill>
                <a:srgbClr val="333333"/>
              </a:solidFill>
            </a:endParaRPr>
          </a:p>
          <a:p>
            <a:endParaRPr lang="en-GB" sz="2000" dirty="0">
              <a:solidFill>
                <a:srgbClr val="333333"/>
              </a:solidFill>
            </a:endParaRPr>
          </a:p>
          <a:p>
            <a:endParaRPr lang="en-GB" sz="2000" dirty="0">
              <a:solidFill>
                <a:srgbClr val="333333"/>
              </a:solidFill>
            </a:endParaRPr>
          </a:p>
          <a:p>
            <a:r>
              <a:rPr lang="en-GB" sz="2000" dirty="0">
                <a:solidFill>
                  <a:srgbClr val="333333"/>
                </a:solidFill>
              </a:rPr>
              <a:t>The reaction can also be shown by an </a:t>
            </a:r>
            <a:r>
              <a:rPr lang="en-GB" sz="2000" b="1" dirty="0">
                <a:solidFill>
                  <a:srgbClr val="333333"/>
                </a:solidFill>
              </a:rPr>
              <a:t>ionic equation</a:t>
            </a:r>
            <a:r>
              <a:rPr lang="en-GB" sz="2000" dirty="0">
                <a:solidFill>
                  <a:srgbClr val="333333"/>
                </a:solidFill>
              </a:rPr>
              <a:t>:</a:t>
            </a:r>
          </a:p>
          <a:p>
            <a:pPr algn="ctr"/>
            <a:r>
              <a:rPr lang="en-GB" sz="2000" b="1" dirty="0">
                <a:solidFill>
                  <a:srgbClr val="333333"/>
                </a:solidFill>
              </a:rPr>
              <a:t>Cu</a:t>
            </a:r>
            <a:r>
              <a:rPr lang="en-GB" sz="2000" b="1" baseline="30000" dirty="0">
                <a:solidFill>
                  <a:srgbClr val="333333"/>
                </a:solidFill>
              </a:rPr>
              <a:t>2+</a:t>
            </a:r>
            <a:r>
              <a:rPr lang="en-GB" sz="2000" b="1" dirty="0">
                <a:solidFill>
                  <a:srgbClr val="333333"/>
                </a:solidFill>
              </a:rPr>
              <a:t>(</a:t>
            </a:r>
            <a:r>
              <a:rPr lang="en-GB" sz="2000" b="1" dirty="0" err="1">
                <a:solidFill>
                  <a:srgbClr val="333333"/>
                </a:solidFill>
              </a:rPr>
              <a:t>aq</a:t>
            </a:r>
            <a:r>
              <a:rPr lang="en-GB" sz="2000" b="1" dirty="0">
                <a:solidFill>
                  <a:srgbClr val="333333"/>
                </a:solidFill>
              </a:rPr>
              <a:t>) + 2OH</a:t>
            </a:r>
            <a:r>
              <a:rPr lang="en-GB" sz="2000" b="1" baseline="30000" dirty="0">
                <a:solidFill>
                  <a:srgbClr val="333333"/>
                </a:solidFill>
              </a:rPr>
              <a:t>–</a:t>
            </a:r>
            <a:r>
              <a:rPr lang="en-GB" sz="2000" b="1" dirty="0">
                <a:solidFill>
                  <a:srgbClr val="333333"/>
                </a:solidFill>
              </a:rPr>
              <a:t>(</a:t>
            </a:r>
            <a:r>
              <a:rPr lang="en-GB" sz="2000" b="1" dirty="0" err="1">
                <a:solidFill>
                  <a:srgbClr val="333333"/>
                </a:solidFill>
              </a:rPr>
              <a:t>aq</a:t>
            </a:r>
            <a:r>
              <a:rPr lang="en-GB" sz="2000" b="1" dirty="0">
                <a:solidFill>
                  <a:srgbClr val="333333"/>
                </a:solidFill>
              </a:rPr>
              <a:t>) → Cu(OH)</a:t>
            </a:r>
            <a:r>
              <a:rPr lang="en-GB" sz="2000" b="1" baseline="-25000" dirty="0">
                <a:solidFill>
                  <a:srgbClr val="333333"/>
                </a:solidFill>
              </a:rPr>
              <a:t>2</a:t>
            </a:r>
            <a:r>
              <a:rPr lang="en-GB" sz="2000" b="1" dirty="0">
                <a:solidFill>
                  <a:srgbClr val="333333"/>
                </a:solidFill>
              </a:rPr>
              <a:t>(s)</a:t>
            </a:r>
          </a:p>
        </p:txBody>
      </p:sp>
      <p:sp>
        <p:nvSpPr>
          <p:cNvPr id="10" name="Rectangle 9"/>
          <p:cNvSpPr/>
          <p:nvPr/>
        </p:nvSpPr>
        <p:spPr>
          <a:xfrm>
            <a:off x="1688299" y="4941168"/>
            <a:ext cx="8884976" cy="400110"/>
          </a:xfrm>
          <a:prstGeom prst="rect">
            <a:avLst/>
          </a:prstGeom>
          <a:solidFill>
            <a:schemeClr val="bg1"/>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HT only – write balanced half equations and ionic equations</a:t>
            </a:r>
          </a:p>
        </p:txBody>
      </p:sp>
      <p:sp>
        <p:nvSpPr>
          <p:cNvPr id="11" name="TextBox 10"/>
          <p:cNvSpPr txBox="1"/>
          <p:nvPr/>
        </p:nvSpPr>
        <p:spPr>
          <a:xfrm>
            <a:off x="1703511" y="2168593"/>
            <a:ext cx="8884976" cy="707886"/>
          </a:xfrm>
          <a:prstGeom prst="rect">
            <a:avLst/>
          </a:prstGeom>
          <a:solidFill>
            <a:schemeClr val="bg1"/>
          </a:solidFill>
          <a:ln>
            <a:solidFill>
              <a:schemeClr val="accent6"/>
            </a:solidFill>
          </a:ln>
          <a:effectLst/>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b="1" dirty="0"/>
              <a:t> </a:t>
            </a:r>
            <a:r>
              <a:rPr lang="en-GB" sz="2000" b="1" dirty="0">
                <a:solidFill>
                  <a:schemeClr val="accent6"/>
                </a:solidFill>
              </a:rPr>
              <a:t>Word equation:</a:t>
            </a:r>
            <a:r>
              <a:rPr lang="en-GB" sz="2000" b="1" dirty="0"/>
              <a:t>		sodium +  water   </a:t>
            </a:r>
            <a:r>
              <a:rPr lang="en-GB" sz="2000" b="1" dirty="0">
                <a:sym typeface="Wingdings" panose="05000000000000000000" pitchFamily="2" charset="2"/>
              </a:rPr>
              <a:t>   sodium hydroxide + hydrogen</a:t>
            </a:r>
            <a:endParaRPr lang="en-GB" sz="2000" b="1" dirty="0"/>
          </a:p>
          <a:p>
            <a:r>
              <a:rPr lang="en-GB" sz="2000" b="1" dirty="0">
                <a:solidFill>
                  <a:schemeClr val="accent6"/>
                </a:solidFill>
              </a:rPr>
              <a:t>Symbol equation:</a:t>
            </a:r>
            <a:r>
              <a:rPr lang="en-GB" sz="2000" b="1" dirty="0"/>
              <a:t>	    </a:t>
            </a:r>
            <a:r>
              <a:rPr lang="pt-BR" sz="2000" b="1" dirty="0"/>
              <a:t>2Na</a:t>
            </a:r>
            <a:r>
              <a:rPr lang="pt-BR" sz="2000" b="1" dirty="0">
                <a:solidFill>
                  <a:schemeClr val="accent6"/>
                </a:solidFill>
              </a:rPr>
              <a:t>(s) </a:t>
            </a:r>
            <a:r>
              <a:rPr lang="pt-BR" sz="2000" b="1" dirty="0"/>
              <a:t>+  2H</a:t>
            </a:r>
            <a:r>
              <a:rPr lang="pt-BR" sz="2000" b="1" baseline="-25000" dirty="0"/>
              <a:t>2</a:t>
            </a:r>
            <a:r>
              <a:rPr lang="pt-BR" sz="2000" b="1" dirty="0"/>
              <a:t>O</a:t>
            </a:r>
            <a:r>
              <a:rPr lang="pt-BR" sz="2000" b="1" dirty="0">
                <a:solidFill>
                  <a:schemeClr val="accent6"/>
                </a:solidFill>
              </a:rPr>
              <a:t>(l) </a:t>
            </a:r>
            <a:r>
              <a:rPr lang="pt-BR" sz="2000" b="1" dirty="0"/>
              <a:t>→          2NaOH</a:t>
            </a:r>
            <a:r>
              <a:rPr lang="pt-BR" sz="2000" b="1" dirty="0">
                <a:solidFill>
                  <a:schemeClr val="accent6"/>
                </a:solidFill>
              </a:rPr>
              <a:t>(aq)     </a:t>
            </a:r>
            <a:r>
              <a:rPr lang="pt-BR" sz="2000" b="1" dirty="0"/>
              <a:t>+     H</a:t>
            </a:r>
            <a:r>
              <a:rPr lang="pt-BR" sz="2000" b="1" baseline="-25000" dirty="0"/>
              <a:t>2</a:t>
            </a:r>
            <a:r>
              <a:rPr lang="pt-BR" sz="2000" b="1" dirty="0">
                <a:solidFill>
                  <a:schemeClr val="accent6"/>
                </a:solidFill>
              </a:rPr>
              <a:t>(g)</a:t>
            </a:r>
            <a:endParaRPr lang="en-GB" sz="2000" b="1" dirty="0">
              <a:solidFill>
                <a:schemeClr val="accent6"/>
              </a:solidFill>
            </a:endParaRPr>
          </a:p>
        </p:txBody>
      </p:sp>
      <p:sp>
        <p:nvSpPr>
          <p:cNvPr id="12" name="Rectangle 11"/>
          <p:cNvSpPr/>
          <p:nvPr/>
        </p:nvSpPr>
        <p:spPr>
          <a:xfrm>
            <a:off x="1703512" y="768927"/>
            <a:ext cx="4826215" cy="1323439"/>
          </a:xfrm>
          <a:prstGeom prst="rect">
            <a:avLst/>
          </a:prstGeom>
          <a:solidFill>
            <a:schemeClr val="accent6">
              <a:lumMod val="20000"/>
              <a:lumOff val="80000"/>
            </a:schemeClr>
          </a:solidFill>
          <a:ln>
            <a:solidFill>
              <a:schemeClr val="accent6"/>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2000" dirty="0"/>
              <a:t>We can add </a:t>
            </a:r>
            <a:r>
              <a:rPr lang="en-GB" sz="2000" b="1" dirty="0"/>
              <a:t>state symbols</a:t>
            </a:r>
            <a:r>
              <a:rPr lang="en-GB" sz="2000" dirty="0"/>
              <a:t> to a symbol equation to show whether the reactants and products in a chemical reaction are solids, gases, liquids or dissolved in water. </a:t>
            </a:r>
            <a:endParaRPr lang="en-GB" sz="2000" dirty="0">
              <a:cs typeface="Arial" pitchFamily="34" charset="0"/>
            </a:endParaRPr>
          </a:p>
        </p:txBody>
      </p:sp>
      <p:sp>
        <p:nvSpPr>
          <p:cNvPr id="13" name="Rectangle 12"/>
          <p:cNvSpPr/>
          <p:nvPr/>
        </p:nvSpPr>
        <p:spPr>
          <a:xfrm>
            <a:off x="6575363" y="768926"/>
            <a:ext cx="4028337" cy="1323439"/>
          </a:xfrm>
          <a:prstGeom prst="rect">
            <a:avLst/>
          </a:prstGeom>
          <a:solidFill>
            <a:schemeClr val="bg1"/>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dirty="0">
                <a:cs typeface="Arial" pitchFamily="34" charset="0"/>
              </a:rPr>
              <a:t>Solid =</a:t>
            </a:r>
            <a:r>
              <a:rPr lang="en-GB" sz="2000" b="1" dirty="0">
                <a:solidFill>
                  <a:schemeClr val="accent6"/>
                </a:solidFill>
                <a:cs typeface="Arial" pitchFamily="34" charset="0"/>
              </a:rPr>
              <a:t> s</a:t>
            </a:r>
          </a:p>
          <a:p>
            <a:pPr algn="ctr"/>
            <a:r>
              <a:rPr lang="en-GB" sz="2000" b="1" dirty="0">
                <a:cs typeface="Arial" pitchFamily="34" charset="0"/>
              </a:rPr>
              <a:t>Liquid = </a:t>
            </a:r>
            <a:r>
              <a:rPr lang="en-GB" sz="2000" b="1" dirty="0">
                <a:solidFill>
                  <a:schemeClr val="accent6"/>
                </a:solidFill>
                <a:cs typeface="Arial" pitchFamily="34" charset="0"/>
              </a:rPr>
              <a:t>l</a:t>
            </a:r>
          </a:p>
          <a:p>
            <a:pPr algn="ctr"/>
            <a:r>
              <a:rPr lang="en-GB" sz="2000" b="1" dirty="0">
                <a:cs typeface="Arial" pitchFamily="34" charset="0"/>
              </a:rPr>
              <a:t>Gas = </a:t>
            </a:r>
            <a:r>
              <a:rPr lang="en-GB" sz="2000" b="1" dirty="0">
                <a:solidFill>
                  <a:schemeClr val="accent6"/>
                </a:solidFill>
                <a:cs typeface="Arial" pitchFamily="34" charset="0"/>
              </a:rPr>
              <a:t>g</a:t>
            </a:r>
          </a:p>
          <a:p>
            <a:pPr algn="ctr"/>
            <a:r>
              <a:rPr lang="en-GB" sz="2000" b="1" dirty="0">
                <a:cs typeface="Arial" pitchFamily="34" charset="0"/>
              </a:rPr>
              <a:t>Aqueous (dissolved in water) = </a:t>
            </a:r>
            <a:r>
              <a:rPr lang="en-GB" sz="2000" b="1" dirty="0" err="1">
                <a:solidFill>
                  <a:schemeClr val="accent6"/>
                </a:solidFill>
                <a:cs typeface="Arial" pitchFamily="34" charset="0"/>
              </a:rPr>
              <a:t>aq</a:t>
            </a:r>
            <a:endParaRPr lang="en-GB" sz="2000" b="1" dirty="0">
              <a:solidFill>
                <a:schemeClr val="accent6"/>
              </a:solidFill>
              <a:cs typeface="Arial" pitchFamily="34" charset="0"/>
            </a:endParaRPr>
          </a:p>
        </p:txBody>
      </p:sp>
    </p:spTree>
    <p:extLst>
      <p:ext uri="{BB962C8B-B14F-4D97-AF65-F5344CB8AC3E}">
        <p14:creationId xmlns:p14="http://schemas.microsoft.com/office/powerpoint/2010/main" val="2322288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8"/>
            <a:ext cx="5004048" cy="5509200"/>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 mixtures </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Atoms, elements and compounds</a:t>
            </a:r>
          </a:p>
          <a:p>
            <a:pPr marL="685800" lvl="1" indent="-342900">
              <a:buFont typeface="Arial" charset="0"/>
              <a:buChar char="•"/>
            </a:pPr>
            <a:r>
              <a:rPr lang="en-US" sz="2400" b="1" dirty="0">
                <a:solidFill>
                  <a:schemeClr val="bg1">
                    <a:lumMod val="50000"/>
                  </a:schemeClr>
                </a:solidFill>
              </a:rPr>
              <a:t>Word and symbol equations</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54192" y="697757"/>
            <a:ext cx="4913808" cy="5805264"/>
          </a:xfrm>
          <a:prstGeom prst="rect">
            <a:avLst/>
          </a:prstGeom>
        </p:spPr>
      </p:pic>
    </p:spTree>
    <p:extLst>
      <p:ext uri="{BB962C8B-B14F-4D97-AF65-F5344CB8AC3E}">
        <p14:creationId xmlns:p14="http://schemas.microsoft.com/office/powerpoint/2010/main" val="4263445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6"/>
            <a:ext cx="8915400" cy="6647974"/>
          </a:xfrm>
          <a:prstGeom prst="rect">
            <a:avLst/>
          </a:prstGeom>
          <a:noFill/>
        </p:spPr>
        <p:txBody>
          <a:bodyPr wrap="square" rtlCol="0">
            <a:spAutoFit/>
          </a:bodyPr>
          <a:lstStyle/>
          <a:p>
            <a:pPr marL="457200" indent="-457200">
              <a:buAutoNum type="arabicPeriod"/>
            </a:pPr>
            <a:r>
              <a:rPr lang="en-GB" sz="2000" dirty="0"/>
              <a:t>Around how many different types of element are there in the periodic table?</a:t>
            </a:r>
          </a:p>
          <a:p>
            <a:pPr marL="457200" indent="-457200">
              <a:buFont typeface="+mj-lt"/>
              <a:buAutoNum type="arabicPeriod" startAt="2"/>
            </a:pPr>
            <a:r>
              <a:rPr lang="en-GB" sz="2000" dirty="0"/>
              <a:t>What does it mean if a compound ends in –ide?</a:t>
            </a:r>
          </a:p>
          <a:p>
            <a:pPr marL="457200" indent="-457200">
              <a:buFont typeface="+mj-lt"/>
              <a:buAutoNum type="arabicPeriod" startAt="3"/>
            </a:pPr>
            <a:r>
              <a:rPr lang="en-GB" sz="2000" dirty="0"/>
              <a:t>What does it mean if a compound ends in –ate?</a:t>
            </a:r>
          </a:p>
          <a:p>
            <a:pPr marL="457200" indent="-457200">
              <a:buFont typeface="+mj-lt"/>
              <a:buAutoNum type="arabicPeriod" startAt="3"/>
            </a:pPr>
            <a:r>
              <a:rPr lang="en-GB" sz="2000" dirty="0"/>
              <a:t>What does a chemical reaction involve?</a:t>
            </a:r>
          </a:p>
          <a:p>
            <a:pPr marL="457200" indent="-457200">
              <a:buFont typeface="+mj-lt"/>
              <a:buAutoNum type="arabicPeriod" startAt="3"/>
            </a:pPr>
            <a:r>
              <a:rPr lang="en-GB" sz="2000" dirty="0"/>
              <a:t>Name the following substances:</a:t>
            </a:r>
          </a:p>
          <a:p>
            <a:pPr marL="914400" lvl="1" indent="-457200">
              <a:buFont typeface="Arial" panose="020B0604020202020204" pitchFamily="34" charset="0"/>
              <a:buChar char="•"/>
            </a:pPr>
            <a:r>
              <a:rPr lang="en-GB" sz="2000" dirty="0"/>
              <a:t>NaCl</a:t>
            </a:r>
          </a:p>
          <a:p>
            <a:pPr marL="914400" lvl="1" indent="-457200">
              <a:buFont typeface="Arial" panose="020B0604020202020204" pitchFamily="34" charset="0"/>
              <a:buChar char="•"/>
            </a:pPr>
            <a:r>
              <a:rPr lang="en-GB" sz="2000" dirty="0"/>
              <a:t>NaSO</a:t>
            </a:r>
            <a:r>
              <a:rPr lang="en-GB" sz="2000" baseline="-25000" dirty="0"/>
              <a:t>4</a:t>
            </a:r>
          </a:p>
          <a:p>
            <a:pPr marL="457200" indent="-457200">
              <a:lnSpc>
                <a:spcPct val="150000"/>
              </a:lnSpc>
              <a:buFont typeface="+mj-lt"/>
              <a:buAutoNum type="arabicPeriod" startAt="6"/>
            </a:pPr>
            <a:r>
              <a:rPr lang="en-GB" dirty="0"/>
              <a:t>Why is it useful to have symbols for atoms of different elements?</a:t>
            </a:r>
          </a:p>
          <a:p>
            <a:pPr marL="457200" indent="-457200">
              <a:lnSpc>
                <a:spcPct val="150000"/>
              </a:lnSpc>
              <a:buFont typeface="+mj-lt"/>
              <a:buAutoNum type="arabicPeriod" startAt="7"/>
            </a:pPr>
            <a:r>
              <a:rPr lang="en-GB" dirty="0"/>
              <a:t>What is the difference between an element and a compound?</a:t>
            </a:r>
          </a:p>
          <a:p>
            <a:pPr marL="457200" indent="-457200">
              <a:buAutoNum type="arabicPeriod" startAt="7"/>
            </a:pPr>
            <a:r>
              <a:rPr lang="en-GB" dirty="0"/>
              <a:t>Explain why it is difficult to separate a compound, compared to an element.</a:t>
            </a:r>
          </a:p>
          <a:p>
            <a:pPr marL="457200" indent="-457200">
              <a:buFont typeface="+mj-lt"/>
              <a:buAutoNum type="arabicPeriod" startAt="9"/>
            </a:pPr>
            <a:r>
              <a:rPr lang="en-GB" dirty="0"/>
              <a:t>Solid sodium reacts with water to form a sodium hydroxide (</a:t>
            </a:r>
            <a:r>
              <a:rPr lang="en-GB" dirty="0" err="1"/>
              <a:t>NaOH</a:t>
            </a:r>
            <a:r>
              <a:rPr lang="en-GB" dirty="0"/>
              <a:t>) solution and hydrogen gas.</a:t>
            </a:r>
          </a:p>
          <a:p>
            <a:r>
              <a:rPr lang="en-GB" dirty="0"/>
              <a:t>	a) Write a word equation to represent this reaction.</a:t>
            </a:r>
          </a:p>
          <a:p>
            <a:endParaRPr lang="en-GB" dirty="0"/>
          </a:p>
          <a:p>
            <a:r>
              <a:rPr lang="en-GB" dirty="0"/>
              <a:t>	b) Give the balance symbol equation for the reaction.</a:t>
            </a:r>
          </a:p>
          <a:p>
            <a:r>
              <a:rPr lang="en-GB" b="1" dirty="0"/>
              <a:t>HT only:</a:t>
            </a:r>
          </a:p>
          <a:p>
            <a:pPr marL="457200" indent="-457200">
              <a:buFont typeface="+mj-lt"/>
              <a:buAutoNum type="arabicPeriod" startAt="10"/>
            </a:pPr>
            <a:r>
              <a:rPr lang="en-GB" dirty="0"/>
              <a:t>When magnesium reacts with </a:t>
            </a:r>
            <a:r>
              <a:rPr lang="en-GB" dirty="0" err="1"/>
              <a:t>sulfuric</a:t>
            </a:r>
            <a:r>
              <a:rPr lang="en-GB" dirty="0"/>
              <a:t> acid, the hydrogen ions in the acid will be displaced from the solution by magnesium. Balance the following ionic equation.</a:t>
            </a:r>
          </a:p>
          <a:p>
            <a:pPr algn="ctr"/>
            <a:r>
              <a:rPr lang="en-GB" dirty="0"/>
              <a:t>Mg(s)    +    H</a:t>
            </a:r>
            <a:r>
              <a:rPr lang="en-GB" baseline="30000" dirty="0"/>
              <a:t>+</a:t>
            </a:r>
            <a:r>
              <a:rPr lang="en-GB" dirty="0"/>
              <a:t>(</a:t>
            </a:r>
            <a:r>
              <a:rPr lang="en-GB" dirty="0" err="1"/>
              <a:t>aq</a:t>
            </a:r>
            <a:r>
              <a:rPr lang="en-GB" dirty="0"/>
              <a:t>)    </a:t>
            </a:r>
            <a:r>
              <a:rPr lang="en-GB" dirty="0">
                <a:sym typeface="Wingdings" panose="05000000000000000000" pitchFamily="2" charset="2"/>
              </a:rPr>
              <a:t>    Mg</a:t>
            </a:r>
            <a:r>
              <a:rPr lang="en-GB" baseline="30000" dirty="0">
                <a:sym typeface="Wingdings" panose="05000000000000000000" pitchFamily="2" charset="2"/>
              </a:rPr>
              <a:t>2+</a:t>
            </a:r>
            <a:r>
              <a:rPr lang="en-GB" dirty="0">
                <a:sym typeface="Wingdings" panose="05000000000000000000" pitchFamily="2" charset="2"/>
              </a:rPr>
              <a:t>(</a:t>
            </a:r>
            <a:r>
              <a:rPr lang="en-GB" dirty="0" err="1">
                <a:sym typeface="Wingdings" panose="05000000000000000000" pitchFamily="2" charset="2"/>
              </a:rPr>
              <a:t>aq</a:t>
            </a:r>
            <a:r>
              <a:rPr lang="en-GB" dirty="0">
                <a:sym typeface="Wingdings" panose="05000000000000000000" pitchFamily="2" charset="2"/>
              </a:rPr>
              <a:t>)     +    H</a:t>
            </a:r>
            <a:r>
              <a:rPr lang="en-GB" baseline="-25000" dirty="0">
                <a:sym typeface="Wingdings" panose="05000000000000000000" pitchFamily="2" charset="2"/>
              </a:rPr>
              <a:t>2</a:t>
            </a:r>
            <a:r>
              <a:rPr lang="en-GB" dirty="0">
                <a:sym typeface="Wingdings" panose="05000000000000000000" pitchFamily="2" charset="2"/>
              </a:rPr>
              <a:t>(g)</a:t>
            </a:r>
            <a:endParaRPr lang="en-GB" dirty="0"/>
          </a:p>
          <a:p>
            <a:pPr marL="457200" indent="-457200">
              <a:buAutoNum type="arabicPeriod" startAt="7"/>
            </a:pPr>
            <a:endParaRPr lang="en-GB" dirty="0"/>
          </a:p>
          <a:p>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3814806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3464" y="620688"/>
            <a:ext cx="4824536" cy="5257800"/>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8"/>
            <a:ext cx="5940152" cy="5416868"/>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 </a:t>
            </a:r>
          </a:p>
          <a:p>
            <a:r>
              <a:rPr lang="en-GB" sz="3600" b="1" dirty="0">
                <a:solidFill>
                  <a:schemeClr val="tx1">
                    <a:lumMod val="50000"/>
                    <a:lumOff val="50000"/>
                  </a:schemeClr>
                </a:solidFill>
              </a:rPr>
              <a:t>mixtures </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Atoms, elements and compounds</a:t>
            </a:r>
          </a:p>
          <a:p>
            <a:pPr marL="685800" lvl="1" indent="-342900">
              <a:buFont typeface="Arial" charset="0"/>
              <a:buChar char="•"/>
            </a:pPr>
            <a:r>
              <a:rPr lang="en-US" sz="2400" b="1" dirty="0">
                <a:solidFill>
                  <a:schemeClr val="bg1">
                    <a:lumMod val="50000"/>
                  </a:schemeClr>
                </a:solidFill>
              </a:rPr>
              <a:t>Word and symbol equations</a:t>
            </a:r>
            <a:endParaRPr lang="en-GB" dirty="0"/>
          </a:p>
        </p:txBody>
      </p:sp>
    </p:spTree>
    <p:extLst>
      <p:ext uri="{BB962C8B-B14F-4D97-AF65-F5344CB8AC3E}">
        <p14:creationId xmlns:p14="http://schemas.microsoft.com/office/powerpoint/2010/main" val="1535306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802525"/>
            <a:ext cx="8915400" cy="5139869"/>
          </a:xfrm>
          <a:prstGeom prst="rect">
            <a:avLst/>
          </a:prstGeom>
          <a:noFill/>
        </p:spPr>
        <p:txBody>
          <a:bodyPr wrap="square" rtlCol="0">
            <a:spAutoFit/>
          </a:bodyPr>
          <a:lstStyle/>
          <a:p>
            <a:pPr marL="457200" indent="-457200">
              <a:buAutoNum type="arabicPeriod"/>
            </a:pPr>
            <a:r>
              <a:rPr lang="en-GB" sz="2400" dirty="0"/>
              <a:t>Around how many different types of elements are there in the periodic table?</a:t>
            </a:r>
          </a:p>
          <a:p>
            <a:r>
              <a:rPr lang="en-GB" sz="2400" b="1" dirty="0">
                <a:solidFill>
                  <a:srgbClr val="00B050"/>
                </a:solidFill>
              </a:rPr>
              <a:t>       1000</a:t>
            </a:r>
          </a:p>
          <a:p>
            <a:pPr marL="457200" indent="-457200">
              <a:buFont typeface="+mj-lt"/>
              <a:buAutoNum type="arabicPeriod" startAt="2"/>
            </a:pPr>
            <a:r>
              <a:rPr lang="en-GB" sz="2400" dirty="0"/>
              <a:t>What does it mean if a compound ends in –ide?</a:t>
            </a:r>
          </a:p>
          <a:p>
            <a:r>
              <a:rPr lang="en-GB" sz="2400" b="1" dirty="0">
                <a:solidFill>
                  <a:srgbClr val="00B050"/>
                </a:solidFill>
              </a:rPr>
              <a:t>       Contains 2 elements; usually metal and non-metal.</a:t>
            </a:r>
            <a:endParaRPr lang="en-GB" sz="2400" dirty="0"/>
          </a:p>
          <a:p>
            <a:pPr marL="457200" indent="-457200">
              <a:buFont typeface="+mj-lt"/>
              <a:buAutoNum type="arabicPeriod" startAt="3"/>
            </a:pPr>
            <a:r>
              <a:rPr lang="en-GB" sz="2400" dirty="0"/>
              <a:t>What does it mean if a compound ends in –ate?</a:t>
            </a:r>
          </a:p>
          <a:p>
            <a:r>
              <a:rPr lang="en-GB" sz="2400" b="1" dirty="0">
                <a:solidFill>
                  <a:srgbClr val="00B050"/>
                </a:solidFill>
              </a:rPr>
              <a:t>       Contains 3 or more elements, 1 of which is always oxygen.</a:t>
            </a:r>
            <a:endParaRPr lang="en-GB" sz="2400" dirty="0"/>
          </a:p>
          <a:p>
            <a:pPr marL="457200" indent="-457200">
              <a:buFont typeface="+mj-lt"/>
              <a:buAutoNum type="arabicPeriod" startAt="4"/>
            </a:pPr>
            <a:r>
              <a:rPr lang="en-GB" sz="2400" dirty="0"/>
              <a:t>What does a chemical reaction involve?</a:t>
            </a:r>
          </a:p>
          <a:p>
            <a:r>
              <a:rPr lang="en-GB" sz="2400" b="1" dirty="0">
                <a:solidFill>
                  <a:srgbClr val="00B050"/>
                </a:solidFill>
              </a:rPr>
              <a:t>       The formation of one or more new substances; usually with an   	energy change.</a:t>
            </a:r>
            <a:endParaRPr lang="en-GB" sz="2400" dirty="0"/>
          </a:p>
          <a:p>
            <a:pPr marL="457200" indent="-457200">
              <a:buFont typeface="+mj-lt"/>
              <a:buAutoNum type="arabicPeriod" startAt="5"/>
            </a:pPr>
            <a:r>
              <a:rPr lang="en-GB" sz="2400" dirty="0"/>
              <a:t>Name the following substances:</a:t>
            </a:r>
          </a:p>
          <a:p>
            <a:pPr marL="914400" lvl="1" indent="-457200">
              <a:buFont typeface="Arial" panose="020B0604020202020204" pitchFamily="34" charset="0"/>
              <a:buChar char="•"/>
            </a:pPr>
            <a:r>
              <a:rPr lang="en-GB" sz="2400" dirty="0"/>
              <a:t>NaCl  </a:t>
            </a:r>
            <a:r>
              <a:rPr lang="en-GB" sz="2400" b="1" dirty="0">
                <a:solidFill>
                  <a:srgbClr val="00B050"/>
                </a:solidFill>
              </a:rPr>
              <a:t> Sodium chloride.</a:t>
            </a:r>
            <a:endParaRPr lang="en-GB" sz="2400" dirty="0"/>
          </a:p>
          <a:p>
            <a:pPr marL="914400" lvl="1" indent="-457200">
              <a:buFont typeface="Arial" panose="020B0604020202020204" pitchFamily="34" charset="0"/>
              <a:buChar char="•"/>
            </a:pPr>
            <a:r>
              <a:rPr lang="en-GB" sz="2400" dirty="0"/>
              <a:t>NaSO</a:t>
            </a:r>
            <a:r>
              <a:rPr lang="en-GB" sz="2400" baseline="-25000" dirty="0"/>
              <a:t>4  </a:t>
            </a:r>
            <a:r>
              <a:rPr lang="en-GB" sz="2400" b="1" dirty="0">
                <a:solidFill>
                  <a:srgbClr val="00B050"/>
                </a:solidFill>
              </a:rPr>
              <a:t> Sodium </a:t>
            </a:r>
            <a:r>
              <a:rPr lang="en-GB" sz="2400" b="1" dirty="0" err="1">
                <a:solidFill>
                  <a:srgbClr val="00B050"/>
                </a:solidFill>
              </a:rPr>
              <a:t>sulfate</a:t>
            </a:r>
            <a:r>
              <a:rPr lang="en-GB" sz="2400" b="1" dirty="0">
                <a:solidFill>
                  <a:srgbClr val="00B050"/>
                </a:solidFill>
              </a:rPr>
              <a:t>.</a:t>
            </a:r>
            <a:endParaRPr lang="en-GB" sz="2400" baseline="-25000" dirty="0"/>
          </a:p>
          <a:p>
            <a:endParaRPr lang="en-GB" sz="1600" dirty="0"/>
          </a:p>
        </p:txBody>
      </p:sp>
    </p:spTree>
    <p:extLst>
      <p:ext uri="{BB962C8B-B14F-4D97-AF65-F5344CB8AC3E}">
        <p14:creationId xmlns:p14="http://schemas.microsoft.com/office/powerpoint/2010/main" val="2720205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802525"/>
            <a:ext cx="8915400" cy="4031873"/>
          </a:xfrm>
          <a:prstGeom prst="rect">
            <a:avLst/>
          </a:prstGeom>
          <a:noFill/>
        </p:spPr>
        <p:txBody>
          <a:bodyPr wrap="square" rtlCol="0">
            <a:spAutoFit/>
          </a:bodyPr>
          <a:lstStyle/>
          <a:p>
            <a:pPr marL="457200" indent="-457200">
              <a:buFont typeface="+mj-lt"/>
              <a:buAutoNum type="arabicPeriod" startAt="6"/>
            </a:pPr>
            <a:r>
              <a:rPr lang="en-GB" sz="2400" dirty="0"/>
              <a:t>Why is it useful to have symbols for atoms of different elements?</a:t>
            </a:r>
          </a:p>
          <a:p>
            <a:r>
              <a:rPr lang="en-GB" sz="2400" b="1" dirty="0">
                <a:solidFill>
                  <a:srgbClr val="00B050"/>
                </a:solidFill>
              </a:rPr>
              <a:t>       When elements join together to form a compound, it tells you    </a:t>
            </a:r>
          </a:p>
          <a:p>
            <a:r>
              <a:rPr lang="en-GB" sz="2400" b="1" dirty="0">
                <a:solidFill>
                  <a:srgbClr val="00B050"/>
                </a:solidFill>
              </a:rPr>
              <a:t>       how many atoms there are.</a:t>
            </a:r>
          </a:p>
          <a:p>
            <a:endParaRPr lang="en-GB" sz="2400" b="1" dirty="0">
              <a:solidFill>
                <a:srgbClr val="00B050"/>
              </a:solidFill>
            </a:endParaRPr>
          </a:p>
          <a:p>
            <a:pPr marL="457200" indent="-457200">
              <a:buFont typeface="+mj-lt"/>
              <a:buAutoNum type="arabicPeriod" startAt="7"/>
            </a:pPr>
            <a:r>
              <a:rPr lang="en-GB" sz="2400" dirty="0"/>
              <a:t>What is the difference between an element and a compound?</a:t>
            </a:r>
          </a:p>
          <a:p>
            <a:r>
              <a:rPr lang="en-GB" sz="2400" b="1" dirty="0">
                <a:solidFill>
                  <a:srgbClr val="00B050"/>
                </a:solidFill>
              </a:rPr>
              <a:t>        Elements contain one type of atom and compounds contain </a:t>
            </a:r>
          </a:p>
          <a:p>
            <a:r>
              <a:rPr lang="en-GB" sz="2400" b="1" dirty="0">
                <a:solidFill>
                  <a:srgbClr val="00B050"/>
                </a:solidFill>
              </a:rPr>
              <a:t>        more than one type.</a:t>
            </a:r>
          </a:p>
          <a:p>
            <a:endParaRPr lang="en-GB" sz="2400" b="1" dirty="0">
              <a:solidFill>
                <a:srgbClr val="00B050"/>
              </a:solidFill>
            </a:endParaRPr>
          </a:p>
          <a:p>
            <a:pPr marL="457200" indent="-457200">
              <a:buFont typeface="+mj-lt"/>
              <a:buAutoNum type="arabicPeriod" startAt="8"/>
            </a:pPr>
            <a:r>
              <a:rPr lang="en-GB" sz="2400" dirty="0"/>
              <a:t>Why is it difficult to separate a compound?</a:t>
            </a:r>
          </a:p>
          <a:p>
            <a:r>
              <a:rPr lang="en-GB" sz="2400" b="1" dirty="0">
                <a:solidFill>
                  <a:srgbClr val="00B050"/>
                </a:solidFill>
              </a:rPr>
              <a:t>       A compounds elements are chemically joined together.</a:t>
            </a:r>
          </a:p>
          <a:p>
            <a:endParaRPr lang="en-GB" sz="1600" dirty="0"/>
          </a:p>
        </p:txBody>
      </p:sp>
    </p:spTree>
    <p:extLst>
      <p:ext uri="{BB962C8B-B14F-4D97-AF65-F5344CB8AC3E}">
        <p14:creationId xmlns:p14="http://schemas.microsoft.com/office/powerpoint/2010/main" val="1972786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802525"/>
            <a:ext cx="8854236" cy="5632311"/>
          </a:xfrm>
          <a:prstGeom prst="rect">
            <a:avLst/>
          </a:prstGeom>
          <a:noFill/>
        </p:spPr>
        <p:txBody>
          <a:bodyPr wrap="square" rtlCol="0">
            <a:spAutoFit/>
          </a:bodyPr>
          <a:lstStyle/>
          <a:p>
            <a:pPr marL="457200" indent="-457200">
              <a:buFont typeface="+mj-lt"/>
              <a:buAutoNum type="arabicPeriod" startAt="9"/>
            </a:pPr>
            <a:r>
              <a:rPr lang="en-GB" sz="2400" dirty="0"/>
              <a:t>Solid sodium reacts with water to form a sodium hydroxide solution and hydrogen gas.</a:t>
            </a:r>
          </a:p>
          <a:p>
            <a:pPr marL="457200" indent="-457200">
              <a:buFont typeface="+mj-lt"/>
              <a:buAutoNum type="arabicPeriod" startAt="9"/>
            </a:pPr>
            <a:endParaRPr lang="en-GB" sz="2400" dirty="0"/>
          </a:p>
          <a:p>
            <a:r>
              <a:rPr lang="en-GB" sz="2400" dirty="0"/>
              <a:t>	a) Write a word equation to represent this reaction.</a:t>
            </a:r>
          </a:p>
          <a:p>
            <a:pPr algn="ctr"/>
            <a:r>
              <a:rPr lang="en-GB" sz="2400" b="1" dirty="0">
                <a:solidFill>
                  <a:srgbClr val="00B050"/>
                </a:solidFill>
              </a:rPr>
              <a:t>Sodium + water </a:t>
            </a:r>
            <a:r>
              <a:rPr lang="en-GB" sz="2400" b="1" dirty="0">
                <a:solidFill>
                  <a:srgbClr val="00B050"/>
                </a:solidFill>
                <a:sym typeface="Wingdings" panose="05000000000000000000" pitchFamily="2" charset="2"/>
              </a:rPr>
              <a:t> sodium hydroxide + hydrogen</a:t>
            </a:r>
          </a:p>
          <a:p>
            <a:pPr algn="ctr"/>
            <a:endParaRPr lang="en-GB" sz="2400" b="1" dirty="0">
              <a:solidFill>
                <a:srgbClr val="00B050"/>
              </a:solidFill>
            </a:endParaRPr>
          </a:p>
          <a:p>
            <a:r>
              <a:rPr lang="en-GB" sz="2400" dirty="0"/>
              <a:t>	b) Give the balance symbol equation for the reaction.</a:t>
            </a:r>
          </a:p>
          <a:p>
            <a:pPr algn="ctr"/>
            <a:r>
              <a:rPr lang="en-GB" sz="2400" b="1" dirty="0">
                <a:solidFill>
                  <a:srgbClr val="00B050"/>
                </a:solidFill>
              </a:rPr>
              <a:t>2Na(s) + 2H</a:t>
            </a:r>
            <a:r>
              <a:rPr lang="en-GB" sz="2400" b="1" baseline="-25000" dirty="0">
                <a:solidFill>
                  <a:srgbClr val="00B050"/>
                </a:solidFill>
              </a:rPr>
              <a:t>2</a:t>
            </a:r>
            <a:r>
              <a:rPr lang="en-GB" sz="2400" b="1" dirty="0">
                <a:solidFill>
                  <a:srgbClr val="00B050"/>
                </a:solidFill>
              </a:rPr>
              <a:t>O(l) </a:t>
            </a:r>
            <a:r>
              <a:rPr lang="en-GB" sz="2400" b="1" dirty="0">
                <a:solidFill>
                  <a:srgbClr val="00B050"/>
                </a:solidFill>
                <a:sym typeface="Wingdings" panose="05000000000000000000" pitchFamily="2" charset="2"/>
              </a:rPr>
              <a:t> 2NaOH(</a:t>
            </a:r>
            <a:r>
              <a:rPr lang="en-GB" sz="2400" b="1" dirty="0" err="1">
                <a:solidFill>
                  <a:srgbClr val="00B050"/>
                </a:solidFill>
                <a:sym typeface="Wingdings" panose="05000000000000000000" pitchFamily="2" charset="2"/>
              </a:rPr>
              <a:t>aq</a:t>
            </a:r>
            <a:r>
              <a:rPr lang="en-GB" sz="2400" b="1" dirty="0">
                <a:solidFill>
                  <a:srgbClr val="00B050"/>
                </a:solidFill>
                <a:sym typeface="Wingdings" panose="05000000000000000000" pitchFamily="2" charset="2"/>
              </a:rPr>
              <a:t>) + H</a:t>
            </a:r>
            <a:r>
              <a:rPr lang="en-GB" sz="2400" b="1" baseline="-25000" dirty="0">
                <a:solidFill>
                  <a:srgbClr val="00B050"/>
                </a:solidFill>
                <a:sym typeface="Wingdings" panose="05000000000000000000" pitchFamily="2" charset="2"/>
              </a:rPr>
              <a:t>2</a:t>
            </a:r>
            <a:r>
              <a:rPr lang="en-GB" sz="2400" b="1" dirty="0">
                <a:solidFill>
                  <a:srgbClr val="00B050"/>
                </a:solidFill>
                <a:sym typeface="Wingdings" panose="05000000000000000000" pitchFamily="2" charset="2"/>
              </a:rPr>
              <a:t>(g)</a:t>
            </a:r>
            <a:endParaRPr lang="en-GB" sz="2400" b="1" dirty="0">
              <a:solidFill>
                <a:srgbClr val="00B050"/>
              </a:solidFill>
            </a:endParaRPr>
          </a:p>
          <a:p>
            <a:endParaRPr lang="en-GB" sz="2400" b="1" dirty="0"/>
          </a:p>
          <a:p>
            <a:r>
              <a:rPr lang="en-GB" sz="2400" b="1" dirty="0"/>
              <a:t>HT only:</a:t>
            </a:r>
          </a:p>
          <a:p>
            <a:pPr marL="457200" indent="-457200">
              <a:buFont typeface="+mj-lt"/>
              <a:buAutoNum type="arabicPeriod" startAt="10"/>
            </a:pPr>
            <a:r>
              <a:rPr lang="en-GB" sz="2400" dirty="0"/>
              <a:t>When magnesium reacts with sulfuric acid, the hydrogen ions in the acid will be displaced from the solution by magnesium.</a:t>
            </a:r>
          </a:p>
          <a:p>
            <a:r>
              <a:rPr lang="en-GB" sz="2400" dirty="0"/>
              <a:t>       Balance the following ionic equation.</a:t>
            </a:r>
          </a:p>
          <a:p>
            <a:endParaRPr lang="en-GB" sz="2400" dirty="0"/>
          </a:p>
          <a:p>
            <a:pPr algn="ctr"/>
            <a:r>
              <a:rPr lang="en-GB" sz="2400" dirty="0"/>
              <a:t>Mg(s)    +    </a:t>
            </a:r>
            <a:r>
              <a:rPr lang="en-GB" sz="2400" b="1" dirty="0">
                <a:solidFill>
                  <a:srgbClr val="00B050"/>
                </a:solidFill>
              </a:rPr>
              <a:t>2</a:t>
            </a:r>
            <a:r>
              <a:rPr lang="en-GB" sz="2400" dirty="0"/>
              <a:t>H</a:t>
            </a:r>
            <a:r>
              <a:rPr lang="en-GB" sz="2400" baseline="30000" dirty="0"/>
              <a:t>+</a:t>
            </a:r>
            <a:r>
              <a:rPr lang="en-GB" sz="2400" dirty="0"/>
              <a:t>(</a:t>
            </a:r>
            <a:r>
              <a:rPr lang="en-GB" sz="2400" dirty="0" err="1"/>
              <a:t>aq</a:t>
            </a:r>
            <a:r>
              <a:rPr lang="en-GB" sz="2400" dirty="0"/>
              <a:t>)    </a:t>
            </a:r>
            <a:r>
              <a:rPr lang="en-GB" sz="2400" dirty="0">
                <a:sym typeface="Wingdings" panose="05000000000000000000" pitchFamily="2" charset="2"/>
              </a:rPr>
              <a:t>    Mg</a:t>
            </a:r>
            <a:r>
              <a:rPr lang="en-GB" sz="2400" baseline="30000" dirty="0">
                <a:sym typeface="Wingdings" panose="05000000000000000000" pitchFamily="2" charset="2"/>
              </a:rPr>
              <a:t>2+</a:t>
            </a:r>
            <a:r>
              <a:rPr lang="en-GB" sz="2400" dirty="0">
                <a:sym typeface="Wingdings" panose="05000000000000000000" pitchFamily="2" charset="2"/>
              </a:rPr>
              <a:t>(</a:t>
            </a:r>
            <a:r>
              <a:rPr lang="en-GB" sz="2400" dirty="0" err="1">
                <a:sym typeface="Wingdings" panose="05000000000000000000" pitchFamily="2" charset="2"/>
              </a:rPr>
              <a:t>aq</a:t>
            </a:r>
            <a:r>
              <a:rPr lang="en-GB" sz="2400" dirty="0">
                <a:sym typeface="Wingdings" panose="05000000000000000000" pitchFamily="2" charset="2"/>
              </a:rPr>
              <a:t>)     +    H</a:t>
            </a:r>
            <a:r>
              <a:rPr lang="en-GB" sz="2400" baseline="-25000" dirty="0">
                <a:sym typeface="Wingdings" panose="05000000000000000000" pitchFamily="2" charset="2"/>
              </a:rPr>
              <a:t>2</a:t>
            </a:r>
            <a:r>
              <a:rPr lang="en-GB" sz="2400" dirty="0">
                <a:sym typeface="Wingdings" panose="05000000000000000000" pitchFamily="2" charset="2"/>
              </a:rPr>
              <a:t>(g)</a:t>
            </a:r>
            <a:endParaRPr lang="en-GB" sz="2400" dirty="0"/>
          </a:p>
        </p:txBody>
      </p:sp>
    </p:spTree>
    <p:extLst>
      <p:ext uri="{BB962C8B-B14F-4D97-AF65-F5344CB8AC3E}">
        <p14:creationId xmlns:p14="http://schemas.microsoft.com/office/powerpoint/2010/main" val="3642578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79776" y="55"/>
            <a:ext cx="6588224" cy="6525344"/>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4572000" cy="5324535"/>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a:t>
            </a:r>
          </a:p>
          <a:p>
            <a:r>
              <a:rPr lang="en-GB" sz="3600" b="1" dirty="0">
                <a:solidFill>
                  <a:schemeClr val="tx1">
                    <a:lumMod val="50000"/>
                    <a:lumOff val="50000"/>
                  </a:schemeClr>
                </a:solidFill>
              </a:rPr>
              <a:t>mixtures 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Mixtures</a:t>
            </a:r>
          </a:p>
          <a:p>
            <a:endParaRPr lang="en-GB" dirty="0"/>
          </a:p>
        </p:txBody>
      </p:sp>
    </p:spTree>
    <p:extLst>
      <p:ext uri="{BB962C8B-B14F-4D97-AF65-F5344CB8AC3E}">
        <p14:creationId xmlns:p14="http://schemas.microsoft.com/office/powerpoint/2010/main" val="985351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Atoms, elements, compounds and mixtures - PART 2</a:t>
            </a:r>
            <a:endParaRPr lang="en-GB" sz="2400" b="1" dirty="0">
              <a:solidFill>
                <a:schemeClr val="accent6"/>
              </a:solidFill>
            </a:endParaRPr>
          </a:p>
        </p:txBody>
      </p:sp>
      <p:sp>
        <p:nvSpPr>
          <p:cNvPr id="4" name="Rectangle 3"/>
          <p:cNvSpPr/>
          <p:nvPr/>
        </p:nvSpPr>
        <p:spPr>
          <a:xfrm>
            <a:off x="1722525" y="757252"/>
            <a:ext cx="8765962" cy="1015663"/>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t>A mixture consists of </a:t>
            </a:r>
            <a:r>
              <a:rPr lang="en-GB" sz="2000" b="1" dirty="0"/>
              <a:t>two or more </a:t>
            </a:r>
            <a:r>
              <a:rPr lang="en-GB" sz="2000" dirty="0"/>
              <a:t>elements or compounds </a:t>
            </a:r>
            <a:r>
              <a:rPr lang="en-GB" sz="2000" b="1" dirty="0"/>
              <a:t>not</a:t>
            </a:r>
            <a:r>
              <a:rPr lang="en-GB" sz="2000" dirty="0"/>
              <a:t> chemically combined together. The chemical properties of each substance in the mixture are </a:t>
            </a:r>
            <a:r>
              <a:rPr lang="en-GB" sz="2000" b="1" dirty="0"/>
              <a:t>unchanged</a:t>
            </a:r>
            <a:r>
              <a:rPr lang="en-GB" sz="2000" dirty="0"/>
              <a:t>.</a:t>
            </a:r>
            <a:endParaRPr lang="en-GB" sz="2000" dirty="0">
              <a:solidFill>
                <a:schemeClr val="tx1"/>
              </a:solidFill>
              <a:cs typeface="Arial" pitchFamily="34" charset="0"/>
            </a:endParaRPr>
          </a:p>
        </p:txBody>
      </p:sp>
      <p:sp>
        <p:nvSpPr>
          <p:cNvPr id="11" name="Rectangle 10">
            <a:extLst>
              <a:ext uri="{FF2B5EF4-FFF2-40B4-BE49-F238E27FC236}">
                <a16:creationId xmlns:a16="http://schemas.microsoft.com/office/drawing/2014/main" id="{4E90E6A1-E496-4BA0-83B8-FF6FCDE34DE9}"/>
              </a:ext>
            </a:extLst>
          </p:cNvPr>
          <p:cNvSpPr/>
          <p:nvPr/>
        </p:nvSpPr>
        <p:spPr>
          <a:xfrm>
            <a:off x="1722525" y="5157193"/>
            <a:ext cx="5021547" cy="1015663"/>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b="1" u="sng" dirty="0"/>
              <a:t>FILTRATION</a:t>
            </a:r>
            <a:r>
              <a:rPr lang="en-GB" sz="2000" dirty="0"/>
              <a:t>: This technique separates substances that are insoluble in a solvent from those that are soluble</a:t>
            </a:r>
            <a:endParaRPr lang="en-GB" sz="2000" dirty="0">
              <a:solidFill>
                <a:schemeClr val="accent6"/>
              </a:solidFill>
              <a:cs typeface="Arial" pitchFamily="34" charset="0"/>
            </a:endParaRPr>
          </a:p>
        </p:txBody>
      </p:sp>
      <p:graphicFrame>
        <p:nvGraphicFramePr>
          <p:cNvPr id="5" name="Table 4">
            <a:extLst>
              <a:ext uri="{FF2B5EF4-FFF2-40B4-BE49-F238E27FC236}">
                <a16:creationId xmlns:a16="http://schemas.microsoft.com/office/drawing/2014/main" id="{976AEF3E-F3DD-44D3-A9F7-EB6A1DA61E27}"/>
              </a:ext>
            </a:extLst>
          </p:cNvPr>
          <p:cNvGraphicFramePr>
            <a:graphicFrameLocks noGrp="1"/>
          </p:cNvGraphicFramePr>
          <p:nvPr/>
        </p:nvGraphicFramePr>
        <p:xfrm>
          <a:off x="1722525" y="2103742"/>
          <a:ext cx="5021547" cy="2670810"/>
        </p:xfrm>
        <a:graphic>
          <a:graphicData uri="http://schemas.openxmlformats.org/drawingml/2006/table">
            <a:tbl>
              <a:tblPr>
                <a:tableStyleId>{E8B1032C-EA38-4F05-BA0D-38AFFFC7BED3}</a:tableStyleId>
              </a:tblPr>
              <a:tblGrid>
                <a:gridCol w="1044022">
                  <a:extLst>
                    <a:ext uri="{9D8B030D-6E8A-4147-A177-3AD203B41FA5}">
                      <a16:colId xmlns:a16="http://schemas.microsoft.com/office/drawing/2014/main" val="3060657768"/>
                    </a:ext>
                  </a:extLst>
                </a:gridCol>
                <a:gridCol w="3977525">
                  <a:extLst>
                    <a:ext uri="{9D8B030D-6E8A-4147-A177-3AD203B41FA5}">
                      <a16:colId xmlns:a16="http://schemas.microsoft.com/office/drawing/2014/main" val="2480230326"/>
                    </a:ext>
                  </a:extLst>
                </a:gridCol>
              </a:tblGrid>
              <a:tr h="308521">
                <a:tc>
                  <a:txBody>
                    <a:bodyPr/>
                    <a:lstStyle/>
                    <a:p>
                      <a:pPr algn="ctr" fontAlgn="t"/>
                      <a:r>
                        <a:rPr lang="en-GB" sz="1800" b="1" dirty="0">
                          <a:effectLst/>
                        </a:rPr>
                        <a:t>Solvent</a:t>
                      </a:r>
                    </a:p>
                  </a:txBody>
                  <a:tcPr marL="76200" marR="47625" marT="76200" marB="19050" anchor="ctr"/>
                </a:tc>
                <a:tc>
                  <a:txBody>
                    <a:bodyPr/>
                    <a:lstStyle/>
                    <a:p>
                      <a:pPr algn="ctr" fontAlgn="t"/>
                      <a:r>
                        <a:rPr lang="en-GB" sz="1800" dirty="0">
                          <a:effectLst/>
                        </a:rPr>
                        <a:t>the liquid in which a solute dissolves</a:t>
                      </a:r>
                      <a:endParaRPr lang="en-GB" sz="1800" b="0" dirty="0">
                        <a:effectLst/>
                      </a:endParaRPr>
                    </a:p>
                  </a:txBody>
                  <a:tcPr marL="76200" marR="47625" marT="76200" marB="19050" anchor="ctr"/>
                </a:tc>
                <a:extLst>
                  <a:ext uri="{0D108BD9-81ED-4DB2-BD59-A6C34878D82A}">
                    <a16:rowId xmlns:a16="http://schemas.microsoft.com/office/drawing/2014/main" val="467051256"/>
                  </a:ext>
                </a:extLst>
              </a:tr>
              <a:tr h="521819">
                <a:tc>
                  <a:txBody>
                    <a:bodyPr/>
                    <a:lstStyle/>
                    <a:p>
                      <a:pPr algn="ctr" fontAlgn="t"/>
                      <a:r>
                        <a:rPr lang="en-GB" sz="1800" b="1" dirty="0">
                          <a:effectLst/>
                        </a:rPr>
                        <a:t>Solute</a:t>
                      </a:r>
                    </a:p>
                  </a:txBody>
                  <a:tcPr marL="76200" marR="47625" marT="76200" marB="19050" anchor="ctr"/>
                </a:tc>
                <a:tc>
                  <a:txBody>
                    <a:bodyPr/>
                    <a:lstStyle/>
                    <a:p>
                      <a:pPr algn="ctr" fontAlgn="t"/>
                      <a:r>
                        <a:rPr lang="en-GB" sz="1800" dirty="0">
                          <a:effectLst/>
                        </a:rPr>
                        <a:t>the substance that dissolves in a liquid to form a solution</a:t>
                      </a:r>
                      <a:endParaRPr lang="en-GB" sz="1800" b="0" dirty="0">
                        <a:effectLst/>
                      </a:endParaRPr>
                    </a:p>
                  </a:txBody>
                  <a:tcPr marL="76200" marR="47625" marT="76200" marB="19050" anchor="ctr"/>
                </a:tc>
                <a:extLst>
                  <a:ext uri="{0D108BD9-81ED-4DB2-BD59-A6C34878D82A}">
                    <a16:rowId xmlns:a16="http://schemas.microsoft.com/office/drawing/2014/main" val="348651441"/>
                  </a:ext>
                </a:extLst>
              </a:tr>
              <a:tr h="300079">
                <a:tc>
                  <a:txBody>
                    <a:bodyPr/>
                    <a:lstStyle/>
                    <a:p>
                      <a:pPr algn="ctr" fontAlgn="t"/>
                      <a:r>
                        <a:rPr lang="en-GB" sz="1800" b="1" dirty="0">
                          <a:effectLst/>
                        </a:rPr>
                        <a:t>Solution</a:t>
                      </a:r>
                    </a:p>
                  </a:txBody>
                  <a:tcPr marL="76200" marR="47625" marT="76200" marB="19050" anchor="ctr"/>
                </a:tc>
                <a:tc>
                  <a:txBody>
                    <a:bodyPr/>
                    <a:lstStyle/>
                    <a:p>
                      <a:pPr algn="ctr" fontAlgn="t"/>
                      <a:r>
                        <a:rPr lang="en-GB" sz="1800" dirty="0">
                          <a:effectLst/>
                        </a:rPr>
                        <a:t>is the mixture formed when a solute has dissolved in a solvent</a:t>
                      </a:r>
                      <a:endParaRPr lang="en-GB" sz="1800" b="0" dirty="0">
                        <a:effectLst/>
                      </a:endParaRPr>
                    </a:p>
                  </a:txBody>
                  <a:tcPr marL="76200" marR="47625" marT="76200" marB="19050" anchor="ctr"/>
                </a:tc>
                <a:extLst>
                  <a:ext uri="{0D108BD9-81ED-4DB2-BD59-A6C34878D82A}">
                    <a16:rowId xmlns:a16="http://schemas.microsoft.com/office/drawing/2014/main" val="1333993652"/>
                  </a:ext>
                </a:extLst>
              </a:tr>
              <a:tr h="308521">
                <a:tc>
                  <a:txBody>
                    <a:bodyPr/>
                    <a:lstStyle/>
                    <a:p>
                      <a:pPr algn="ctr" fontAlgn="t"/>
                      <a:r>
                        <a:rPr lang="en-GB" sz="1800" b="1" dirty="0">
                          <a:effectLst/>
                        </a:rPr>
                        <a:t>Soluble</a:t>
                      </a:r>
                    </a:p>
                  </a:txBody>
                  <a:tcPr marL="76200" marR="47625" marT="76200" marB="19050" anchor="ctr"/>
                </a:tc>
                <a:tc>
                  <a:txBody>
                    <a:bodyPr/>
                    <a:lstStyle/>
                    <a:p>
                      <a:pPr algn="ctr" fontAlgn="t"/>
                      <a:r>
                        <a:rPr lang="en-GB" sz="1800" dirty="0">
                          <a:effectLst/>
                        </a:rPr>
                        <a:t>describes a substance that will dissolve</a:t>
                      </a:r>
                      <a:endParaRPr lang="en-GB" sz="1800" b="0" dirty="0">
                        <a:effectLst/>
                      </a:endParaRPr>
                    </a:p>
                  </a:txBody>
                  <a:tcPr marL="76200" marR="47625" marT="76200" marB="19050" anchor="ctr"/>
                </a:tc>
                <a:extLst>
                  <a:ext uri="{0D108BD9-81ED-4DB2-BD59-A6C34878D82A}">
                    <a16:rowId xmlns:a16="http://schemas.microsoft.com/office/drawing/2014/main" val="1322543045"/>
                  </a:ext>
                </a:extLst>
              </a:tr>
              <a:tr h="308521">
                <a:tc>
                  <a:txBody>
                    <a:bodyPr/>
                    <a:lstStyle/>
                    <a:p>
                      <a:pPr algn="ctr" fontAlgn="t"/>
                      <a:r>
                        <a:rPr lang="en-GB" sz="1800" b="1" dirty="0">
                          <a:effectLst/>
                        </a:rPr>
                        <a:t>Insoluble</a:t>
                      </a:r>
                    </a:p>
                  </a:txBody>
                  <a:tcPr marL="76200" marR="47625" marT="76200" marB="19050" anchor="ctr"/>
                </a:tc>
                <a:tc>
                  <a:txBody>
                    <a:bodyPr/>
                    <a:lstStyle/>
                    <a:p>
                      <a:pPr algn="ctr" fontAlgn="t"/>
                      <a:r>
                        <a:rPr lang="en-GB" sz="1800" dirty="0">
                          <a:effectLst/>
                        </a:rPr>
                        <a:t>describes a substance that will not dissolve</a:t>
                      </a:r>
                      <a:endParaRPr lang="en-GB" sz="1800" b="0" dirty="0">
                        <a:effectLst/>
                      </a:endParaRPr>
                    </a:p>
                  </a:txBody>
                  <a:tcPr marL="76200" marR="47625" marT="76200" marB="19050" anchor="ctr"/>
                </a:tc>
                <a:extLst>
                  <a:ext uri="{0D108BD9-81ED-4DB2-BD59-A6C34878D82A}">
                    <a16:rowId xmlns:a16="http://schemas.microsoft.com/office/drawing/2014/main" val="2366580011"/>
                  </a:ext>
                </a:extLst>
              </a:tr>
            </a:tbl>
          </a:graphicData>
        </a:graphic>
      </p:graphicFrame>
      <p:sp>
        <p:nvSpPr>
          <p:cNvPr id="12" name="Rectangle 11"/>
          <p:cNvSpPr/>
          <p:nvPr/>
        </p:nvSpPr>
        <p:spPr>
          <a:xfrm>
            <a:off x="6960097" y="2470064"/>
            <a:ext cx="3528391" cy="3170099"/>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2000" dirty="0"/>
              <a:t>Mixtures can be separated by </a:t>
            </a:r>
            <a:r>
              <a:rPr lang="en-GB" sz="2000" b="1" dirty="0"/>
              <a:t>physical processes</a:t>
            </a:r>
            <a:r>
              <a:rPr lang="en-GB" sz="2000" dirty="0"/>
              <a:t> including:</a:t>
            </a:r>
          </a:p>
          <a:p>
            <a:pPr marL="342900" indent="-342900">
              <a:buAutoNum type="arabicPeriod"/>
            </a:pPr>
            <a:r>
              <a:rPr lang="en-GB" sz="2000" dirty="0">
                <a:solidFill>
                  <a:schemeClr val="accent6"/>
                </a:solidFill>
              </a:rPr>
              <a:t>Filtration</a:t>
            </a:r>
          </a:p>
          <a:p>
            <a:pPr marL="342900" indent="-342900">
              <a:buAutoNum type="arabicPeriod"/>
            </a:pPr>
            <a:r>
              <a:rPr lang="en-GB" sz="2000" dirty="0">
                <a:solidFill>
                  <a:schemeClr val="accent6"/>
                </a:solidFill>
              </a:rPr>
              <a:t>Crystallisation</a:t>
            </a:r>
          </a:p>
          <a:p>
            <a:pPr marL="342900" indent="-342900">
              <a:buAutoNum type="arabicPeriod"/>
            </a:pPr>
            <a:r>
              <a:rPr lang="en-GB" sz="2000" dirty="0">
                <a:solidFill>
                  <a:schemeClr val="accent6"/>
                </a:solidFill>
              </a:rPr>
              <a:t>Simple distillation</a:t>
            </a:r>
          </a:p>
          <a:p>
            <a:pPr marL="342900" indent="-342900">
              <a:buAutoNum type="arabicPeriod"/>
            </a:pPr>
            <a:r>
              <a:rPr lang="en-GB" sz="2000" dirty="0">
                <a:solidFill>
                  <a:schemeClr val="accent6"/>
                </a:solidFill>
              </a:rPr>
              <a:t>Fractional distillation</a:t>
            </a:r>
          </a:p>
          <a:p>
            <a:pPr marL="342900" indent="-342900">
              <a:buAutoNum type="arabicPeriod"/>
            </a:pPr>
            <a:r>
              <a:rPr lang="en-GB" sz="2000" dirty="0">
                <a:solidFill>
                  <a:schemeClr val="accent6"/>
                </a:solidFill>
              </a:rPr>
              <a:t>Chromatography</a:t>
            </a:r>
          </a:p>
          <a:p>
            <a:r>
              <a:rPr lang="en-GB" sz="2000" dirty="0"/>
              <a:t>These physical processes do not involve chemical reactions and no new substances are made.</a:t>
            </a:r>
          </a:p>
        </p:txBody>
      </p:sp>
    </p:spTree>
    <p:extLst>
      <p:ext uri="{BB962C8B-B14F-4D97-AF65-F5344CB8AC3E}">
        <p14:creationId xmlns:p14="http://schemas.microsoft.com/office/powerpoint/2010/main" val="1827328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Atoms, elements, compounds and mixtures - PART 2</a:t>
            </a:r>
            <a:endParaRPr lang="en-GB" sz="2400" b="1" dirty="0">
              <a:solidFill>
                <a:schemeClr val="accent6"/>
              </a:solidFill>
            </a:endParaRPr>
          </a:p>
        </p:txBody>
      </p:sp>
      <p:sp>
        <p:nvSpPr>
          <p:cNvPr id="6" name="TextBox 5"/>
          <p:cNvSpPr txBox="1"/>
          <p:nvPr/>
        </p:nvSpPr>
        <p:spPr>
          <a:xfrm>
            <a:off x="1703513" y="722802"/>
            <a:ext cx="8712968" cy="400110"/>
          </a:xfrm>
          <a:prstGeom prst="rect">
            <a:avLst/>
          </a:prstGeom>
          <a:noFill/>
          <a:effectLst/>
        </p:spPr>
        <p:txBody>
          <a:bodyPr wrap="square" rtlCol="0">
            <a:spAutoFit/>
          </a:bodyPr>
          <a:lstStyle/>
          <a:p>
            <a:r>
              <a:rPr lang="en-GB" sz="2000" b="1" dirty="0">
                <a:solidFill>
                  <a:schemeClr val="accent6"/>
                </a:solidFill>
              </a:rPr>
              <a:t>Crystallisation                                                      Simple distillation</a:t>
            </a:r>
          </a:p>
        </p:txBody>
      </p:sp>
      <p:sp>
        <p:nvSpPr>
          <p:cNvPr id="17" name="Rectangle 16"/>
          <p:cNvSpPr/>
          <p:nvPr/>
        </p:nvSpPr>
        <p:spPr>
          <a:xfrm>
            <a:off x="1703513" y="1122913"/>
            <a:ext cx="4176464" cy="1015663"/>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t>This technique separates a soluble substance from a solvent by evaporation  </a:t>
            </a:r>
            <a:endParaRPr lang="en-GB" sz="2000" dirty="0">
              <a:solidFill>
                <a:schemeClr val="accent6"/>
              </a:solidFill>
              <a:cs typeface="Arial" pitchFamily="34" charset="0"/>
            </a:endParaRPr>
          </a:p>
        </p:txBody>
      </p:sp>
      <p:sp>
        <p:nvSpPr>
          <p:cNvPr id="7" name="Rectangle 6"/>
          <p:cNvSpPr/>
          <p:nvPr/>
        </p:nvSpPr>
        <p:spPr>
          <a:xfrm>
            <a:off x="6329083" y="1091586"/>
            <a:ext cx="4176464" cy="1015663"/>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t>This technique separates a liquid from a mixture by evaporation follow by condensation </a:t>
            </a:r>
            <a:endParaRPr lang="en-GB" sz="2000" dirty="0">
              <a:solidFill>
                <a:schemeClr val="accent6"/>
              </a:solidFill>
              <a:cs typeface="Arial" pitchFamily="34" charset="0"/>
            </a:endParaRPr>
          </a:p>
        </p:txBody>
      </p:sp>
      <p:pic>
        <p:nvPicPr>
          <p:cNvPr id="1028" name="Picture 4" descr="Image result for simple distill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9997" y="2408175"/>
            <a:ext cx="4466094" cy="2344699"/>
          </a:xfrm>
          <a:prstGeom prst="rect">
            <a:avLst/>
          </a:prstGeom>
          <a:noFill/>
          <a:effectLst/>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64879C7D-8B45-492D-8059-7DB972BD5D04}"/>
              </a:ext>
            </a:extLst>
          </p:cNvPr>
          <p:cNvSpPr/>
          <p:nvPr/>
        </p:nvSpPr>
        <p:spPr>
          <a:xfrm>
            <a:off x="6817351" y="5229200"/>
            <a:ext cx="3199929" cy="707886"/>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solidFill>
                  <a:schemeClr val="accent6"/>
                </a:solidFill>
              </a:rPr>
              <a:t>Example - obtaining water </a:t>
            </a:r>
            <a:r>
              <a:rPr lang="en-GB" sz="2000">
                <a:solidFill>
                  <a:schemeClr val="accent6"/>
                </a:solidFill>
              </a:rPr>
              <a:t>from sea </a:t>
            </a:r>
            <a:r>
              <a:rPr lang="en-GB" sz="2000" dirty="0">
                <a:solidFill>
                  <a:schemeClr val="accent6"/>
                </a:solidFill>
              </a:rPr>
              <a:t>water</a:t>
            </a:r>
          </a:p>
        </p:txBody>
      </p:sp>
      <p:sp>
        <p:nvSpPr>
          <p:cNvPr id="9" name="Rectangle 8">
            <a:extLst>
              <a:ext uri="{FF2B5EF4-FFF2-40B4-BE49-F238E27FC236}">
                <a16:creationId xmlns:a16="http://schemas.microsoft.com/office/drawing/2014/main" id="{4B6A3487-233F-465B-A95D-24DAF7E13C48}"/>
              </a:ext>
            </a:extLst>
          </p:cNvPr>
          <p:cNvSpPr/>
          <p:nvPr/>
        </p:nvSpPr>
        <p:spPr>
          <a:xfrm>
            <a:off x="1928148" y="5229200"/>
            <a:ext cx="3727195" cy="707886"/>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solidFill>
                  <a:schemeClr val="accent6"/>
                </a:solidFill>
              </a:rPr>
              <a:t>Example - crystallisation of sodium chloride from salt solution</a:t>
            </a:r>
            <a:endParaRPr lang="en-GB" sz="2000"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1584" y="2455665"/>
            <a:ext cx="2304256" cy="2297209"/>
          </a:xfrm>
          <a:prstGeom prst="rect">
            <a:avLst/>
          </a:prstGeom>
        </p:spPr>
      </p:pic>
    </p:spTree>
    <p:extLst>
      <p:ext uri="{BB962C8B-B14F-4D97-AF65-F5344CB8AC3E}">
        <p14:creationId xmlns:p14="http://schemas.microsoft.com/office/powerpoint/2010/main" val="429989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distillation of ethan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878" y="3589441"/>
            <a:ext cx="2015392" cy="2953431"/>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Atoms, elements, compounds and mixtures - PART 2</a:t>
            </a:r>
            <a:endParaRPr lang="en-GB" sz="2400" b="1" dirty="0">
              <a:solidFill>
                <a:schemeClr val="accent6"/>
              </a:solidFill>
            </a:endParaRPr>
          </a:p>
        </p:txBody>
      </p:sp>
      <p:sp>
        <p:nvSpPr>
          <p:cNvPr id="6" name="TextBox 5"/>
          <p:cNvSpPr txBox="1"/>
          <p:nvPr/>
        </p:nvSpPr>
        <p:spPr>
          <a:xfrm>
            <a:off x="1518556" y="683241"/>
            <a:ext cx="8712968" cy="369332"/>
          </a:xfrm>
          <a:prstGeom prst="rect">
            <a:avLst/>
          </a:prstGeom>
          <a:noFill/>
          <a:effectLst/>
        </p:spPr>
        <p:txBody>
          <a:bodyPr wrap="square" rtlCol="0">
            <a:spAutoFit/>
          </a:bodyPr>
          <a:lstStyle/>
          <a:p>
            <a:r>
              <a:rPr lang="en-GB" b="1" dirty="0">
                <a:solidFill>
                  <a:schemeClr val="accent6"/>
                </a:solidFill>
              </a:rPr>
              <a:t>Fractional distillation                                                          Chromatography</a:t>
            </a:r>
          </a:p>
        </p:txBody>
      </p:sp>
      <p:sp>
        <p:nvSpPr>
          <p:cNvPr id="17" name="Rectangle 16"/>
          <p:cNvSpPr/>
          <p:nvPr/>
        </p:nvSpPr>
        <p:spPr>
          <a:xfrm>
            <a:off x="1596310" y="1036838"/>
            <a:ext cx="5147762" cy="2554545"/>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t>This technique </a:t>
            </a:r>
            <a:r>
              <a:rPr lang="en-GB" sz="2000" dirty="0">
                <a:solidFill>
                  <a:srgbClr val="333333"/>
                </a:solidFill>
              </a:rPr>
              <a:t>separates a mixture into a number of different parts, called </a:t>
            </a:r>
            <a:r>
              <a:rPr lang="en-GB" sz="2000" b="1" dirty="0">
                <a:solidFill>
                  <a:schemeClr val="accent6">
                    <a:lumMod val="75000"/>
                  </a:schemeClr>
                </a:solidFill>
              </a:rPr>
              <a:t>fractions</a:t>
            </a:r>
            <a:r>
              <a:rPr lang="en-GB" sz="2000" dirty="0">
                <a:solidFill>
                  <a:srgbClr val="333333"/>
                </a:solidFill>
              </a:rPr>
              <a:t>. Substances with </a:t>
            </a:r>
            <a:r>
              <a:rPr lang="en-GB" sz="2000" b="1" dirty="0">
                <a:solidFill>
                  <a:schemeClr val="accent6">
                    <a:lumMod val="75000"/>
                  </a:schemeClr>
                </a:solidFill>
              </a:rPr>
              <a:t>high</a:t>
            </a:r>
            <a:r>
              <a:rPr lang="en-GB" sz="2000" dirty="0">
                <a:solidFill>
                  <a:srgbClr val="333333"/>
                </a:solidFill>
              </a:rPr>
              <a:t> boiling points </a:t>
            </a:r>
            <a:r>
              <a:rPr lang="en-GB" sz="2000" b="1" dirty="0">
                <a:solidFill>
                  <a:schemeClr val="accent6">
                    <a:lumMod val="75000"/>
                  </a:schemeClr>
                </a:solidFill>
              </a:rPr>
              <a:t>condense at the bottom</a:t>
            </a:r>
            <a:r>
              <a:rPr lang="en-GB" sz="2000" dirty="0">
                <a:solidFill>
                  <a:srgbClr val="333333"/>
                </a:solidFill>
              </a:rPr>
              <a:t> and substances with </a:t>
            </a:r>
            <a:r>
              <a:rPr lang="en-GB" sz="2000" b="1" dirty="0">
                <a:solidFill>
                  <a:schemeClr val="accent6">
                    <a:lumMod val="75000"/>
                  </a:schemeClr>
                </a:solidFill>
              </a:rPr>
              <a:t>low</a:t>
            </a:r>
            <a:r>
              <a:rPr lang="en-GB" sz="2000" dirty="0">
                <a:solidFill>
                  <a:srgbClr val="333333"/>
                </a:solidFill>
              </a:rPr>
              <a:t> boiling points </a:t>
            </a:r>
            <a:r>
              <a:rPr lang="en-GB" sz="2000" b="1" dirty="0">
                <a:solidFill>
                  <a:schemeClr val="accent6">
                    <a:lumMod val="75000"/>
                  </a:schemeClr>
                </a:solidFill>
              </a:rPr>
              <a:t>condense at the top</a:t>
            </a:r>
            <a:r>
              <a:rPr lang="en-GB" sz="2000" dirty="0">
                <a:solidFill>
                  <a:srgbClr val="333333"/>
                </a:solidFill>
              </a:rPr>
              <a:t>. </a:t>
            </a:r>
          </a:p>
          <a:p>
            <a:pPr algn="ctr"/>
            <a:r>
              <a:rPr lang="en-GB" sz="2000" dirty="0">
                <a:solidFill>
                  <a:srgbClr val="333333"/>
                </a:solidFill>
              </a:rPr>
              <a:t>Fractional distillation works because the different substances in the mixture have different boiling points.</a:t>
            </a:r>
            <a:endParaRPr lang="en-GB" sz="2000" dirty="0"/>
          </a:p>
        </p:txBody>
      </p:sp>
      <p:sp>
        <p:nvSpPr>
          <p:cNvPr id="7" name="Rectangle 6"/>
          <p:cNvSpPr/>
          <p:nvPr/>
        </p:nvSpPr>
        <p:spPr>
          <a:xfrm>
            <a:off x="6947712" y="1216041"/>
            <a:ext cx="3614446" cy="1323439"/>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t>This technique separates small amounts of dissolved substances by running a solvent along absorbent paper </a:t>
            </a:r>
            <a:endParaRPr lang="en-GB" sz="2000" dirty="0">
              <a:solidFill>
                <a:schemeClr val="accent6"/>
              </a:solidFill>
              <a:cs typeface="Arial" pitchFamily="34" charset="0"/>
            </a:endParaRPr>
          </a:p>
        </p:txBody>
      </p:sp>
      <p:pic>
        <p:nvPicPr>
          <p:cNvPr id="3" name="Picture 2"/>
          <p:cNvPicPr>
            <a:picLocks noChangeAspect="1"/>
          </p:cNvPicPr>
          <p:nvPr/>
        </p:nvPicPr>
        <p:blipFill>
          <a:blip r:embed="rId4"/>
          <a:stretch>
            <a:fillRect/>
          </a:stretch>
        </p:blipFill>
        <p:spPr>
          <a:xfrm>
            <a:off x="6947713" y="2584713"/>
            <a:ext cx="3625349" cy="1973613"/>
          </a:xfrm>
          <a:prstGeom prst="rect">
            <a:avLst/>
          </a:prstGeom>
          <a:effectLst/>
        </p:spPr>
      </p:pic>
      <p:sp>
        <p:nvSpPr>
          <p:cNvPr id="8" name="Rectangle 7">
            <a:extLst>
              <a:ext uri="{FF2B5EF4-FFF2-40B4-BE49-F238E27FC236}">
                <a16:creationId xmlns:a16="http://schemas.microsoft.com/office/drawing/2014/main" id="{A49B3F7F-0529-4CDA-B850-35AA4E2803AE}"/>
              </a:ext>
            </a:extLst>
          </p:cNvPr>
          <p:cNvSpPr/>
          <p:nvPr/>
        </p:nvSpPr>
        <p:spPr>
          <a:xfrm>
            <a:off x="3818370" y="4558326"/>
            <a:ext cx="2583410" cy="1015663"/>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solidFill>
                  <a:schemeClr val="accent6"/>
                </a:solidFill>
              </a:rPr>
              <a:t>Example - obtaining ethanol from a mixture of ethanol and water</a:t>
            </a:r>
            <a:endParaRPr lang="en-GB" sz="2000" dirty="0"/>
          </a:p>
        </p:txBody>
      </p:sp>
      <p:sp>
        <p:nvSpPr>
          <p:cNvPr id="9" name="Rectangle 8">
            <a:extLst>
              <a:ext uri="{FF2B5EF4-FFF2-40B4-BE49-F238E27FC236}">
                <a16:creationId xmlns:a16="http://schemas.microsoft.com/office/drawing/2014/main" id="{51481914-0E4A-4C84-90C9-33576ED12913}"/>
              </a:ext>
            </a:extLst>
          </p:cNvPr>
          <p:cNvSpPr/>
          <p:nvPr/>
        </p:nvSpPr>
        <p:spPr>
          <a:xfrm>
            <a:off x="6947712" y="4603558"/>
            <a:ext cx="3644386" cy="707886"/>
          </a:xfrm>
          <a:prstGeom prst="rect">
            <a:avLst/>
          </a:prstGeom>
          <a:solidFill>
            <a:schemeClr val="accent6">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solidFill>
                  <a:schemeClr val="accent6"/>
                </a:solidFill>
              </a:rPr>
              <a:t>Example - separating the different colours in ink</a:t>
            </a:r>
            <a:endParaRPr lang="en-GB" sz="2000" dirty="0"/>
          </a:p>
        </p:txBody>
      </p:sp>
    </p:spTree>
    <p:extLst>
      <p:ext uri="{BB962C8B-B14F-4D97-AF65-F5344CB8AC3E}">
        <p14:creationId xmlns:p14="http://schemas.microsoft.com/office/powerpoint/2010/main" val="3926403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5004048" cy="4770537"/>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 mixtures </a:t>
            </a: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Mixtures</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54192" y="697757"/>
            <a:ext cx="4913808" cy="5805264"/>
          </a:xfrm>
          <a:prstGeom prst="rect">
            <a:avLst/>
          </a:prstGeom>
        </p:spPr>
      </p:pic>
    </p:spTree>
    <p:extLst>
      <p:ext uri="{BB962C8B-B14F-4D97-AF65-F5344CB8AC3E}">
        <p14:creationId xmlns:p14="http://schemas.microsoft.com/office/powerpoint/2010/main" val="2078222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8"/>
            <a:ext cx="8915400" cy="4447371"/>
          </a:xfrm>
          <a:prstGeom prst="rect">
            <a:avLst/>
          </a:prstGeom>
          <a:noFill/>
        </p:spPr>
        <p:txBody>
          <a:bodyPr wrap="square" rtlCol="0">
            <a:spAutoFit/>
          </a:bodyPr>
          <a:lstStyle/>
          <a:p>
            <a:pPr marL="457200" indent="-457200">
              <a:buAutoNum type="arabicPeriod"/>
            </a:pPr>
            <a:r>
              <a:rPr lang="en-GB" sz="2400" dirty="0"/>
              <a:t>What is the difference between a compound and a mixture?</a:t>
            </a:r>
          </a:p>
          <a:p>
            <a:pPr marL="457200" indent="-457200">
              <a:buAutoNum type="arabicPeriod"/>
            </a:pPr>
            <a:r>
              <a:rPr lang="en-GB" sz="2400" dirty="0"/>
              <a:t>Describe the method used to collect the salt from a mixture of sand and salt.</a:t>
            </a:r>
          </a:p>
          <a:p>
            <a:pPr marL="457200" indent="-457200">
              <a:buAutoNum type="arabicPeriod"/>
            </a:pPr>
            <a:r>
              <a:rPr lang="en-GB" sz="2400" dirty="0"/>
              <a:t>What process is used to purify seawater to obtain usable water?</a:t>
            </a:r>
          </a:p>
          <a:p>
            <a:pPr marL="457200" indent="-457200">
              <a:buAutoNum type="arabicPeriod"/>
            </a:pPr>
            <a:r>
              <a:rPr lang="en-GB" sz="2400" dirty="0"/>
              <a:t>A mixture and six colours are tested using chromatography. The following chromatogram was produced.</a:t>
            </a:r>
          </a:p>
          <a:p>
            <a:pPr marL="457200" indent="-457200">
              <a:buAutoNum type="arabicPeriod"/>
            </a:pPr>
            <a:endParaRPr lang="en-GB" sz="2400" dirty="0"/>
          </a:p>
          <a:p>
            <a:endParaRPr lang="en-GB" sz="2400" dirty="0"/>
          </a:p>
          <a:p>
            <a:pPr marL="457200" indent="-457200">
              <a:buAutoNum type="arabicPeriod"/>
            </a:pPr>
            <a:endParaRPr lang="en-GB" sz="2400" dirty="0"/>
          </a:p>
          <a:p>
            <a:pPr marL="457200" indent="-457200">
              <a:buAutoNum type="arabicPeriod"/>
            </a:pPr>
            <a:endParaRPr lang="en-GB" sz="2400" dirty="0"/>
          </a:p>
          <a:p>
            <a:pPr>
              <a:lnSpc>
                <a:spcPct val="150000"/>
              </a:lnSpc>
            </a:pPr>
            <a:endParaRPr lang="en-GB" dirty="0"/>
          </a:p>
          <a:p>
            <a:pPr marL="342900" indent="-342900">
              <a:buFont typeface="+mj-lt"/>
              <a:buAutoNum type="arabicPeriod"/>
            </a:pPr>
            <a:endParaRPr lang="en-GB" sz="1600" dirty="0"/>
          </a:p>
        </p:txBody>
      </p:sp>
      <p:pic>
        <p:nvPicPr>
          <p:cNvPr id="7" name="Picture 6">
            <a:extLst>
              <a:ext uri="{FF2B5EF4-FFF2-40B4-BE49-F238E27FC236}">
                <a16:creationId xmlns:a16="http://schemas.microsoft.com/office/drawing/2014/main" id="{6EE77C87-4478-48D1-826D-B11AAFDFB1C0}"/>
              </a:ext>
            </a:extLst>
          </p:cNvPr>
          <p:cNvPicPr>
            <a:picLocks noChangeAspect="1"/>
          </p:cNvPicPr>
          <p:nvPr/>
        </p:nvPicPr>
        <p:blipFill>
          <a:blip r:embed="rId2"/>
          <a:stretch>
            <a:fillRect/>
          </a:stretch>
        </p:blipFill>
        <p:spPr>
          <a:xfrm>
            <a:off x="4171673" y="2996952"/>
            <a:ext cx="6521921" cy="2946942"/>
          </a:xfrm>
          <a:prstGeom prst="rect">
            <a:avLst/>
          </a:prstGeom>
        </p:spPr>
      </p:pic>
      <p:sp>
        <p:nvSpPr>
          <p:cNvPr id="3" name="Rectangle 2"/>
          <p:cNvSpPr/>
          <p:nvPr/>
        </p:nvSpPr>
        <p:spPr>
          <a:xfrm>
            <a:off x="1662456" y="3138723"/>
            <a:ext cx="2201297" cy="2308324"/>
          </a:xfrm>
          <a:prstGeom prst="rect">
            <a:avLst/>
          </a:prstGeom>
        </p:spPr>
        <p:txBody>
          <a:bodyPr wrap="square">
            <a:spAutoFit/>
          </a:bodyPr>
          <a:lstStyle/>
          <a:p>
            <a:r>
              <a:rPr lang="en-GB" sz="2400" dirty="0"/>
              <a:t>a) What can you conclude about the mixture?</a:t>
            </a:r>
          </a:p>
          <a:p>
            <a:endParaRPr lang="en-GB" sz="2400" dirty="0"/>
          </a:p>
          <a:p>
            <a:r>
              <a:rPr lang="en-GB" sz="2400" dirty="0"/>
              <a:t>b) Why do the inks separate?</a:t>
            </a:r>
          </a:p>
        </p:txBody>
      </p:sp>
    </p:spTree>
    <p:extLst>
      <p:ext uri="{BB962C8B-B14F-4D97-AF65-F5344CB8AC3E}">
        <p14:creationId xmlns:p14="http://schemas.microsoft.com/office/powerpoint/2010/main" val="2997596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4716016" cy="532453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Atoms, elements, </a:t>
            </a:r>
          </a:p>
          <a:p>
            <a:r>
              <a:rPr lang="en-GB" sz="3600" b="1" dirty="0">
                <a:solidFill>
                  <a:schemeClr val="tx1">
                    <a:lumMod val="50000"/>
                    <a:lumOff val="50000"/>
                  </a:schemeClr>
                </a:solidFill>
              </a:rPr>
              <a:t>compounds and mixtures </a:t>
            </a: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Mixtures</a:t>
            </a:r>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704918"/>
            <a:ext cx="4824536" cy="5257800"/>
          </a:xfrm>
          <a:prstGeom prst="rect">
            <a:avLst/>
          </a:prstGeom>
        </p:spPr>
      </p:pic>
    </p:spTree>
    <p:extLst>
      <p:ext uri="{BB962C8B-B14F-4D97-AF65-F5344CB8AC3E}">
        <p14:creationId xmlns:p14="http://schemas.microsoft.com/office/powerpoint/2010/main" val="1759114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7"/>
            <a:ext cx="8915400" cy="5186035"/>
          </a:xfrm>
          <a:prstGeom prst="rect">
            <a:avLst/>
          </a:prstGeom>
          <a:noFill/>
        </p:spPr>
        <p:txBody>
          <a:bodyPr wrap="square" rtlCol="0">
            <a:spAutoFit/>
          </a:bodyPr>
          <a:lstStyle/>
          <a:p>
            <a:pPr marL="457200" indent="-457200">
              <a:buAutoNum type="arabicPeriod"/>
            </a:pPr>
            <a:r>
              <a:rPr lang="en-GB" sz="2400" dirty="0"/>
              <a:t>What is the difference between a compound and a mixture?</a:t>
            </a:r>
          </a:p>
          <a:p>
            <a:r>
              <a:rPr lang="en-GB" sz="2400" dirty="0"/>
              <a:t>       </a:t>
            </a:r>
            <a:r>
              <a:rPr lang="en-GB" sz="2400" b="1" dirty="0">
                <a:solidFill>
                  <a:srgbClr val="00B050"/>
                </a:solidFill>
              </a:rPr>
              <a:t>The substances in a mixture are not chemically bonded together,    </a:t>
            </a:r>
          </a:p>
          <a:p>
            <a:r>
              <a:rPr lang="en-GB" sz="2400" b="1" dirty="0">
                <a:solidFill>
                  <a:srgbClr val="00B050"/>
                </a:solidFill>
              </a:rPr>
              <a:t>       but they are in a compound.</a:t>
            </a:r>
          </a:p>
          <a:p>
            <a:endParaRPr lang="en-GB" sz="2400" dirty="0"/>
          </a:p>
          <a:p>
            <a:r>
              <a:rPr lang="en-GB" sz="2400" dirty="0"/>
              <a:t>2.  Describe the method used to collect the salt from  a mixture of   </a:t>
            </a:r>
          </a:p>
          <a:p>
            <a:r>
              <a:rPr lang="en-GB" sz="2400" dirty="0"/>
              <a:t>      sand and salt.</a:t>
            </a:r>
          </a:p>
          <a:p>
            <a:r>
              <a:rPr lang="en-GB" sz="2400" dirty="0"/>
              <a:t>      </a:t>
            </a:r>
            <a:r>
              <a:rPr lang="en-GB" sz="2400" b="1" dirty="0">
                <a:solidFill>
                  <a:srgbClr val="00B050"/>
                </a:solidFill>
              </a:rPr>
              <a:t>Add water and stir to dissolve the salt. Use filtration to remove     </a:t>
            </a:r>
          </a:p>
          <a:p>
            <a:r>
              <a:rPr lang="en-GB" sz="2400" b="1" dirty="0">
                <a:solidFill>
                  <a:srgbClr val="00B050"/>
                </a:solidFill>
              </a:rPr>
              <a:t>      the sand. Heat the water (gently) to allow the salt to crystallise </a:t>
            </a:r>
          </a:p>
          <a:p>
            <a:r>
              <a:rPr lang="en-GB" sz="2400" b="1" dirty="0">
                <a:solidFill>
                  <a:srgbClr val="00B050"/>
                </a:solidFill>
              </a:rPr>
              <a:t>      (to avoid dryness).</a:t>
            </a:r>
          </a:p>
          <a:p>
            <a:endParaRPr lang="en-GB" sz="2400" dirty="0"/>
          </a:p>
          <a:p>
            <a:r>
              <a:rPr lang="en-GB" sz="2400" dirty="0"/>
              <a:t>3.  What process is used to purify seawater to obtain usable water?</a:t>
            </a:r>
          </a:p>
          <a:p>
            <a:r>
              <a:rPr lang="en-GB" sz="2400" b="1" dirty="0">
                <a:solidFill>
                  <a:srgbClr val="00B050"/>
                </a:solidFill>
              </a:rPr>
              <a:t>      Simple distillation.</a:t>
            </a:r>
          </a:p>
          <a:p>
            <a:pPr>
              <a:lnSpc>
                <a:spcPct val="150000"/>
              </a:lnSpc>
            </a:pPr>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993234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Atoms, elements, compounds and mixtures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6"/>
            <a:ext cx="9103433" cy="5878532"/>
          </a:xfrm>
          <a:prstGeom prst="rect">
            <a:avLst/>
          </a:prstGeom>
          <a:noFill/>
        </p:spPr>
        <p:txBody>
          <a:bodyPr wrap="square" rtlCol="0">
            <a:spAutoFit/>
          </a:bodyPr>
          <a:lstStyle/>
          <a:p>
            <a:pPr marL="457200" indent="-457200">
              <a:buFont typeface="+mj-lt"/>
              <a:buAutoNum type="arabicPeriod" startAt="5"/>
            </a:pPr>
            <a:r>
              <a:rPr lang="en-GB" sz="2400" dirty="0"/>
              <a:t>A mixture and six colours are tested using chromatography.  The following chromatogram was produced:</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      a) What can you conclude about the mixture?</a:t>
            </a:r>
          </a:p>
          <a:p>
            <a:r>
              <a:rPr lang="en-GB" sz="2400" b="1" dirty="0">
                <a:solidFill>
                  <a:srgbClr val="00B050"/>
                </a:solidFill>
              </a:rPr>
              <a:t>           The mixture is made up from substance 1 and 4.</a:t>
            </a:r>
            <a:endParaRPr lang="en-GB" sz="2400" dirty="0"/>
          </a:p>
          <a:p>
            <a:r>
              <a:rPr lang="en-GB" sz="2400" dirty="0"/>
              <a:t>      b) Why do the inks separate to produce a chromatogram?</a:t>
            </a:r>
          </a:p>
          <a:p>
            <a:r>
              <a:rPr lang="en-GB" sz="2400" b="1" dirty="0">
                <a:solidFill>
                  <a:srgbClr val="00B050"/>
                </a:solidFill>
              </a:rPr>
              <a:t>           The separation depends on how soluble the chemical is in the  </a:t>
            </a:r>
          </a:p>
          <a:p>
            <a:r>
              <a:rPr lang="en-GB" sz="2400" b="1" dirty="0">
                <a:solidFill>
                  <a:srgbClr val="00B050"/>
                </a:solidFill>
              </a:rPr>
              <a:t>           solvent and how strongly the chemical is attracted to the paper.</a:t>
            </a:r>
          </a:p>
          <a:p>
            <a:pPr marL="342900" indent="-342900">
              <a:buFont typeface="+mj-lt"/>
              <a:buAutoNum type="arabicPeriod"/>
            </a:pPr>
            <a:endParaRPr lang="en-GB" sz="1600" dirty="0"/>
          </a:p>
        </p:txBody>
      </p:sp>
      <p:pic>
        <p:nvPicPr>
          <p:cNvPr id="3" name="Picture 2">
            <a:extLst>
              <a:ext uri="{FF2B5EF4-FFF2-40B4-BE49-F238E27FC236}">
                <a16:creationId xmlns:a16="http://schemas.microsoft.com/office/drawing/2014/main" id="{6EE77C87-4478-48D1-826D-B11AAFDFB1C0}"/>
              </a:ext>
            </a:extLst>
          </p:cNvPr>
          <p:cNvPicPr>
            <a:picLocks noChangeAspect="1"/>
          </p:cNvPicPr>
          <p:nvPr/>
        </p:nvPicPr>
        <p:blipFill>
          <a:blip r:embed="rId2"/>
          <a:stretch>
            <a:fillRect/>
          </a:stretch>
        </p:blipFill>
        <p:spPr>
          <a:xfrm>
            <a:off x="2927649" y="1484784"/>
            <a:ext cx="6521921" cy="2946942"/>
          </a:xfrm>
          <a:prstGeom prst="rect">
            <a:avLst/>
          </a:prstGeom>
        </p:spPr>
      </p:pic>
    </p:spTree>
    <p:extLst>
      <p:ext uri="{BB962C8B-B14F-4D97-AF65-F5344CB8AC3E}">
        <p14:creationId xmlns:p14="http://schemas.microsoft.com/office/powerpoint/2010/main" val="3103343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79776" y="55"/>
            <a:ext cx="6588224" cy="6525344"/>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4572000" cy="5139869"/>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Development of the atomic model</a:t>
            </a:r>
          </a:p>
          <a:p>
            <a:endParaRPr lang="en-GB" dirty="0"/>
          </a:p>
        </p:txBody>
      </p:sp>
    </p:spTree>
    <p:extLst>
      <p:ext uri="{BB962C8B-B14F-4D97-AF65-F5344CB8AC3E}">
        <p14:creationId xmlns:p14="http://schemas.microsoft.com/office/powerpoint/2010/main" val="562327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1</a:t>
            </a:r>
            <a:endParaRPr lang="en-GB" sz="2400" b="1" dirty="0">
              <a:solidFill>
                <a:schemeClr val="accent6"/>
              </a:solidFill>
            </a:endParaRPr>
          </a:p>
        </p:txBody>
      </p:sp>
      <p:sp>
        <p:nvSpPr>
          <p:cNvPr id="3" name="TextBox 2">
            <a:extLst>
              <a:ext uri="{FF2B5EF4-FFF2-40B4-BE49-F238E27FC236}">
                <a16:creationId xmlns:a16="http://schemas.microsoft.com/office/drawing/2014/main" id="{BFB9488D-9EAF-4EF5-AB57-642A3E74A244}"/>
              </a:ext>
            </a:extLst>
          </p:cNvPr>
          <p:cNvSpPr txBox="1"/>
          <p:nvPr/>
        </p:nvSpPr>
        <p:spPr>
          <a:xfrm>
            <a:off x="1550701" y="681916"/>
            <a:ext cx="8856983" cy="3170099"/>
          </a:xfrm>
          <a:prstGeom prst="rect">
            <a:avLst/>
          </a:prstGeom>
          <a:noFill/>
        </p:spPr>
        <p:txBody>
          <a:bodyPr wrap="square" rtlCol="0">
            <a:spAutoFit/>
          </a:bodyPr>
          <a:lstStyle/>
          <a:p>
            <a:r>
              <a:rPr lang="en-GB" sz="2000" b="1" dirty="0"/>
              <a:t>Early 1800s</a:t>
            </a:r>
          </a:p>
          <a:p>
            <a:r>
              <a:rPr lang="en-GB" sz="2000" dirty="0"/>
              <a:t>Before the discovery of electrons, John Dalton’s experiments led to the idea that atoms were </a:t>
            </a:r>
            <a:r>
              <a:rPr lang="en-GB" sz="2000" b="1" dirty="0">
                <a:solidFill>
                  <a:schemeClr val="accent6">
                    <a:lumMod val="75000"/>
                  </a:schemeClr>
                </a:solidFill>
              </a:rPr>
              <a:t>tiny spheres </a:t>
            </a:r>
            <a:r>
              <a:rPr lang="en-GB" sz="2000" dirty="0">
                <a:solidFill>
                  <a:schemeClr val="accent6">
                    <a:lumMod val="75000"/>
                  </a:schemeClr>
                </a:solidFill>
              </a:rPr>
              <a:t>that could </a:t>
            </a:r>
            <a:r>
              <a:rPr lang="en-GB" sz="2000" b="1" dirty="0">
                <a:solidFill>
                  <a:schemeClr val="accent6">
                    <a:lumMod val="75000"/>
                  </a:schemeClr>
                </a:solidFill>
              </a:rPr>
              <a:t>not</a:t>
            </a:r>
            <a:r>
              <a:rPr lang="en-GB" sz="2000" dirty="0">
                <a:solidFill>
                  <a:schemeClr val="accent6">
                    <a:lumMod val="75000"/>
                  </a:schemeClr>
                </a:solidFill>
              </a:rPr>
              <a:t> be </a:t>
            </a:r>
            <a:r>
              <a:rPr lang="en-GB" sz="2000" b="1" dirty="0">
                <a:solidFill>
                  <a:schemeClr val="accent6">
                    <a:lumMod val="75000"/>
                  </a:schemeClr>
                </a:solidFill>
              </a:rPr>
              <a:t>divided</a:t>
            </a:r>
            <a:r>
              <a:rPr lang="en-GB" sz="2000" dirty="0"/>
              <a:t>.</a:t>
            </a:r>
          </a:p>
          <a:p>
            <a:endParaRPr lang="en-GB" sz="2000" dirty="0"/>
          </a:p>
          <a:p>
            <a:r>
              <a:rPr lang="en-GB" sz="2000" b="1" dirty="0"/>
              <a:t>End of 1800s</a:t>
            </a:r>
          </a:p>
          <a:p>
            <a:r>
              <a:rPr lang="en-GB" altLang="en-US" sz="2000" dirty="0">
                <a:latin typeface="+mj-lt"/>
              </a:rPr>
              <a:t>The </a:t>
            </a:r>
            <a:r>
              <a:rPr lang="en-GB" altLang="en-US" sz="2000" dirty="0">
                <a:solidFill>
                  <a:schemeClr val="accent6">
                    <a:lumMod val="75000"/>
                  </a:schemeClr>
                </a:solidFill>
                <a:latin typeface="+mj-lt"/>
              </a:rPr>
              <a:t>electron was discovered </a:t>
            </a:r>
            <a:r>
              <a:rPr lang="en-GB" altLang="en-US" sz="2000" dirty="0">
                <a:latin typeface="+mj-lt"/>
              </a:rPr>
              <a:t>by </a:t>
            </a:r>
            <a:r>
              <a:rPr lang="en-GB" altLang="en-US" sz="2000" b="1" dirty="0"/>
              <a:t>JJ Thomson</a:t>
            </a:r>
            <a:r>
              <a:rPr lang="en-GB" altLang="en-US" sz="2000" dirty="0">
                <a:latin typeface="+mj-lt"/>
              </a:rPr>
              <a:t>. Scientists believed </a:t>
            </a:r>
          </a:p>
          <a:p>
            <a:r>
              <a:rPr lang="en-GB" altLang="en-US" sz="2000" dirty="0">
                <a:latin typeface="+mj-lt"/>
              </a:rPr>
              <a:t>that atoms were</a:t>
            </a:r>
            <a:r>
              <a:rPr lang="en-GB" altLang="en-US" sz="2000" b="1" dirty="0">
                <a:latin typeface="+mj-lt"/>
              </a:rPr>
              <a:t> </a:t>
            </a:r>
            <a:r>
              <a:rPr lang="en-GB" altLang="en-US" sz="2000" b="1" dirty="0">
                <a:solidFill>
                  <a:schemeClr val="accent6">
                    <a:lumMod val="75000"/>
                  </a:schemeClr>
                </a:solidFill>
                <a:latin typeface="+mj-lt"/>
              </a:rPr>
              <a:t>spheres</a:t>
            </a:r>
            <a:r>
              <a:rPr lang="en-GB" altLang="en-US" sz="2000" dirty="0">
                <a:solidFill>
                  <a:schemeClr val="accent6">
                    <a:lumMod val="75000"/>
                  </a:schemeClr>
                </a:solidFill>
                <a:latin typeface="+mj-lt"/>
              </a:rPr>
              <a:t> of </a:t>
            </a:r>
            <a:r>
              <a:rPr lang="en-GB" altLang="en-US" sz="2000" b="1" dirty="0">
                <a:solidFill>
                  <a:schemeClr val="accent6">
                    <a:lumMod val="75000"/>
                  </a:schemeClr>
                </a:solidFill>
                <a:latin typeface="+mj-lt"/>
              </a:rPr>
              <a:t>positive charge </a:t>
            </a:r>
            <a:r>
              <a:rPr lang="en-GB" altLang="en-US" sz="2000" dirty="0">
                <a:solidFill>
                  <a:schemeClr val="accent6">
                    <a:lumMod val="75000"/>
                  </a:schemeClr>
                </a:solidFill>
                <a:latin typeface="+mj-lt"/>
              </a:rPr>
              <a:t>with </a:t>
            </a:r>
            <a:r>
              <a:rPr lang="en-GB" altLang="en-US" sz="2000" b="1" dirty="0">
                <a:solidFill>
                  <a:schemeClr val="accent6">
                    <a:lumMod val="75000"/>
                  </a:schemeClr>
                </a:solidFill>
                <a:latin typeface="+mj-lt"/>
              </a:rPr>
              <a:t>negative </a:t>
            </a:r>
          </a:p>
          <a:p>
            <a:r>
              <a:rPr lang="en-GB" altLang="en-US" sz="2000" b="1" dirty="0">
                <a:solidFill>
                  <a:schemeClr val="accent6">
                    <a:lumMod val="75000"/>
                  </a:schemeClr>
                </a:solidFill>
                <a:latin typeface="+mj-lt"/>
              </a:rPr>
              <a:t>charges spread</a:t>
            </a:r>
            <a:r>
              <a:rPr lang="en-GB" altLang="en-US" sz="2000" dirty="0">
                <a:solidFill>
                  <a:schemeClr val="accent6">
                    <a:lumMod val="75000"/>
                  </a:schemeClr>
                </a:solidFill>
                <a:latin typeface="+mj-lt"/>
              </a:rPr>
              <a:t> throughout - the </a:t>
            </a:r>
            <a:r>
              <a:rPr lang="en-GB" altLang="en-US" sz="2000" b="1" dirty="0">
                <a:solidFill>
                  <a:schemeClr val="accent6">
                    <a:lumMod val="75000"/>
                  </a:schemeClr>
                </a:solidFill>
                <a:latin typeface="+mj-lt"/>
              </a:rPr>
              <a:t>‘plum-pudding’ model</a:t>
            </a:r>
            <a:r>
              <a:rPr lang="en-GB" altLang="en-US" sz="2000" dirty="0">
                <a:latin typeface="+mj-lt"/>
              </a:rPr>
              <a:t>.</a:t>
            </a:r>
          </a:p>
          <a:p>
            <a:endParaRPr lang="en-GB" altLang="en-US" sz="2000" dirty="0">
              <a:latin typeface="+mj-lt"/>
            </a:endParaRPr>
          </a:p>
          <a:p>
            <a:r>
              <a:rPr lang="en-GB" altLang="en-US" sz="2000" b="1" dirty="0"/>
              <a:t>1908-1913</a:t>
            </a:r>
          </a:p>
        </p:txBody>
      </p:sp>
      <p:sp>
        <p:nvSpPr>
          <p:cNvPr id="4" name="AutoShape 2" descr="Image result for plum pudding model">
            <a:extLst>
              <a:ext uri="{FF2B5EF4-FFF2-40B4-BE49-F238E27FC236}">
                <a16:creationId xmlns:a16="http://schemas.microsoft.com/office/drawing/2014/main" id="{1F46EA24-D964-41A0-8AA7-65153FC742B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0D6FC013-D70D-46A7-86F4-1EC26C65E064}"/>
              </a:ext>
            </a:extLst>
          </p:cNvPr>
          <p:cNvPicPr>
            <a:picLocks noChangeAspect="1"/>
          </p:cNvPicPr>
          <p:nvPr/>
        </p:nvPicPr>
        <p:blipFill>
          <a:blip r:embed="rId3"/>
          <a:stretch>
            <a:fillRect/>
          </a:stretch>
        </p:blipFill>
        <p:spPr>
          <a:xfrm>
            <a:off x="8360222" y="1962091"/>
            <a:ext cx="2307779" cy="1228939"/>
          </a:xfrm>
          <a:prstGeom prst="rect">
            <a:avLst/>
          </a:prstGeom>
        </p:spPr>
      </p:pic>
      <p:sp>
        <p:nvSpPr>
          <p:cNvPr id="6" name="AutoShape 4" descr="Image result for rutherford atomic model">
            <a:extLst>
              <a:ext uri="{FF2B5EF4-FFF2-40B4-BE49-F238E27FC236}">
                <a16:creationId xmlns:a16="http://schemas.microsoft.com/office/drawing/2014/main" id="{3D0290F6-848B-4CDF-AD5A-CBB9FE0901B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07460352-8FB2-49A9-AB7C-21ABF2DF3B30}"/>
              </a:ext>
            </a:extLst>
          </p:cNvPr>
          <p:cNvPicPr>
            <a:picLocks noChangeAspect="1"/>
          </p:cNvPicPr>
          <p:nvPr/>
        </p:nvPicPr>
        <p:blipFill>
          <a:blip r:embed="rId4"/>
          <a:stretch>
            <a:fillRect/>
          </a:stretch>
        </p:blipFill>
        <p:spPr>
          <a:xfrm>
            <a:off x="4099634" y="5552049"/>
            <a:ext cx="1329535" cy="932658"/>
          </a:xfrm>
          <a:prstGeom prst="rect">
            <a:avLst/>
          </a:prstGeom>
        </p:spPr>
      </p:pic>
      <p:pic>
        <p:nvPicPr>
          <p:cNvPr id="3074" name="Picture 2" descr="Image result for deflection/non-deflection of the alpha particle">
            <a:extLst>
              <a:ext uri="{FF2B5EF4-FFF2-40B4-BE49-F238E27FC236}">
                <a16:creationId xmlns:a16="http://schemas.microsoft.com/office/drawing/2014/main" id="{313E36D7-66B5-4BB2-845E-A5060EC1021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35960" y="4367522"/>
            <a:ext cx="4950372" cy="217094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F114823-F6E5-45EC-AE32-D3433C6FE9B0}"/>
              </a:ext>
            </a:extLst>
          </p:cNvPr>
          <p:cNvSpPr txBox="1"/>
          <p:nvPr/>
        </p:nvSpPr>
        <p:spPr>
          <a:xfrm>
            <a:off x="1550700" y="3706537"/>
            <a:ext cx="8856983" cy="2523768"/>
          </a:xfrm>
          <a:prstGeom prst="rect">
            <a:avLst/>
          </a:prstGeom>
          <a:noFill/>
        </p:spPr>
        <p:txBody>
          <a:bodyPr wrap="square" rtlCol="0">
            <a:spAutoFit/>
          </a:bodyPr>
          <a:lstStyle/>
          <a:p>
            <a:r>
              <a:rPr lang="en-GB" sz="2000" b="1" dirty="0"/>
              <a:t>Ernst Rutherford </a:t>
            </a:r>
            <a:r>
              <a:rPr lang="en-GB" sz="2000" dirty="0"/>
              <a:t>designed an experiment carried out by </a:t>
            </a:r>
            <a:r>
              <a:rPr lang="en-GB" sz="2000" b="1" dirty="0"/>
              <a:t>Geiger</a:t>
            </a:r>
            <a:r>
              <a:rPr lang="en-GB" sz="2000" dirty="0"/>
              <a:t> and </a:t>
            </a:r>
            <a:r>
              <a:rPr lang="en-GB" sz="2000" b="1" dirty="0"/>
              <a:t>Marsden. They</a:t>
            </a:r>
            <a:r>
              <a:rPr lang="en-GB" sz="2000" dirty="0"/>
              <a:t> </a:t>
            </a:r>
            <a:r>
              <a:rPr lang="en-GB" altLang="en-US" sz="2000" dirty="0"/>
              <a:t>fired </a:t>
            </a:r>
            <a:r>
              <a:rPr lang="en-GB" altLang="en-US" sz="2000" b="1" dirty="0">
                <a:solidFill>
                  <a:schemeClr val="accent6">
                    <a:lumMod val="75000"/>
                  </a:schemeClr>
                </a:solidFill>
              </a:rPr>
              <a:t>alpha</a:t>
            </a:r>
            <a:r>
              <a:rPr lang="en-GB" altLang="en-US" sz="2000" dirty="0">
                <a:solidFill>
                  <a:schemeClr val="accent6">
                    <a:lumMod val="75000"/>
                  </a:schemeClr>
                </a:solidFill>
              </a:rPr>
              <a:t> particles </a:t>
            </a:r>
            <a:r>
              <a:rPr lang="en-GB" altLang="en-US" sz="2000" dirty="0"/>
              <a:t>at a piece of very thin </a:t>
            </a:r>
            <a:r>
              <a:rPr lang="en-GB" altLang="en-US" sz="2000" b="1" dirty="0"/>
              <a:t>gold foil </a:t>
            </a:r>
            <a:r>
              <a:rPr lang="en-GB" altLang="en-US" sz="2000" dirty="0"/>
              <a:t>(only a few atoms thick) which </a:t>
            </a:r>
            <a:r>
              <a:rPr lang="en-GB" altLang="en-US" sz="2000" b="1" dirty="0">
                <a:solidFill>
                  <a:schemeClr val="accent6">
                    <a:lumMod val="75000"/>
                  </a:schemeClr>
                </a:solidFill>
              </a:rPr>
              <a:t>scattered</a:t>
            </a:r>
            <a:r>
              <a:rPr lang="en-GB" altLang="en-US" sz="2000" dirty="0"/>
              <a:t>, leading to the conclusion that the </a:t>
            </a:r>
          </a:p>
          <a:p>
            <a:r>
              <a:rPr lang="en-GB" altLang="en-US" sz="2000" dirty="0">
                <a:solidFill>
                  <a:schemeClr val="accent6">
                    <a:lumMod val="75000"/>
                  </a:schemeClr>
                </a:solidFill>
              </a:rPr>
              <a:t>mass of an atom was concentrated in a </a:t>
            </a:r>
            <a:r>
              <a:rPr lang="en-GB" altLang="en-US" sz="2000" b="1" dirty="0">
                <a:solidFill>
                  <a:schemeClr val="accent6">
                    <a:lumMod val="75000"/>
                  </a:schemeClr>
                </a:solidFill>
              </a:rPr>
              <a:t>nucleus</a:t>
            </a:r>
            <a:r>
              <a:rPr lang="en-GB" altLang="en-US" sz="2000" dirty="0"/>
              <a:t>, </a:t>
            </a:r>
          </a:p>
          <a:p>
            <a:r>
              <a:rPr lang="en-GB" altLang="en-US" sz="2000" dirty="0"/>
              <a:t>which was </a:t>
            </a:r>
            <a:r>
              <a:rPr lang="en-GB" altLang="en-US" sz="2000" dirty="0">
                <a:solidFill>
                  <a:schemeClr val="accent6">
                    <a:lumMod val="75000"/>
                  </a:schemeClr>
                </a:solidFill>
              </a:rPr>
              <a:t>charged</a:t>
            </a:r>
            <a:r>
              <a:rPr lang="en-GB" sz="2000" dirty="0"/>
              <a:t>. </a:t>
            </a:r>
          </a:p>
          <a:p>
            <a:r>
              <a:rPr lang="en-GB" sz="2000" dirty="0"/>
              <a:t>It proposed that </a:t>
            </a:r>
            <a:r>
              <a:rPr lang="en-GB" sz="2000" b="1" dirty="0">
                <a:solidFill>
                  <a:schemeClr val="accent6">
                    <a:lumMod val="75000"/>
                  </a:schemeClr>
                </a:solidFill>
              </a:rPr>
              <a:t>electrons</a:t>
            </a:r>
            <a:r>
              <a:rPr lang="en-GB" sz="2000" dirty="0">
                <a:solidFill>
                  <a:schemeClr val="accent6">
                    <a:lumMod val="75000"/>
                  </a:schemeClr>
                </a:solidFill>
              </a:rPr>
              <a:t> </a:t>
            </a:r>
            <a:r>
              <a:rPr lang="en-GB" sz="2000" b="1" dirty="0">
                <a:solidFill>
                  <a:schemeClr val="accent6">
                    <a:lumMod val="75000"/>
                  </a:schemeClr>
                </a:solidFill>
              </a:rPr>
              <a:t>orbited </a:t>
            </a:r>
          </a:p>
          <a:p>
            <a:r>
              <a:rPr lang="en-GB" sz="2000" dirty="0">
                <a:solidFill>
                  <a:schemeClr val="accent6">
                    <a:lumMod val="75000"/>
                  </a:schemeClr>
                </a:solidFill>
              </a:rPr>
              <a:t>around the nucleus</a:t>
            </a:r>
            <a:r>
              <a:rPr lang="en-GB" sz="2000" dirty="0"/>
              <a:t>.  </a:t>
            </a:r>
          </a:p>
          <a:p>
            <a:endParaRPr lang="en-GB" dirty="0"/>
          </a:p>
        </p:txBody>
      </p:sp>
    </p:spTree>
    <p:extLst>
      <p:ext uri="{BB962C8B-B14F-4D97-AF65-F5344CB8AC3E}">
        <p14:creationId xmlns:p14="http://schemas.microsoft.com/office/powerpoint/2010/main" val="682076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1</a:t>
            </a:r>
            <a:endParaRPr lang="en-GB" sz="2400" b="1" dirty="0">
              <a:solidFill>
                <a:schemeClr val="accent6"/>
              </a:solidFill>
            </a:endParaRPr>
          </a:p>
        </p:txBody>
      </p:sp>
      <p:sp>
        <p:nvSpPr>
          <p:cNvPr id="3" name="TextBox 2">
            <a:extLst>
              <a:ext uri="{FF2B5EF4-FFF2-40B4-BE49-F238E27FC236}">
                <a16:creationId xmlns:a16="http://schemas.microsoft.com/office/drawing/2014/main" id="{BFB9488D-9EAF-4EF5-AB57-642A3E74A244}"/>
              </a:ext>
            </a:extLst>
          </p:cNvPr>
          <p:cNvSpPr txBox="1"/>
          <p:nvPr/>
        </p:nvSpPr>
        <p:spPr>
          <a:xfrm>
            <a:off x="1631505" y="700871"/>
            <a:ext cx="6841957" cy="5940088"/>
          </a:xfrm>
          <a:prstGeom prst="rect">
            <a:avLst/>
          </a:prstGeom>
          <a:noFill/>
        </p:spPr>
        <p:txBody>
          <a:bodyPr wrap="square" rtlCol="0">
            <a:spAutoFit/>
          </a:bodyPr>
          <a:lstStyle/>
          <a:p>
            <a:r>
              <a:rPr lang="en-GB" sz="2000" b="1" dirty="0"/>
              <a:t>1914</a:t>
            </a:r>
          </a:p>
          <a:p>
            <a:r>
              <a:rPr lang="en-GB" sz="2000" b="1" dirty="0">
                <a:solidFill>
                  <a:schemeClr val="accent6">
                    <a:lumMod val="75000"/>
                  </a:schemeClr>
                </a:solidFill>
              </a:rPr>
              <a:t>Niels Bohr </a:t>
            </a:r>
            <a:r>
              <a:rPr lang="en-GB" sz="2000" dirty="0"/>
              <a:t>noticed that the </a:t>
            </a:r>
            <a:r>
              <a:rPr lang="en-GB" sz="2000" b="1" dirty="0"/>
              <a:t>light</a:t>
            </a:r>
            <a:r>
              <a:rPr lang="en-GB" sz="2000" dirty="0"/>
              <a:t> given out when atoms were </a:t>
            </a:r>
            <a:r>
              <a:rPr lang="en-GB" sz="2000" b="1" dirty="0"/>
              <a:t>heated</a:t>
            </a:r>
            <a:r>
              <a:rPr lang="en-GB" sz="2000" dirty="0"/>
              <a:t> only had </a:t>
            </a:r>
            <a:r>
              <a:rPr lang="en-GB" sz="2000" b="1" dirty="0"/>
              <a:t>specific</a:t>
            </a:r>
            <a:r>
              <a:rPr lang="en-GB" sz="2000" dirty="0"/>
              <a:t> amounts of</a:t>
            </a:r>
            <a:r>
              <a:rPr lang="en-GB" sz="2000" b="1" dirty="0"/>
              <a:t> energy </a:t>
            </a:r>
            <a:r>
              <a:rPr lang="en-GB" sz="2000" dirty="0"/>
              <a:t>and he adapted the nuclear model by suggesting that </a:t>
            </a:r>
            <a:r>
              <a:rPr lang="en-GB" sz="2000" dirty="0">
                <a:solidFill>
                  <a:schemeClr val="accent6">
                    <a:lumMod val="75000"/>
                  </a:schemeClr>
                </a:solidFill>
              </a:rPr>
              <a:t>electrons</a:t>
            </a:r>
            <a:r>
              <a:rPr lang="en-GB" sz="2000" b="1" dirty="0">
                <a:solidFill>
                  <a:schemeClr val="accent6">
                    <a:lumMod val="75000"/>
                  </a:schemeClr>
                </a:solidFill>
              </a:rPr>
              <a:t> orbit </a:t>
            </a:r>
            <a:r>
              <a:rPr lang="en-GB" sz="2000" dirty="0">
                <a:solidFill>
                  <a:schemeClr val="accent6">
                    <a:lumMod val="75000"/>
                  </a:schemeClr>
                </a:solidFill>
              </a:rPr>
              <a:t>the nucleus at </a:t>
            </a:r>
            <a:r>
              <a:rPr lang="en-GB" sz="2000" b="1" dirty="0">
                <a:solidFill>
                  <a:schemeClr val="accent6">
                    <a:lumMod val="75000"/>
                  </a:schemeClr>
                </a:solidFill>
              </a:rPr>
              <a:t>specific distances </a:t>
            </a:r>
            <a:r>
              <a:rPr lang="en-GB" sz="2000" dirty="0">
                <a:solidFill>
                  <a:schemeClr val="accent6">
                    <a:lumMod val="75000"/>
                  </a:schemeClr>
                </a:solidFill>
              </a:rPr>
              <a:t>in certain </a:t>
            </a:r>
            <a:r>
              <a:rPr lang="en-GB" sz="2000" b="1" dirty="0">
                <a:solidFill>
                  <a:schemeClr val="accent6">
                    <a:lumMod val="75000"/>
                  </a:schemeClr>
                </a:solidFill>
              </a:rPr>
              <a:t>fixed energy levels </a:t>
            </a:r>
            <a:r>
              <a:rPr lang="en-GB" sz="2000" dirty="0">
                <a:solidFill>
                  <a:schemeClr val="accent6">
                    <a:lumMod val="75000"/>
                  </a:schemeClr>
                </a:solidFill>
              </a:rPr>
              <a:t>(or shells)</a:t>
            </a:r>
            <a:r>
              <a:rPr lang="en-GB" sz="2000" dirty="0"/>
              <a:t>. The energy must be given out when excited electrons </a:t>
            </a:r>
            <a:r>
              <a:rPr lang="en-GB" sz="2000" b="1" dirty="0"/>
              <a:t>fall</a:t>
            </a:r>
            <a:r>
              <a:rPr lang="en-GB" sz="2000" dirty="0"/>
              <a:t> from a </a:t>
            </a:r>
            <a:r>
              <a:rPr lang="en-GB" sz="2000" b="1" dirty="0"/>
              <a:t>high</a:t>
            </a:r>
            <a:r>
              <a:rPr lang="en-GB" sz="2000" dirty="0"/>
              <a:t> to </a:t>
            </a:r>
            <a:r>
              <a:rPr lang="en-GB" sz="2000" b="1" dirty="0"/>
              <a:t>low </a:t>
            </a:r>
            <a:r>
              <a:rPr lang="en-GB" sz="2000" dirty="0"/>
              <a:t>energy level.  </a:t>
            </a:r>
          </a:p>
          <a:p>
            <a:endParaRPr lang="en-GB" sz="2000" dirty="0"/>
          </a:p>
          <a:p>
            <a:r>
              <a:rPr lang="en-GB" sz="2000" dirty="0"/>
              <a:t>Later experiments led to the idea that the </a:t>
            </a:r>
            <a:r>
              <a:rPr lang="en-GB" sz="2000" b="1" dirty="0">
                <a:solidFill>
                  <a:schemeClr val="accent6">
                    <a:lumMod val="75000"/>
                  </a:schemeClr>
                </a:solidFill>
              </a:rPr>
              <a:t>positive charge </a:t>
            </a:r>
            <a:r>
              <a:rPr lang="en-GB" sz="2000" dirty="0">
                <a:solidFill>
                  <a:schemeClr val="accent6">
                    <a:lumMod val="75000"/>
                  </a:schemeClr>
                </a:solidFill>
              </a:rPr>
              <a:t>of the nucleus could be </a:t>
            </a:r>
            <a:r>
              <a:rPr lang="en-GB" sz="2000" b="1" dirty="0">
                <a:solidFill>
                  <a:schemeClr val="accent6">
                    <a:lumMod val="75000"/>
                  </a:schemeClr>
                </a:solidFill>
              </a:rPr>
              <a:t>subdivided</a:t>
            </a:r>
            <a:r>
              <a:rPr lang="en-GB" sz="2000" dirty="0"/>
              <a:t> into a </a:t>
            </a:r>
            <a:r>
              <a:rPr lang="en-GB" sz="2000" b="1" dirty="0"/>
              <a:t>whole number </a:t>
            </a:r>
            <a:r>
              <a:rPr lang="en-GB" sz="2000" dirty="0"/>
              <a:t>of </a:t>
            </a:r>
            <a:r>
              <a:rPr lang="en-GB" sz="2000" b="1" dirty="0"/>
              <a:t>smaller particles</a:t>
            </a:r>
            <a:r>
              <a:rPr lang="en-GB" sz="2000" dirty="0"/>
              <a:t>, each particle having the </a:t>
            </a:r>
            <a:r>
              <a:rPr lang="en-GB" sz="2000" b="1" dirty="0"/>
              <a:t>same</a:t>
            </a:r>
            <a:r>
              <a:rPr lang="en-GB" sz="2000" dirty="0"/>
              <a:t> amount of </a:t>
            </a:r>
            <a:r>
              <a:rPr lang="en-GB" sz="2000" b="1" dirty="0">
                <a:solidFill>
                  <a:schemeClr val="accent6">
                    <a:lumMod val="75000"/>
                  </a:schemeClr>
                </a:solidFill>
              </a:rPr>
              <a:t>positive </a:t>
            </a:r>
            <a:r>
              <a:rPr lang="en-GB" sz="2000" dirty="0">
                <a:solidFill>
                  <a:schemeClr val="accent6">
                    <a:lumMod val="75000"/>
                  </a:schemeClr>
                </a:solidFill>
              </a:rPr>
              <a:t>charge</a:t>
            </a:r>
            <a:r>
              <a:rPr lang="en-GB" sz="2000" dirty="0"/>
              <a:t>. The name </a:t>
            </a:r>
            <a:r>
              <a:rPr lang="en-GB" sz="2000" b="1" dirty="0">
                <a:solidFill>
                  <a:schemeClr val="accent6">
                    <a:lumMod val="75000"/>
                  </a:schemeClr>
                </a:solidFill>
              </a:rPr>
              <a:t>proton</a:t>
            </a:r>
            <a:r>
              <a:rPr lang="en-GB" sz="2000" dirty="0"/>
              <a:t> was given to these particles.</a:t>
            </a:r>
          </a:p>
          <a:p>
            <a:endParaRPr lang="en-GB" sz="2000" dirty="0"/>
          </a:p>
          <a:p>
            <a:r>
              <a:rPr lang="en-GB" sz="2000" b="1" dirty="0"/>
              <a:t>1932</a:t>
            </a:r>
          </a:p>
          <a:p>
            <a:r>
              <a:rPr lang="en-GB" altLang="en-US" sz="2000" b="1" dirty="0">
                <a:solidFill>
                  <a:schemeClr val="accent6">
                    <a:lumMod val="75000"/>
                  </a:schemeClr>
                </a:solidFill>
                <a:latin typeface="+mj-lt"/>
              </a:rPr>
              <a:t>James Chadwick </a:t>
            </a:r>
            <a:r>
              <a:rPr lang="en-GB" sz="2000" dirty="0"/>
              <a:t>bombarded </a:t>
            </a:r>
            <a:r>
              <a:rPr lang="en-GB" sz="2000" b="1" dirty="0"/>
              <a:t>beryllium </a:t>
            </a:r>
            <a:r>
              <a:rPr lang="en-GB" sz="2000" dirty="0"/>
              <a:t>atoms with </a:t>
            </a:r>
            <a:r>
              <a:rPr lang="en-GB" sz="2000" b="1" dirty="0"/>
              <a:t>alpha</a:t>
            </a:r>
            <a:r>
              <a:rPr lang="en-GB" sz="2000" dirty="0"/>
              <a:t> particles. An unknown radiation was produced. Chadwick interpreted this radiation as being composed of particles with a </a:t>
            </a:r>
            <a:r>
              <a:rPr lang="en-GB" sz="2000" b="1" dirty="0"/>
              <a:t>neutral electrical charge </a:t>
            </a:r>
            <a:r>
              <a:rPr lang="en-GB" sz="2000" dirty="0"/>
              <a:t>and the approximate </a:t>
            </a:r>
            <a:r>
              <a:rPr lang="en-GB" sz="2000" b="1" dirty="0"/>
              <a:t>mass of a proton</a:t>
            </a:r>
            <a:r>
              <a:rPr lang="en-GB" sz="2000" dirty="0"/>
              <a:t>. This particle became known as the </a:t>
            </a:r>
            <a:r>
              <a:rPr lang="en-GB" sz="2000" b="1" dirty="0">
                <a:solidFill>
                  <a:schemeClr val="accent6">
                    <a:lumMod val="75000"/>
                  </a:schemeClr>
                </a:solidFill>
              </a:rPr>
              <a:t>neutron</a:t>
            </a:r>
            <a:r>
              <a:rPr lang="en-GB" sz="2000" dirty="0"/>
              <a:t>.</a:t>
            </a:r>
          </a:p>
        </p:txBody>
      </p:sp>
      <p:sp>
        <p:nvSpPr>
          <p:cNvPr id="4" name="AutoShape 2" descr="Image result for plum pudding model">
            <a:extLst>
              <a:ext uri="{FF2B5EF4-FFF2-40B4-BE49-F238E27FC236}">
                <a16:creationId xmlns:a16="http://schemas.microsoft.com/office/drawing/2014/main" id="{1F46EA24-D964-41A0-8AA7-65153FC742B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id="{3D0290F6-848B-4CDF-AD5A-CBB9FE0901B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506" name="Picture 2" descr="Image result for bohr model of the atom">
            <a:extLst>
              <a:ext uri="{FF2B5EF4-FFF2-40B4-BE49-F238E27FC236}">
                <a16:creationId xmlns:a16="http://schemas.microsoft.com/office/drawing/2014/main" id="{52A30CA3-F3D0-4632-8A35-176B79A58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4356" y="1239108"/>
            <a:ext cx="2139833" cy="2037493"/>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4" descr="Image result for james chadwick model">
            <a:extLst>
              <a:ext uri="{FF2B5EF4-FFF2-40B4-BE49-F238E27FC236}">
                <a16:creationId xmlns:a16="http://schemas.microsoft.com/office/drawing/2014/main" id="{7790C294-F4E1-494B-B8D0-1EEDFFE4EB36}"/>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B18F3876-A4D2-4B36-AD8B-CDEF427851FF}"/>
              </a:ext>
            </a:extLst>
          </p:cNvPr>
          <p:cNvPicPr>
            <a:picLocks noChangeAspect="1"/>
          </p:cNvPicPr>
          <p:nvPr/>
        </p:nvPicPr>
        <p:blipFill>
          <a:blip r:embed="rId4"/>
          <a:stretch>
            <a:fillRect/>
          </a:stretch>
        </p:blipFill>
        <p:spPr>
          <a:xfrm>
            <a:off x="8473462" y="4869161"/>
            <a:ext cx="1746577" cy="1080120"/>
          </a:xfrm>
          <a:prstGeom prst="rect">
            <a:avLst/>
          </a:prstGeom>
        </p:spPr>
      </p:pic>
    </p:spTree>
    <p:extLst>
      <p:ext uri="{BB962C8B-B14F-4D97-AF65-F5344CB8AC3E}">
        <p14:creationId xmlns:p14="http://schemas.microsoft.com/office/powerpoint/2010/main" val="3004930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1</a:t>
            </a:r>
            <a:endParaRPr lang="en-GB" sz="2400" b="1" dirty="0">
              <a:solidFill>
                <a:schemeClr val="accent6"/>
              </a:solidFill>
            </a:endParaRPr>
          </a:p>
        </p:txBody>
      </p:sp>
      <p:sp>
        <p:nvSpPr>
          <p:cNvPr id="4" name="AutoShape 2" descr="Image result for plum pudding model">
            <a:extLst>
              <a:ext uri="{FF2B5EF4-FFF2-40B4-BE49-F238E27FC236}">
                <a16:creationId xmlns:a16="http://schemas.microsoft.com/office/drawing/2014/main" id="{1F46EA24-D964-41A0-8AA7-65153FC742B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id="{3D0290F6-848B-4CDF-AD5A-CBB9FE0901B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Image result for james chadwick model">
            <a:extLst>
              <a:ext uri="{FF2B5EF4-FFF2-40B4-BE49-F238E27FC236}">
                <a16:creationId xmlns:a16="http://schemas.microsoft.com/office/drawing/2014/main" id="{7790C294-F4E1-494B-B8D0-1EEDFFE4EB36}"/>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Diagram 6"/>
          <p:cNvGraphicFramePr/>
          <p:nvPr/>
        </p:nvGraphicFramePr>
        <p:xfrm>
          <a:off x="1695417" y="756591"/>
          <a:ext cx="8784976" cy="32320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5" name="Diagram 14"/>
          <p:cNvGraphicFramePr/>
          <p:nvPr/>
        </p:nvGraphicFramePr>
        <p:xfrm>
          <a:off x="1679875" y="3835962"/>
          <a:ext cx="8784976" cy="29774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240918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5004048" cy="4585871"/>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Development of the atomic model</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54192" y="697757"/>
            <a:ext cx="4913808" cy="5805264"/>
          </a:xfrm>
          <a:prstGeom prst="rect">
            <a:avLst/>
          </a:prstGeom>
        </p:spPr>
      </p:pic>
    </p:spTree>
    <p:extLst>
      <p:ext uri="{BB962C8B-B14F-4D97-AF65-F5344CB8AC3E}">
        <p14:creationId xmlns:p14="http://schemas.microsoft.com/office/powerpoint/2010/main" val="1728329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7"/>
            <a:ext cx="8915400" cy="5924699"/>
          </a:xfrm>
          <a:prstGeom prst="rect">
            <a:avLst/>
          </a:prstGeom>
          <a:noFill/>
        </p:spPr>
        <p:txBody>
          <a:bodyPr wrap="square" rtlCol="0">
            <a:spAutoFit/>
          </a:bodyPr>
          <a:lstStyle/>
          <a:p>
            <a:pPr marL="457200" indent="-457200">
              <a:buAutoNum type="arabicPeriod"/>
            </a:pPr>
            <a:r>
              <a:rPr lang="en-GB" sz="2400" dirty="0"/>
              <a:t>What was the earliest model of the atom?</a:t>
            </a:r>
          </a:p>
          <a:p>
            <a:pPr marL="457200" indent="-457200">
              <a:buAutoNum type="arabicPeriod"/>
            </a:pPr>
            <a:endParaRPr lang="en-GB" sz="2400" dirty="0"/>
          </a:p>
          <a:p>
            <a:pPr marL="457200" indent="-457200">
              <a:buAutoNum type="arabicPeriod"/>
            </a:pPr>
            <a:r>
              <a:rPr lang="en-GB" sz="2400" dirty="0"/>
              <a:t>Which subatomic particle did JJ. Thomson discover?</a:t>
            </a:r>
          </a:p>
          <a:p>
            <a:pPr marL="457200" indent="-457200">
              <a:buAutoNum type="arabicPeriod"/>
            </a:pPr>
            <a:endParaRPr lang="en-GB" sz="2400" dirty="0"/>
          </a:p>
          <a:p>
            <a:pPr marL="457200" indent="-457200">
              <a:buAutoNum type="arabicPeriod"/>
            </a:pPr>
            <a:r>
              <a:rPr lang="en-GB" sz="2400" dirty="0"/>
              <a:t>Which early atomic model does the following diagram show?</a:t>
            </a:r>
          </a:p>
          <a:p>
            <a:pPr marL="457200" indent="-457200">
              <a:buAutoNum type="arabicPeriod"/>
            </a:pPr>
            <a:endParaRPr lang="en-GB" sz="2400" dirty="0"/>
          </a:p>
          <a:p>
            <a:pPr marL="457200" indent="-457200">
              <a:buAutoNum type="arabicPeriod"/>
            </a:pPr>
            <a:r>
              <a:rPr lang="en-GB" sz="2400" dirty="0"/>
              <a:t>Name Rutherford’s experiment.</a:t>
            </a:r>
          </a:p>
          <a:p>
            <a:pPr marL="457200" indent="-457200">
              <a:buAutoNum type="arabicPeriod"/>
            </a:pPr>
            <a:endParaRPr lang="en-GB" sz="2400" dirty="0"/>
          </a:p>
          <a:p>
            <a:pPr marL="457200" indent="-457200">
              <a:buFont typeface="+mj-lt"/>
              <a:buAutoNum type="arabicPeriod" startAt="5"/>
            </a:pPr>
            <a:r>
              <a:rPr lang="en-GB" sz="2400" dirty="0"/>
              <a:t>State two ways in which Rutherford’s experiment changed Thomson’s model of the atom.</a:t>
            </a:r>
          </a:p>
          <a:p>
            <a:pPr marL="457200" indent="-457200">
              <a:buFont typeface="+mj-lt"/>
              <a:buAutoNum type="arabicPeriod" startAt="5"/>
            </a:pPr>
            <a:endParaRPr lang="en-GB" sz="2400" dirty="0"/>
          </a:p>
          <a:p>
            <a:pPr marL="457200" indent="-457200">
              <a:buFont typeface="+mj-lt"/>
              <a:buAutoNum type="arabicPeriod" startAt="5"/>
            </a:pPr>
            <a:r>
              <a:rPr lang="en-GB" sz="2400" dirty="0"/>
              <a:t>How did Bohr adapt the nuclear model?</a:t>
            </a:r>
          </a:p>
          <a:p>
            <a:pPr marL="457200" indent="-457200">
              <a:buFont typeface="+mj-lt"/>
              <a:buAutoNum type="arabicPeriod" startAt="5"/>
            </a:pPr>
            <a:endParaRPr lang="en-GB" sz="2400" dirty="0"/>
          </a:p>
          <a:p>
            <a:pPr marL="457200" indent="-457200">
              <a:buFont typeface="+mj-lt"/>
              <a:buAutoNum type="arabicPeriod" startAt="5"/>
            </a:pPr>
            <a:r>
              <a:rPr lang="en-GB" sz="2400" dirty="0"/>
              <a:t>Explain why Bohr revised Rutherford’s model of the atom.</a:t>
            </a:r>
          </a:p>
          <a:p>
            <a:pPr>
              <a:lnSpc>
                <a:spcPct val="150000"/>
              </a:lnSpc>
            </a:pPr>
            <a:endParaRPr lang="en-GB" dirty="0"/>
          </a:p>
          <a:p>
            <a:pPr marL="342900" indent="-342900">
              <a:buFont typeface="+mj-lt"/>
              <a:buAutoNum type="arabicPeriod"/>
            </a:pPr>
            <a:endParaRPr lang="en-GB" sz="1600" dirty="0"/>
          </a:p>
        </p:txBody>
      </p:sp>
      <p:pic>
        <p:nvPicPr>
          <p:cNvPr id="5" name="Picture 4">
            <a:extLst>
              <a:ext uri="{FF2B5EF4-FFF2-40B4-BE49-F238E27FC236}">
                <a16:creationId xmlns:a16="http://schemas.microsoft.com/office/drawing/2014/main" id="{0BC50CEE-A7AA-49BD-853A-FCEC5FE81CF9}"/>
              </a:ext>
            </a:extLst>
          </p:cNvPr>
          <p:cNvPicPr>
            <a:picLocks noChangeAspect="1"/>
          </p:cNvPicPr>
          <p:nvPr/>
        </p:nvPicPr>
        <p:blipFill>
          <a:blip r:embed="rId2"/>
          <a:stretch>
            <a:fillRect/>
          </a:stretch>
        </p:blipFill>
        <p:spPr>
          <a:xfrm>
            <a:off x="7968208" y="2636913"/>
            <a:ext cx="1681236" cy="895293"/>
          </a:xfrm>
          <a:prstGeom prst="rect">
            <a:avLst/>
          </a:prstGeom>
        </p:spPr>
      </p:pic>
    </p:spTree>
    <p:extLst>
      <p:ext uri="{BB962C8B-B14F-4D97-AF65-F5344CB8AC3E}">
        <p14:creationId xmlns:p14="http://schemas.microsoft.com/office/powerpoint/2010/main" val="1853995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704918"/>
            <a:ext cx="4824536" cy="5257800"/>
          </a:xfrm>
          <a:prstGeom prst="rect">
            <a:avLst/>
          </a:prstGeom>
        </p:spPr>
      </p:pic>
      <p:sp>
        <p:nvSpPr>
          <p:cNvPr id="7" name="TextBox 6"/>
          <p:cNvSpPr txBox="1"/>
          <p:nvPr/>
        </p:nvSpPr>
        <p:spPr>
          <a:xfrm>
            <a:off x="1524000" y="980729"/>
            <a:ext cx="4716016" cy="458587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Development of the atomic model</a:t>
            </a:r>
          </a:p>
          <a:p>
            <a:endParaRPr lang="en-GB" dirty="0"/>
          </a:p>
        </p:txBody>
      </p:sp>
    </p:spTree>
    <p:extLst>
      <p:ext uri="{BB962C8B-B14F-4D97-AF65-F5344CB8AC3E}">
        <p14:creationId xmlns:p14="http://schemas.microsoft.com/office/powerpoint/2010/main" val="4192842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57042"/>
            <a:ext cx="8915400" cy="6370975"/>
          </a:xfrm>
          <a:prstGeom prst="rect">
            <a:avLst/>
          </a:prstGeom>
          <a:noFill/>
        </p:spPr>
        <p:txBody>
          <a:bodyPr wrap="square" rtlCol="0">
            <a:spAutoFit/>
          </a:bodyPr>
          <a:lstStyle/>
          <a:p>
            <a:pPr marL="457200" indent="-457200">
              <a:buAutoNum type="arabicPeriod"/>
            </a:pPr>
            <a:r>
              <a:rPr lang="en-GB" sz="2400" dirty="0"/>
              <a:t>What was the earliest model of the atom?</a:t>
            </a:r>
          </a:p>
          <a:p>
            <a:r>
              <a:rPr lang="en-GB" sz="2400" b="1" dirty="0">
                <a:solidFill>
                  <a:srgbClr val="00B050"/>
                </a:solidFill>
              </a:rPr>
              <a:t>       Tiny spheres that could not be divided.</a:t>
            </a:r>
            <a:endParaRPr lang="en-GB" sz="2400" dirty="0"/>
          </a:p>
          <a:p>
            <a:pPr marL="457200" indent="-457200">
              <a:buFont typeface="+mj-lt"/>
              <a:buAutoNum type="arabicPeriod" startAt="2"/>
            </a:pPr>
            <a:r>
              <a:rPr lang="en-GB" sz="2400" dirty="0"/>
              <a:t>Which subatomic particle did JJ. Thomson discover?</a:t>
            </a:r>
          </a:p>
          <a:p>
            <a:r>
              <a:rPr lang="en-GB" sz="2400" dirty="0"/>
              <a:t>       </a:t>
            </a:r>
            <a:r>
              <a:rPr lang="en-GB" sz="2400" b="1" dirty="0">
                <a:solidFill>
                  <a:srgbClr val="00B050"/>
                </a:solidFill>
              </a:rPr>
              <a:t>The electron</a:t>
            </a:r>
          </a:p>
          <a:p>
            <a:pPr marL="457200" indent="-457200">
              <a:buAutoNum type="arabicPeriod"/>
            </a:pPr>
            <a:endParaRPr lang="en-GB" sz="2400" dirty="0"/>
          </a:p>
          <a:p>
            <a:r>
              <a:rPr lang="en-GB" sz="2400" dirty="0"/>
              <a:t>3.    Which early atomic model does the following diagram show?</a:t>
            </a:r>
          </a:p>
          <a:p>
            <a:r>
              <a:rPr lang="en-GB" sz="2400" dirty="0"/>
              <a:t>       </a:t>
            </a:r>
            <a:r>
              <a:rPr lang="en-GB" sz="2400" b="1" dirty="0">
                <a:solidFill>
                  <a:srgbClr val="00B050"/>
                </a:solidFill>
              </a:rPr>
              <a:t>The plum pudding model.</a:t>
            </a:r>
          </a:p>
          <a:p>
            <a:pPr marL="457200" indent="-457200">
              <a:buAutoNum type="arabicPeriod"/>
            </a:pPr>
            <a:endParaRPr lang="en-GB" sz="2400" dirty="0"/>
          </a:p>
          <a:p>
            <a:endParaRPr lang="en-GB" sz="2400" dirty="0"/>
          </a:p>
          <a:p>
            <a:pPr marL="457200" indent="-457200">
              <a:buAutoNum type="arabicPeriod" startAt="4"/>
            </a:pPr>
            <a:r>
              <a:rPr lang="en-GB" sz="2400" dirty="0"/>
              <a:t>Name Rutherford’s experiment. </a:t>
            </a:r>
          </a:p>
          <a:p>
            <a:r>
              <a:rPr lang="en-GB" sz="2400" b="1" dirty="0">
                <a:solidFill>
                  <a:srgbClr val="00B050"/>
                </a:solidFill>
              </a:rPr>
              <a:t>       Alpha particle scattering.</a:t>
            </a:r>
            <a:endParaRPr lang="en-GB" sz="2400" dirty="0"/>
          </a:p>
          <a:p>
            <a:pPr marL="457200" indent="-457200">
              <a:buFont typeface="+mj-lt"/>
              <a:buAutoNum type="arabicPeriod" startAt="5"/>
            </a:pPr>
            <a:r>
              <a:rPr lang="en-GB" sz="2400" dirty="0"/>
              <a:t>State two ways in which Rutherford’s experiment changed  	Thomson’s model of the atom.</a:t>
            </a:r>
          </a:p>
          <a:p>
            <a:r>
              <a:rPr lang="en-GB" sz="2400" dirty="0"/>
              <a:t>       </a:t>
            </a:r>
            <a:r>
              <a:rPr lang="en-GB" sz="2400" b="1" dirty="0">
                <a:solidFill>
                  <a:srgbClr val="00B050"/>
                </a:solidFill>
              </a:rPr>
              <a:t>He said the positive charge was concentrated into very small    </a:t>
            </a:r>
          </a:p>
          <a:p>
            <a:r>
              <a:rPr lang="en-GB" sz="2400" b="1" dirty="0">
                <a:solidFill>
                  <a:srgbClr val="00B050"/>
                </a:solidFill>
              </a:rPr>
              <a:t>       volume at centre of atom (nucleus) and the electrons orbit </a:t>
            </a:r>
          </a:p>
          <a:p>
            <a:r>
              <a:rPr lang="en-GB" sz="2400" b="1" dirty="0">
                <a:solidFill>
                  <a:srgbClr val="00B050"/>
                </a:solidFill>
              </a:rPr>
              <a:t>       nucleus.</a:t>
            </a:r>
          </a:p>
          <a:p>
            <a:pPr marL="457200" indent="-457200">
              <a:buAutoNum type="arabicPeriod"/>
            </a:pPr>
            <a:endParaRPr lang="en-GB" sz="2400" dirty="0"/>
          </a:p>
        </p:txBody>
      </p:sp>
      <p:pic>
        <p:nvPicPr>
          <p:cNvPr id="5" name="Picture 4">
            <a:extLst>
              <a:ext uri="{FF2B5EF4-FFF2-40B4-BE49-F238E27FC236}">
                <a16:creationId xmlns:a16="http://schemas.microsoft.com/office/drawing/2014/main" id="{0BC50CEE-A7AA-49BD-853A-FCEC5FE81CF9}"/>
              </a:ext>
            </a:extLst>
          </p:cNvPr>
          <p:cNvPicPr>
            <a:picLocks noChangeAspect="1"/>
          </p:cNvPicPr>
          <p:nvPr/>
        </p:nvPicPr>
        <p:blipFill>
          <a:blip r:embed="rId2"/>
          <a:stretch>
            <a:fillRect/>
          </a:stretch>
        </p:blipFill>
        <p:spPr>
          <a:xfrm>
            <a:off x="6240016" y="2924944"/>
            <a:ext cx="2123728" cy="1130928"/>
          </a:xfrm>
          <a:prstGeom prst="rect">
            <a:avLst/>
          </a:prstGeom>
        </p:spPr>
      </p:pic>
    </p:spTree>
    <p:extLst>
      <p:ext uri="{BB962C8B-B14F-4D97-AF65-F5344CB8AC3E}">
        <p14:creationId xmlns:p14="http://schemas.microsoft.com/office/powerpoint/2010/main" val="46445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7"/>
            <a:ext cx="8915400" cy="3662541"/>
          </a:xfrm>
          <a:prstGeom prst="rect">
            <a:avLst/>
          </a:prstGeom>
          <a:noFill/>
        </p:spPr>
        <p:txBody>
          <a:bodyPr wrap="square" rtlCol="0">
            <a:spAutoFit/>
          </a:bodyPr>
          <a:lstStyle/>
          <a:p>
            <a:pPr marL="457200" indent="-457200">
              <a:buFont typeface="+mj-lt"/>
              <a:buAutoNum type="arabicPeriod" startAt="6"/>
            </a:pPr>
            <a:r>
              <a:rPr lang="en-GB" sz="2400" dirty="0"/>
              <a:t>Explain why Bohr revised Rutherford’s model of the atom.</a:t>
            </a:r>
          </a:p>
          <a:p>
            <a:r>
              <a:rPr lang="en-GB" sz="2400" b="1" dirty="0">
                <a:solidFill>
                  <a:srgbClr val="00B050"/>
                </a:solidFill>
              </a:rPr>
              <a:t>       Suggesting electrons orbit the nucleus at different distances.</a:t>
            </a:r>
          </a:p>
          <a:p>
            <a:endParaRPr lang="en-GB" sz="2400" b="1" dirty="0">
              <a:solidFill>
                <a:srgbClr val="00B050"/>
              </a:solidFill>
            </a:endParaRPr>
          </a:p>
          <a:p>
            <a:pPr marL="457200" indent="-457200">
              <a:buFont typeface="+mj-lt"/>
              <a:buAutoNum type="arabicPeriod" startAt="7"/>
            </a:pPr>
            <a:r>
              <a:rPr lang="en-GB" sz="2400" dirty="0"/>
              <a:t>Explain why Bohr revised Rutherford’s model of the atom.</a:t>
            </a:r>
          </a:p>
          <a:p>
            <a:r>
              <a:rPr lang="en-GB" sz="2400" b="1" dirty="0">
                <a:solidFill>
                  <a:srgbClr val="00B050"/>
                </a:solidFill>
              </a:rPr>
              <a:t>       Energy emitted from electron transitions can only have certain</a:t>
            </a:r>
          </a:p>
          <a:p>
            <a:r>
              <a:rPr lang="en-GB" sz="2400" b="1" dirty="0">
                <a:solidFill>
                  <a:srgbClr val="00B050"/>
                </a:solidFill>
              </a:rPr>
              <a:t>       fixed energies, so he refined the ‘orbiting electrons’ in</a:t>
            </a:r>
          </a:p>
          <a:p>
            <a:r>
              <a:rPr lang="en-GB" sz="2400" b="1" dirty="0">
                <a:solidFill>
                  <a:srgbClr val="00B050"/>
                </a:solidFill>
              </a:rPr>
              <a:t>       Rutherford’s nuclear model to ‘orbiting electrons in energy levels</a:t>
            </a:r>
          </a:p>
          <a:p>
            <a:r>
              <a:rPr lang="en-GB" sz="2400" b="1" dirty="0">
                <a:solidFill>
                  <a:srgbClr val="00B050"/>
                </a:solidFill>
              </a:rPr>
              <a:t>       (or shells) at fixed distances from the nucleus’.</a:t>
            </a:r>
          </a:p>
          <a:p>
            <a:endParaRPr lang="en-GB" sz="2400" b="1" dirty="0">
              <a:solidFill>
                <a:srgbClr val="00B050"/>
              </a:solidFill>
            </a:endParaRPr>
          </a:p>
          <a:p>
            <a:pPr marL="342900" indent="-342900">
              <a:buFont typeface="+mj-lt"/>
              <a:buAutoNum type="arabicPeriod"/>
            </a:pPr>
            <a:endParaRPr lang="en-GB" sz="1600" dirty="0"/>
          </a:p>
        </p:txBody>
      </p:sp>
    </p:spTree>
    <p:extLst>
      <p:ext uri="{BB962C8B-B14F-4D97-AF65-F5344CB8AC3E}">
        <p14:creationId xmlns:p14="http://schemas.microsoft.com/office/powerpoint/2010/main" val="41543619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79776" y="55"/>
            <a:ext cx="6588224" cy="6525344"/>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8"/>
            <a:ext cx="4572000" cy="6247864"/>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electrical charges of subatomic particles.</a:t>
            </a:r>
          </a:p>
          <a:p>
            <a:pPr marL="685800" lvl="1" indent="-342900">
              <a:buFont typeface="Arial" charset="0"/>
              <a:buChar char="•"/>
            </a:pPr>
            <a:r>
              <a:rPr lang="en-US" sz="2400" b="1" dirty="0">
                <a:solidFill>
                  <a:schemeClr val="bg1">
                    <a:lumMod val="50000"/>
                  </a:schemeClr>
                </a:solidFill>
              </a:rPr>
              <a:t>Size and mass of atoms</a:t>
            </a:r>
          </a:p>
          <a:p>
            <a:pPr marL="685800" lvl="1" indent="-342900">
              <a:buFont typeface="Arial" charset="0"/>
              <a:buChar char="•"/>
            </a:pPr>
            <a:r>
              <a:rPr lang="en-US" sz="2400" b="1" dirty="0">
                <a:solidFill>
                  <a:schemeClr val="bg1">
                    <a:lumMod val="50000"/>
                  </a:schemeClr>
                </a:solidFill>
              </a:rPr>
              <a:t>Atomic structure</a:t>
            </a:r>
          </a:p>
          <a:p>
            <a:pPr marL="685800" lvl="1" indent="-342900">
              <a:buFont typeface="Arial" charset="0"/>
              <a:buChar char="•"/>
            </a:pPr>
            <a:endParaRPr lang="en-US" sz="2400" b="1" dirty="0">
              <a:solidFill>
                <a:schemeClr val="bg1">
                  <a:lumMod val="50000"/>
                </a:schemeClr>
              </a:solidFill>
            </a:endParaRPr>
          </a:p>
          <a:p>
            <a:endParaRPr lang="en-GB" dirty="0"/>
          </a:p>
        </p:txBody>
      </p:sp>
    </p:spTree>
    <p:extLst>
      <p:ext uri="{BB962C8B-B14F-4D97-AF65-F5344CB8AC3E}">
        <p14:creationId xmlns:p14="http://schemas.microsoft.com/office/powerpoint/2010/main" val="4038177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2</a:t>
            </a:r>
            <a:endParaRPr lang="en-GB" sz="2400" b="1" dirty="0">
              <a:solidFill>
                <a:schemeClr val="accent6"/>
              </a:solidFill>
            </a:endParaRPr>
          </a:p>
        </p:txBody>
      </p:sp>
      <p:sp>
        <p:nvSpPr>
          <p:cNvPr id="5" name="TextBox 4">
            <a:extLst>
              <a:ext uri="{FF2B5EF4-FFF2-40B4-BE49-F238E27FC236}">
                <a16:creationId xmlns:a16="http://schemas.microsoft.com/office/drawing/2014/main" id="{32F7FF75-B8C5-4946-B9C3-1BDB05EE1188}"/>
              </a:ext>
            </a:extLst>
          </p:cNvPr>
          <p:cNvSpPr txBox="1"/>
          <p:nvPr/>
        </p:nvSpPr>
        <p:spPr>
          <a:xfrm>
            <a:off x="1703512" y="2996953"/>
            <a:ext cx="8700424" cy="2431435"/>
          </a:xfrm>
          <a:prstGeom prst="rect">
            <a:avLst/>
          </a:prstGeom>
          <a:solidFill>
            <a:schemeClr val="accent6">
              <a:lumMod val="20000"/>
              <a:lumOff val="80000"/>
            </a:schemeClr>
          </a:solidFill>
          <a:ln w="3175">
            <a:solidFill>
              <a:schemeClr val="accent6"/>
            </a:solidFill>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marL="342900" indent="-342900">
              <a:buFont typeface="Arial" panose="020B0604020202020204" pitchFamily="34" charset="0"/>
              <a:buChar char="•"/>
            </a:pPr>
            <a:r>
              <a:rPr lang="en-GB" sz="2400" dirty="0"/>
              <a:t>An atom contains </a:t>
            </a:r>
            <a:r>
              <a:rPr lang="en-GB" sz="2400" b="1" dirty="0"/>
              <a:t>equal</a:t>
            </a:r>
            <a:r>
              <a:rPr lang="en-GB" sz="2400" dirty="0"/>
              <a:t> numbers of </a:t>
            </a:r>
            <a:r>
              <a:rPr lang="en-GB" sz="2400" b="1" dirty="0"/>
              <a:t>protons</a:t>
            </a:r>
            <a:r>
              <a:rPr lang="en-GB" sz="2400" dirty="0"/>
              <a:t> and </a:t>
            </a:r>
            <a:r>
              <a:rPr lang="en-GB" sz="2400" b="1" dirty="0"/>
              <a:t>electrons</a:t>
            </a:r>
            <a:r>
              <a:rPr lang="en-GB" sz="2400" dirty="0"/>
              <a:t>. </a:t>
            </a:r>
          </a:p>
          <a:p>
            <a:pPr marL="342900" indent="-342900">
              <a:buFont typeface="Arial" panose="020B0604020202020204" pitchFamily="34" charset="0"/>
              <a:buChar char="•"/>
            </a:pPr>
            <a:r>
              <a:rPr lang="en-GB" sz="2400" dirty="0"/>
              <a:t>Atoms have </a:t>
            </a:r>
            <a:r>
              <a:rPr lang="en-GB" sz="2400" b="1" dirty="0"/>
              <a:t>no</a:t>
            </a:r>
            <a:r>
              <a:rPr lang="en-GB" sz="2400" dirty="0"/>
              <a:t> overall electrical charge because the number of positive protons equals the number of negative electrons. </a:t>
            </a:r>
          </a:p>
          <a:p>
            <a:pPr algn="ctr"/>
            <a:r>
              <a:rPr lang="en-GB" sz="3200" b="1" dirty="0"/>
              <a:t>Number of protons = atomic number.</a:t>
            </a:r>
          </a:p>
          <a:p>
            <a:pPr marL="342900" indent="-342900">
              <a:buFont typeface="Arial" panose="020B0604020202020204" pitchFamily="34" charset="0"/>
              <a:buChar char="•"/>
            </a:pPr>
            <a:r>
              <a:rPr lang="en-GB" sz="2400" dirty="0"/>
              <a:t>All atoms of an element have the </a:t>
            </a:r>
            <a:r>
              <a:rPr lang="en-GB" sz="2400" b="1" dirty="0"/>
              <a:t>same </a:t>
            </a:r>
            <a:r>
              <a:rPr lang="en-GB" sz="2400" dirty="0"/>
              <a:t>number of </a:t>
            </a:r>
            <a:r>
              <a:rPr lang="en-GB" sz="2400" b="1" dirty="0"/>
              <a:t>protons</a:t>
            </a:r>
            <a:r>
              <a:rPr lang="en-GB" sz="2400" dirty="0"/>
              <a:t>. </a:t>
            </a:r>
          </a:p>
          <a:p>
            <a:pPr marL="342900" indent="-342900">
              <a:buFont typeface="Arial" panose="020B0604020202020204" pitchFamily="34" charset="0"/>
              <a:buChar char="•"/>
            </a:pPr>
            <a:r>
              <a:rPr lang="en-GB" sz="2400" dirty="0"/>
              <a:t>Atoms of </a:t>
            </a:r>
            <a:r>
              <a:rPr lang="en-GB" sz="2400" b="1" dirty="0"/>
              <a:t>different</a:t>
            </a:r>
            <a:r>
              <a:rPr lang="en-GB" sz="2400" dirty="0"/>
              <a:t> elements have </a:t>
            </a:r>
            <a:r>
              <a:rPr lang="en-GB" sz="2400" b="1" dirty="0"/>
              <a:t>different</a:t>
            </a:r>
            <a:r>
              <a:rPr lang="en-GB" sz="2400" dirty="0"/>
              <a:t> </a:t>
            </a:r>
            <a:r>
              <a:rPr lang="en-GB" sz="2400" b="1" dirty="0"/>
              <a:t>numbers</a:t>
            </a:r>
            <a:r>
              <a:rPr lang="en-GB" sz="2400" dirty="0"/>
              <a:t> of </a:t>
            </a:r>
            <a:r>
              <a:rPr lang="en-GB" sz="2400" b="1" dirty="0"/>
              <a:t>protons</a:t>
            </a:r>
            <a:r>
              <a:rPr lang="en-GB" sz="2400" dirty="0"/>
              <a:t>.</a:t>
            </a:r>
          </a:p>
        </p:txBody>
      </p:sp>
      <p:graphicFrame>
        <p:nvGraphicFramePr>
          <p:cNvPr id="6" name="Table 5">
            <a:extLst>
              <a:ext uri="{FF2B5EF4-FFF2-40B4-BE49-F238E27FC236}">
                <a16:creationId xmlns:a16="http://schemas.microsoft.com/office/drawing/2014/main" id="{346006FD-6D5B-4FB4-8B85-4C19114D5050}"/>
              </a:ext>
            </a:extLst>
          </p:cNvPr>
          <p:cNvGraphicFramePr>
            <a:graphicFrameLocks noGrp="1"/>
          </p:cNvGraphicFramePr>
          <p:nvPr/>
        </p:nvGraphicFramePr>
        <p:xfrm>
          <a:off x="4280974" y="1052344"/>
          <a:ext cx="6122963" cy="1584960"/>
        </p:xfrm>
        <a:graphic>
          <a:graphicData uri="http://schemas.openxmlformats.org/drawingml/2006/table">
            <a:tbl>
              <a:tblPr firstRow="1" bandRow="1">
                <a:tableStyleId>{5C22544A-7EE6-4342-B048-85BDC9FD1C3A}</a:tableStyleId>
              </a:tblPr>
              <a:tblGrid>
                <a:gridCol w="1507190">
                  <a:extLst>
                    <a:ext uri="{9D8B030D-6E8A-4147-A177-3AD203B41FA5}">
                      <a16:colId xmlns:a16="http://schemas.microsoft.com/office/drawing/2014/main" val="20000"/>
                    </a:ext>
                  </a:extLst>
                </a:gridCol>
                <a:gridCol w="1554291">
                  <a:extLst>
                    <a:ext uri="{9D8B030D-6E8A-4147-A177-3AD203B41FA5}">
                      <a16:colId xmlns:a16="http://schemas.microsoft.com/office/drawing/2014/main" val="20001"/>
                    </a:ext>
                  </a:extLst>
                </a:gridCol>
                <a:gridCol w="1530741">
                  <a:extLst>
                    <a:ext uri="{9D8B030D-6E8A-4147-A177-3AD203B41FA5}">
                      <a16:colId xmlns:a16="http://schemas.microsoft.com/office/drawing/2014/main" val="20002"/>
                    </a:ext>
                  </a:extLst>
                </a:gridCol>
                <a:gridCol w="1530741">
                  <a:extLst>
                    <a:ext uri="{9D8B030D-6E8A-4147-A177-3AD203B41FA5}">
                      <a16:colId xmlns:a16="http://schemas.microsoft.com/office/drawing/2014/main" val="20003"/>
                    </a:ext>
                  </a:extLst>
                </a:gridCol>
              </a:tblGrid>
              <a:tr h="333605">
                <a:tc>
                  <a:txBody>
                    <a:bodyPr/>
                    <a:lstStyle/>
                    <a:p>
                      <a:pPr algn="ctr"/>
                      <a:endParaRPr lang="en-GB" sz="2000" b="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Charge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333605">
                <a:tc>
                  <a:txBody>
                    <a:bodyPr/>
                    <a:lstStyle/>
                    <a:p>
                      <a:pPr algn="ctr"/>
                      <a:r>
                        <a:rPr lang="en-GB" sz="2000" b="1" dirty="0">
                          <a:latin typeface="+mn-lt"/>
                        </a:rPr>
                        <a:t>Proton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nucleus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33605">
                <a:tc>
                  <a:txBody>
                    <a:bodyPr/>
                    <a:lstStyle/>
                    <a:p>
                      <a:pPr algn="ctr"/>
                      <a:r>
                        <a:rPr lang="en-GB" sz="2000" b="1" dirty="0">
                          <a:latin typeface="+mn-lt"/>
                        </a:rPr>
                        <a:t>Neutron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nucleus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3605">
                <a:tc>
                  <a:txBody>
                    <a:bodyPr/>
                    <a:lstStyle/>
                    <a:p>
                      <a:pPr algn="ctr"/>
                      <a:r>
                        <a:rPr lang="en-GB" sz="2000" b="1" dirty="0">
                          <a:latin typeface="+mn-lt"/>
                        </a:rPr>
                        <a:t>Electron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Very small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shells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11" name="TextBox 10">
            <a:extLst>
              <a:ext uri="{FF2B5EF4-FFF2-40B4-BE49-F238E27FC236}">
                <a16:creationId xmlns:a16="http://schemas.microsoft.com/office/drawing/2014/main" id="{32F7FF75-B8C5-4946-B9C3-1BDB05EE1188}"/>
              </a:ext>
            </a:extLst>
          </p:cNvPr>
          <p:cNvSpPr txBox="1"/>
          <p:nvPr/>
        </p:nvSpPr>
        <p:spPr>
          <a:xfrm>
            <a:off x="1703512" y="812611"/>
            <a:ext cx="2304256" cy="400110"/>
          </a:xfrm>
          <a:prstGeom prst="rect">
            <a:avLst/>
          </a:prstGeom>
          <a:solidFill>
            <a:schemeClr val="accent6">
              <a:lumMod val="20000"/>
              <a:lumOff val="80000"/>
            </a:schemeClr>
          </a:solidFill>
          <a:ln w="3175">
            <a:solidFill>
              <a:schemeClr val="accent6"/>
            </a:solidFill>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b="1" dirty="0"/>
              <a:t>Subatomic particles</a:t>
            </a:r>
          </a:p>
        </p:txBody>
      </p:sp>
      <p:pic>
        <p:nvPicPr>
          <p:cNvPr id="12" name="Picture 11">
            <a:extLst>
              <a:ext uri="{FF2B5EF4-FFF2-40B4-BE49-F238E27FC236}">
                <a16:creationId xmlns:a16="http://schemas.microsoft.com/office/drawing/2014/main" id="{07460352-8FB2-49A9-AB7C-21ABF2DF3B30}"/>
              </a:ext>
            </a:extLst>
          </p:cNvPr>
          <p:cNvPicPr>
            <a:picLocks noChangeAspect="1"/>
          </p:cNvPicPr>
          <p:nvPr/>
        </p:nvPicPr>
        <p:blipFill>
          <a:blip r:embed="rId3"/>
          <a:stretch>
            <a:fillRect/>
          </a:stretch>
        </p:blipFill>
        <p:spPr>
          <a:xfrm>
            <a:off x="2135561" y="1407405"/>
            <a:ext cx="1737957" cy="1219163"/>
          </a:xfrm>
          <a:prstGeom prst="rect">
            <a:avLst/>
          </a:prstGeom>
        </p:spPr>
      </p:pic>
    </p:spTree>
    <p:extLst>
      <p:ext uri="{BB962C8B-B14F-4D97-AF65-F5344CB8AC3E}">
        <p14:creationId xmlns:p14="http://schemas.microsoft.com/office/powerpoint/2010/main" val="3196798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BDB418A2-AF05-4F2A-A9A1-42DE8C399B29}"/>
              </a:ext>
            </a:extLst>
          </p:cNvPr>
          <p:cNvPicPr>
            <a:picLocks noChangeAspect="1"/>
          </p:cNvPicPr>
          <p:nvPr/>
        </p:nvPicPr>
        <p:blipFill>
          <a:blip r:embed="rId3"/>
          <a:stretch>
            <a:fillRect/>
          </a:stretch>
        </p:blipFill>
        <p:spPr>
          <a:xfrm>
            <a:off x="3625678" y="1722782"/>
            <a:ext cx="4661002" cy="2664794"/>
          </a:xfrm>
          <a:prstGeom prst="rect">
            <a:avLst/>
          </a:prstGeom>
        </p:spPr>
      </p:pic>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2</a:t>
            </a:r>
            <a:endParaRPr lang="en-GB" sz="2400" b="1" dirty="0">
              <a:solidFill>
                <a:schemeClr val="accent6"/>
              </a:solidFill>
            </a:endParaRPr>
          </a:p>
        </p:txBody>
      </p:sp>
      <p:sp>
        <p:nvSpPr>
          <p:cNvPr id="10" name="Rectangle 9">
            <a:extLst>
              <a:ext uri="{FF2B5EF4-FFF2-40B4-BE49-F238E27FC236}">
                <a16:creationId xmlns:a16="http://schemas.microsoft.com/office/drawing/2014/main" id="{33F61882-D9E2-4FB3-998D-D9349EDFE123}"/>
              </a:ext>
            </a:extLst>
          </p:cNvPr>
          <p:cNvSpPr/>
          <p:nvPr/>
        </p:nvSpPr>
        <p:spPr>
          <a:xfrm>
            <a:off x="1626175" y="888408"/>
            <a:ext cx="8953172" cy="624143"/>
          </a:xfrm>
          <a:prstGeom prst="rect">
            <a:avLst/>
          </a:prstGeom>
          <a:solidFill>
            <a:schemeClr val="accent6">
              <a:lumMod val="20000"/>
              <a:lumOff val="80000"/>
            </a:schemeClr>
          </a:solidFill>
          <a:ln w="12700">
            <a:solidFill>
              <a:schemeClr val="accent6"/>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dirty="0">
                <a:solidFill>
                  <a:schemeClr val="tx1"/>
                </a:solidFill>
              </a:rPr>
              <a:t>Atoms are very small, having a radius of about </a:t>
            </a:r>
            <a:r>
              <a:rPr lang="en-GB" sz="2000" b="1" dirty="0">
                <a:solidFill>
                  <a:schemeClr val="tx1"/>
                </a:solidFill>
              </a:rPr>
              <a:t>0.1nm</a:t>
            </a:r>
            <a:r>
              <a:rPr lang="en-GB" sz="2000" dirty="0">
                <a:solidFill>
                  <a:schemeClr val="tx1"/>
                </a:solidFill>
              </a:rPr>
              <a:t> (1 x 10 </a:t>
            </a:r>
            <a:r>
              <a:rPr lang="en-GB" sz="2000" baseline="30000" dirty="0">
                <a:solidFill>
                  <a:schemeClr val="tx1"/>
                </a:solidFill>
              </a:rPr>
              <a:t>-10m</a:t>
            </a:r>
            <a:r>
              <a:rPr lang="en-GB" sz="2000" dirty="0">
                <a:solidFill>
                  <a:schemeClr val="tx1"/>
                </a:solidFill>
              </a:rPr>
              <a:t>). </a:t>
            </a:r>
          </a:p>
          <a:p>
            <a:pPr algn="ctr"/>
            <a:r>
              <a:rPr lang="en-GB" sz="2000" dirty="0">
                <a:solidFill>
                  <a:schemeClr val="tx1"/>
                </a:solidFill>
              </a:rPr>
              <a:t>Protons and Neutrons are found in the </a:t>
            </a:r>
            <a:r>
              <a:rPr lang="en-GB" sz="2000" b="1" dirty="0">
                <a:solidFill>
                  <a:schemeClr val="tx1"/>
                </a:solidFill>
              </a:rPr>
              <a:t>nucleus</a:t>
            </a:r>
            <a:r>
              <a:rPr lang="en-GB" sz="2000" dirty="0">
                <a:solidFill>
                  <a:schemeClr val="tx1"/>
                </a:solidFill>
              </a:rPr>
              <a:t>. Electrons orbit the nucleus in </a:t>
            </a:r>
            <a:r>
              <a:rPr lang="en-GB" sz="2000" b="1" dirty="0">
                <a:solidFill>
                  <a:schemeClr val="tx1"/>
                </a:solidFill>
              </a:rPr>
              <a:t>shells</a:t>
            </a:r>
            <a:r>
              <a:rPr lang="en-GB" dirty="0">
                <a:solidFill>
                  <a:schemeClr val="tx1"/>
                </a:solidFill>
              </a:rPr>
              <a:t>.</a:t>
            </a:r>
          </a:p>
        </p:txBody>
      </p:sp>
      <p:grpSp>
        <p:nvGrpSpPr>
          <p:cNvPr id="11" name="Group 10"/>
          <p:cNvGrpSpPr/>
          <p:nvPr/>
        </p:nvGrpSpPr>
        <p:grpSpPr>
          <a:xfrm>
            <a:off x="1734984" y="4725145"/>
            <a:ext cx="8784676" cy="1402509"/>
            <a:chOff x="227707" y="628165"/>
            <a:chExt cx="8784676" cy="1402509"/>
          </a:xfrm>
        </p:grpSpPr>
        <p:sp>
          <p:nvSpPr>
            <p:cNvPr id="12" name="Rectangle 11">
              <a:extLst>
                <a:ext uri="{FF2B5EF4-FFF2-40B4-BE49-F238E27FC236}">
                  <a16:creationId xmlns:a16="http://schemas.microsoft.com/office/drawing/2014/main" id="{5A4DC6C8-6E17-439F-B7F4-317F1DB502F0}"/>
                </a:ext>
              </a:extLst>
            </p:cNvPr>
            <p:cNvSpPr/>
            <p:nvPr/>
          </p:nvSpPr>
          <p:spPr>
            <a:xfrm>
              <a:off x="1067460" y="1630564"/>
              <a:ext cx="7944923" cy="400110"/>
            </a:xfrm>
            <a:prstGeom prst="rect">
              <a:avLst/>
            </a:prstGeom>
            <a:noFill/>
            <a:ln w="12700">
              <a:solidFill>
                <a:schemeClr val="bg1"/>
              </a:solidFill>
            </a:ln>
            <a:effectLst/>
          </p:spPr>
          <p:txBody>
            <a:bodyPr wrap="square">
              <a:spAutoFit/>
            </a:bodyPr>
            <a:lstStyle/>
            <a:p>
              <a:pPr algn="ctr"/>
              <a:r>
                <a:rPr lang="en-GB" sz="2000" b="1" dirty="0">
                  <a:sym typeface="Wingdings" pitchFamily="2" charset="2"/>
                </a:rPr>
                <a:t>To calculate the number of neutrons = </a:t>
              </a:r>
              <a:r>
                <a:rPr lang="en-GB" sz="2000" b="1" dirty="0">
                  <a:solidFill>
                    <a:schemeClr val="accent6">
                      <a:lumMod val="75000"/>
                    </a:schemeClr>
                  </a:solidFill>
                  <a:sym typeface="Wingdings" pitchFamily="2" charset="2"/>
                </a:rPr>
                <a:t>Mass Number – Atomic Number</a:t>
              </a:r>
              <a:endParaRPr lang="en-GB" sz="2000" b="1" dirty="0">
                <a:solidFill>
                  <a:schemeClr val="accent6">
                    <a:lumMod val="75000"/>
                  </a:schemeClr>
                </a:solidFill>
              </a:endParaRPr>
            </a:p>
          </p:txBody>
        </p:sp>
        <p:grpSp>
          <p:nvGrpSpPr>
            <p:cNvPr id="13" name="Group 12"/>
            <p:cNvGrpSpPr/>
            <p:nvPr/>
          </p:nvGrpSpPr>
          <p:grpSpPr>
            <a:xfrm>
              <a:off x="227707" y="628165"/>
              <a:ext cx="8772656" cy="1041898"/>
              <a:chOff x="227707" y="628165"/>
              <a:chExt cx="8772656" cy="1041898"/>
            </a:xfrm>
          </p:grpSpPr>
          <p:grpSp>
            <p:nvGrpSpPr>
              <p:cNvPr id="14" name="Group 13"/>
              <p:cNvGrpSpPr/>
              <p:nvPr/>
            </p:nvGrpSpPr>
            <p:grpSpPr>
              <a:xfrm>
                <a:off x="227707" y="628165"/>
                <a:ext cx="6551696" cy="977865"/>
                <a:chOff x="100170" y="583164"/>
                <a:chExt cx="6551696" cy="977865"/>
              </a:xfrm>
            </p:grpSpPr>
            <p:grpSp>
              <p:nvGrpSpPr>
                <p:cNvPr id="16" name="Group 15"/>
                <p:cNvGrpSpPr/>
                <p:nvPr/>
              </p:nvGrpSpPr>
              <p:grpSpPr>
                <a:xfrm>
                  <a:off x="100170" y="583164"/>
                  <a:ext cx="6551696" cy="977865"/>
                  <a:chOff x="105754" y="594940"/>
                  <a:chExt cx="6551696" cy="977865"/>
                </a:xfrm>
              </p:grpSpPr>
              <p:grpSp>
                <p:nvGrpSpPr>
                  <p:cNvPr id="18" name="Group 17">
                    <a:extLst>
                      <a:ext uri="{FF2B5EF4-FFF2-40B4-BE49-F238E27FC236}">
                        <a16:creationId xmlns:a16="http://schemas.microsoft.com/office/drawing/2014/main" id="{22B527B2-53C9-424B-96E2-D0D504A7AA0A}"/>
                      </a:ext>
                    </a:extLst>
                  </p:cNvPr>
                  <p:cNvGrpSpPr/>
                  <p:nvPr/>
                </p:nvGrpSpPr>
                <p:grpSpPr>
                  <a:xfrm>
                    <a:off x="5603569" y="594940"/>
                    <a:ext cx="1053881" cy="959292"/>
                    <a:chOff x="7752340" y="4460576"/>
                    <a:chExt cx="1053881" cy="938973"/>
                  </a:xfrm>
                  <a:effectLst/>
                </p:grpSpPr>
                <p:sp>
                  <p:nvSpPr>
                    <p:cNvPr id="21" name="Rectangle 20">
                      <a:extLst>
                        <a:ext uri="{FF2B5EF4-FFF2-40B4-BE49-F238E27FC236}">
                          <a16:creationId xmlns:a16="http://schemas.microsoft.com/office/drawing/2014/main" id="{31A32819-DC6A-4E8C-B3E7-D214792C3D94}"/>
                        </a:ext>
                      </a:extLst>
                    </p:cNvPr>
                    <p:cNvSpPr/>
                    <p:nvPr/>
                  </p:nvSpPr>
                  <p:spPr>
                    <a:xfrm>
                      <a:off x="8144114" y="4479218"/>
                      <a:ext cx="662107" cy="92033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3550ABDC-A025-4B17-B71C-7E2E45030425}"/>
                        </a:ext>
                      </a:extLst>
                    </p:cNvPr>
                    <p:cNvSpPr txBox="1"/>
                    <p:nvPr/>
                  </p:nvSpPr>
                  <p:spPr>
                    <a:xfrm>
                      <a:off x="8288130" y="4541451"/>
                      <a:ext cx="518091" cy="707886"/>
                    </a:xfrm>
                    <a:prstGeom prst="rect">
                      <a:avLst/>
                    </a:prstGeom>
                    <a:noFill/>
                  </p:spPr>
                  <p:txBody>
                    <a:bodyPr wrap="none" rtlCol="0">
                      <a:spAutoFit/>
                    </a:bodyPr>
                    <a:lstStyle/>
                    <a:p>
                      <a:r>
                        <a:rPr lang="en-GB" sz="4000" dirty="0"/>
                        <a:t>Li</a:t>
                      </a:r>
                    </a:p>
                  </p:txBody>
                </p:sp>
                <p:sp>
                  <p:nvSpPr>
                    <p:cNvPr id="24" name="TextBox 23">
                      <a:extLst>
                        <a:ext uri="{FF2B5EF4-FFF2-40B4-BE49-F238E27FC236}">
                          <a16:creationId xmlns:a16="http://schemas.microsoft.com/office/drawing/2014/main" id="{DAC126CF-7039-40C5-A9E7-FE7D7936C985}"/>
                        </a:ext>
                      </a:extLst>
                    </p:cNvPr>
                    <p:cNvSpPr txBox="1"/>
                    <p:nvPr/>
                  </p:nvSpPr>
                  <p:spPr>
                    <a:xfrm>
                      <a:off x="8144114" y="4460576"/>
                      <a:ext cx="301686" cy="369332"/>
                    </a:xfrm>
                    <a:prstGeom prst="rect">
                      <a:avLst/>
                    </a:prstGeom>
                    <a:noFill/>
                  </p:spPr>
                  <p:txBody>
                    <a:bodyPr wrap="none" rtlCol="0">
                      <a:spAutoFit/>
                    </a:bodyPr>
                    <a:lstStyle/>
                    <a:p>
                      <a:r>
                        <a:rPr lang="en-GB" dirty="0"/>
                        <a:t>7</a:t>
                      </a:r>
                    </a:p>
                  </p:txBody>
                </p:sp>
                <p:sp>
                  <p:nvSpPr>
                    <p:cNvPr id="26" name="TextBox 25">
                      <a:extLst>
                        <a:ext uri="{FF2B5EF4-FFF2-40B4-BE49-F238E27FC236}">
                          <a16:creationId xmlns:a16="http://schemas.microsoft.com/office/drawing/2014/main" id="{5BFE32C3-040B-4FCC-B78F-74D148B444B5}"/>
                        </a:ext>
                      </a:extLst>
                    </p:cNvPr>
                    <p:cNvSpPr txBox="1"/>
                    <p:nvPr/>
                  </p:nvSpPr>
                  <p:spPr>
                    <a:xfrm>
                      <a:off x="8144114" y="5003884"/>
                      <a:ext cx="301686" cy="369332"/>
                    </a:xfrm>
                    <a:prstGeom prst="rect">
                      <a:avLst/>
                    </a:prstGeom>
                    <a:noFill/>
                  </p:spPr>
                  <p:txBody>
                    <a:bodyPr wrap="none" rtlCol="0">
                      <a:spAutoFit/>
                    </a:bodyPr>
                    <a:lstStyle/>
                    <a:p>
                      <a:r>
                        <a:rPr lang="en-GB" dirty="0"/>
                        <a:t>3</a:t>
                      </a:r>
                    </a:p>
                  </p:txBody>
                </p:sp>
                <p:sp>
                  <p:nvSpPr>
                    <p:cNvPr id="27" name="Right Arrow 89">
                      <a:extLst>
                        <a:ext uri="{FF2B5EF4-FFF2-40B4-BE49-F238E27FC236}">
                          <a16:creationId xmlns:a16="http://schemas.microsoft.com/office/drawing/2014/main" id="{6784F83D-5FD9-46E1-B59A-60566FFB0EBD}"/>
                        </a:ext>
                      </a:extLst>
                    </p:cNvPr>
                    <p:cNvSpPr/>
                    <p:nvPr/>
                  </p:nvSpPr>
                  <p:spPr>
                    <a:xfrm>
                      <a:off x="7752340" y="4564882"/>
                      <a:ext cx="342900" cy="216024"/>
                    </a:xfrm>
                    <a:prstGeom prst="rightArrow">
                      <a:avLst/>
                    </a:prstGeom>
                    <a:solidFill>
                      <a:schemeClr val="accent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a:extLst>
                      <a:ext uri="{FF2B5EF4-FFF2-40B4-BE49-F238E27FC236}">
                        <a16:creationId xmlns:a16="http://schemas.microsoft.com/office/drawing/2014/main" id="{C6E5B323-B481-42D6-8673-0A36090AB0D2}"/>
                      </a:ext>
                    </a:extLst>
                  </p:cNvPr>
                  <p:cNvSpPr txBox="1"/>
                  <p:nvPr/>
                </p:nvSpPr>
                <p:spPr>
                  <a:xfrm>
                    <a:off x="105754" y="619584"/>
                    <a:ext cx="5472608" cy="400110"/>
                  </a:xfrm>
                  <a:prstGeom prst="rect">
                    <a:avLst/>
                  </a:prstGeom>
                  <a:noFill/>
                  <a:ln w="12700">
                    <a:solidFill>
                      <a:schemeClr val="bg1"/>
                    </a:solidFill>
                  </a:ln>
                  <a:effectLst/>
                </p:spPr>
                <p:txBody>
                  <a:bodyPr wrap="square" rtlCol="0">
                    <a:spAutoFit/>
                  </a:bodyPr>
                  <a:lstStyle/>
                  <a:p>
                    <a:pPr algn="ctr"/>
                    <a:r>
                      <a:rPr lang="en-GB" sz="2000" b="1" u="sng" dirty="0">
                        <a:solidFill>
                          <a:schemeClr val="accent6">
                            <a:lumMod val="75000"/>
                          </a:schemeClr>
                        </a:solidFill>
                      </a:rPr>
                      <a:t>Mass number </a:t>
                    </a:r>
                    <a:r>
                      <a:rPr lang="en-GB" sz="2000" dirty="0">
                        <a:solidFill>
                          <a:schemeClr val="accent6">
                            <a:lumMod val="75000"/>
                          </a:schemeClr>
                        </a:solidFill>
                      </a:rPr>
                      <a:t> = Number of </a:t>
                    </a:r>
                    <a:r>
                      <a:rPr lang="en-GB" sz="2000" b="1" dirty="0">
                        <a:solidFill>
                          <a:schemeClr val="accent6">
                            <a:lumMod val="75000"/>
                          </a:schemeClr>
                        </a:solidFill>
                      </a:rPr>
                      <a:t>protons</a:t>
                    </a:r>
                    <a:r>
                      <a:rPr lang="en-GB" sz="2000" dirty="0">
                        <a:solidFill>
                          <a:schemeClr val="accent6">
                            <a:lumMod val="75000"/>
                          </a:schemeClr>
                        </a:solidFill>
                      </a:rPr>
                      <a:t> and </a:t>
                    </a:r>
                    <a:r>
                      <a:rPr lang="en-GB" sz="2000" b="1" dirty="0">
                        <a:solidFill>
                          <a:schemeClr val="accent6">
                            <a:lumMod val="75000"/>
                          </a:schemeClr>
                        </a:solidFill>
                      </a:rPr>
                      <a:t>neutrons</a:t>
                    </a:r>
                  </a:p>
                </p:txBody>
              </p:sp>
              <p:sp>
                <p:nvSpPr>
                  <p:cNvPr id="20" name="TextBox 19">
                    <a:extLst>
                      <a:ext uri="{FF2B5EF4-FFF2-40B4-BE49-F238E27FC236}">
                        <a16:creationId xmlns:a16="http://schemas.microsoft.com/office/drawing/2014/main" id="{807D715D-DF9A-4B4D-9659-46D50D52DC8F}"/>
                      </a:ext>
                    </a:extLst>
                  </p:cNvPr>
                  <p:cNvSpPr txBox="1"/>
                  <p:nvPr/>
                </p:nvSpPr>
                <p:spPr>
                  <a:xfrm>
                    <a:off x="865785" y="1172695"/>
                    <a:ext cx="4712577" cy="400110"/>
                  </a:xfrm>
                  <a:prstGeom prst="rect">
                    <a:avLst/>
                  </a:prstGeom>
                  <a:noFill/>
                  <a:ln w="12700">
                    <a:solidFill>
                      <a:schemeClr val="bg1"/>
                    </a:solidFill>
                  </a:ln>
                  <a:effectLst/>
                </p:spPr>
                <p:txBody>
                  <a:bodyPr wrap="square" rtlCol="0">
                    <a:spAutoFit/>
                  </a:bodyPr>
                  <a:lstStyle/>
                  <a:p>
                    <a:pPr algn="ctr"/>
                    <a:r>
                      <a:rPr lang="en-GB" sz="2000" b="1" u="sng" dirty="0">
                        <a:solidFill>
                          <a:schemeClr val="accent6">
                            <a:lumMod val="75000"/>
                          </a:schemeClr>
                        </a:solidFill>
                      </a:rPr>
                      <a:t>Atomic number  </a:t>
                    </a:r>
                    <a:r>
                      <a:rPr lang="en-GB" sz="2000" dirty="0">
                        <a:solidFill>
                          <a:schemeClr val="accent6">
                            <a:lumMod val="75000"/>
                          </a:schemeClr>
                        </a:solidFill>
                      </a:rPr>
                      <a:t>= Number of protons</a:t>
                    </a:r>
                  </a:p>
                </p:txBody>
              </p:sp>
            </p:grpSp>
            <p:sp>
              <p:nvSpPr>
                <p:cNvPr id="17" name="Right Arrow 89">
                  <a:extLst>
                    <a:ext uri="{FF2B5EF4-FFF2-40B4-BE49-F238E27FC236}">
                      <a16:creationId xmlns:a16="http://schemas.microsoft.com/office/drawing/2014/main" id="{17C11FB4-5373-400A-9E60-B3815A6F1A61}"/>
                    </a:ext>
                  </a:extLst>
                </p:cNvPr>
                <p:cNvSpPr/>
                <p:nvPr/>
              </p:nvSpPr>
              <p:spPr>
                <a:xfrm>
                  <a:off x="5578362" y="1240069"/>
                  <a:ext cx="342900" cy="220699"/>
                </a:xfrm>
                <a:prstGeom prst="rightArrow">
                  <a:avLst/>
                </a:prstGeom>
                <a:solidFill>
                  <a:schemeClr val="accent6"/>
                </a:solid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ectangle 14">
                <a:extLst>
                  <a:ext uri="{FF2B5EF4-FFF2-40B4-BE49-F238E27FC236}">
                    <a16:creationId xmlns:a16="http://schemas.microsoft.com/office/drawing/2014/main" id="{94F3126C-5DB0-4609-98E6-FC8F869BC9D8}"/>
                  </a:ext>
                </a:extLst>
              </p:cNvPr>
              <p:cNvSpPr/>
              <p:nvPr/>
            </p:nvSpPr>
            <p:spPr>
              <a:xfrm>
                <a:off x="6849037" y="654400"/>
                <a:ext cx="2151326" cy="1015663"/>
              </a:xfrm>
              <a:prstGeom prst="rect">
                <a:avLst/>
              </a:prstGeom>
              <a:noFill/>
              <a:ln w="12700">
                <a:solidFill>
                  <a:schemeClr val="bg1"/>
                </a:solidFill>
              </a:ln>
              <a:effectLst/>
            </p:spPr>
            <p:txBody>
              <a:bodyPr wrap="square">
                <a:spAutoFit/>
              </a:bodyPr>
              <a:lstStyle/>
              <a:p>
                <a:r>
                  <a:rPr lang="en-GB" sz="2000" b="1" dirty="0"/>
                  <a:t>Protons    = 3</a:t>
                </a:r>
              </a:p>
              <a:p>
                <a:r>
                  <a:rPr lang="en-GB" sz="2000" b="1" dirty="0"/>
                  <a:t>Electrons  = 3</a:t>
                </a:r>
              </a:p>
              <a:p>
                <a:r>
                  <a:rPr lang="en-GB" sz="2000" b="1" dirty="0"/>
                  <a:t>Neutrons  = 4</a:t>
                </a:r>
              </a:p>
            </p:txBody>
          </p:sp>
        </p:grpSp>
      </p:grpSp>
    </p:spTree>
    <p:extLst>
      <p:ext uri="{BB962C8B-B14F-4D97-AF65-F5344CB8AC3E}">
        <p14:creationId xmlns:p14="http://schemas.microsoft.com/office/powerpoint/2010/main" val="1073870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a:effectLst/>
        </p:spPr>
        <p:txBody>
          <a:bodyPr>
            <a:noAutofit/>
          </a:bodyPr>
          <a:lstStyle/>
          <a:p>
            <a:pPr marL="342900" lvl="1" algn="r" defTabSz="342900" rtl="0">
              <a:spcBef>
                <a:spcPct val="20000"/>
              </a:spcBef>
              <a:defRPr/>
            </a:pPr>
            <a:r>
              <a:rPr lang="en-US" sz="2400" b="1" dirty="0">
                <a:solidFill>
                  <a:schemeClr val="accent6"/>
                </a:solidFill>
              </a:rPr>
              <a:t>Atomic model - PART 2</a:t>
            </a:r>
            <a:endParaRPr lang="en-GB" sz="2400" b="1" dirty="0">
              <a:solidFill>
                <a:schemeClr val="accent6"/>
              </a:solidFill>
            </a:endParaRPr>
          </a:p>
        </p:txBody>
      </p:sp>
      <p:sp>
        <p:nvSpPr>
          <p:cNvPr id="14" name="Rectangle 13">
            <a:extLst>
              <a:ext uri="{FF2B5EF4-FFF2-40B4-BE49-F238E27FC236}">
                <a16:creationId xmlns:a16="http://schemas.microsoft.com/office/drawing/2014/main" id="{FD792BD6-AA36-4139-A646-A79C93567DC4}"/>
              </a:ext>
            </a:extLst>
          </p:cNvPr>
          <p:cNvSpPr/>
          <p:nvPr/>
        </p:nvSpPr>
        <p:spPr>
          <a:xfrm>
            <a:off x="6563922" y="2094828"/>
            <a:ext cx="3960440" cy="3508653"/>
          </a:xfrm>
          <a:prstGeom prst="rect">
            <a:avLst/>
          </a:prstGeom>
          <a:effectLst/>
        </p:spPr>
        <p:txBody>
          <a:bodyPr wrap="square">
            <a:spAutoFit/>
          </a:bodyPr>
          <a:lstStyle/>
          <a:p>
            <a:pPr algn="ctr"/>
            <a:r>
              <a:rPr lang="en-GB" sz="2400" dirty="0"/>
              <a:t>If an atom gains one or more electrons, it gains a </a:t>
            </a:r>
            <a:r>
              <a:rPr lang="en-GB" sz="2400" b="1" dirty="0"/>
              <a:t>negative</a:t>
            </a:r>
            <a:r>
              <a:rPr lang="en-GB" sz="2400" dirty="0"/>
              <a:t> charge because it has more electrons than protons.  </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7" name="Rectangle 16">
            <a:extLst>
              <a:ext uri="{FF2B5EF4-FFF2-40B4-BE49-F238E27FC236}">
                <a16:creationId xmlns:a16="http://schemas.microsoft.com/office/drawing/2014/main" id="{89539DB9-675C-4020-B01D-2EF0EF5DD0B2}"/>
              </a:ext>
            </a:extLst>
          </p:cNvPr>
          <p:cNvSpPr/>
          <p:nvPr/>
        </p:nvSpPr>
        <p:spPr>
          <a:xfrm>
            <a:off x="1784188" y="1026978"/>
            <a:ext cx="8820851" cy="707886"/>
          </a:xfrm>
          <a:prstGeom prst="rect">
            <a:avLst/>
          </a:prstGeom>
          <a:solidFill>
            <a:schemeClr val="accent6">
              <a:lumMod val="20000"/>
              <a:lumOff val="80000"/>
            </a:schemeClr>
          </a:solidFill>
          <a:ln>
            <a:solidFill>
              <a:schemeClr val="accent6"/>
            </a:solidFill>
          </a:ln>
          <a:effectLst/>
        </p:spPr>
        <p:txBody>
          <a:bodyPr wrap="square">
            <a:spAutoFit/>
          </a:bodyPr>
          <a:lstStyle/>
          <a:p>
            <a:pPr algn="ctr"/>
            <a:r>
              <a:rPr lang="en-GB" sz="2000" dirty="0"/>
              <a:t>Atoms sometimes </a:t>
            </a:r>
            <a:r>
              <a:rPr lang="en-GB" sz="2000" b="1" dirty="0"/>
              <a:t>lose or gain </a:t>
            </a:r>
            <a:r>
              <a:rPr lang="en-GB" sz="2000" dirty="0"/>
              <a:t>electrons (e.g. when a metal reacts with a none metal). When they do this they become a charge atom or an</a:t>
            </a:r>
            <a:r>
              <a:rPr lang="en-GB" sz="2000" b="1" dirty="0"/>
              <a:t> ion</a:t>
            </a:r>
            <a:r>
              <a:rPr lang="en-GB" sz="2000" dirty="0"/>
              <a:t>.</a:t>
            </a:r>
          </a:p>
        </p:txBody>
      </p:sp>
      <p:sp>
        <p:nvSpPr>
          <p:cNvPr id="19" name="Rectangle 18">
            <a:extLst>
              <a:ext uri="{FF2B5EF4-FFF2-40B4-BE49-F238E27FC236}">
                <a16:creationId xmlns:a16="http://schemas.microsoft.com/office/drawing/2014/main" id="{1FC5D21C-D0B1-4476-B12A-1EE14F22EB81}"/>
              </a:ext>
            </a:extLst>
          </p:cNvPr>
          <p:cNvSpPr/>
          <p:nvPr/>
        </p:nvSpPr>
        <p:spPr>
          <a:xfrm>
            <a:off x="6455656" y="4000740"/>
            <a:ext cx="4176972" cy="1569660"/>
          </a:xfrm>
          <a:prstGeom prst="rect">
            <a:avLst/>
          </a:prstGeom>
          <a:effectLst/>
        </p:spPr>
        <p:txBody>
          <a:bodyPr wrap="square">
            <a:spAutoFit/>
          </a:bodyPr>
          <a:lstStyle/>
          <a:p>
            <a:pPr algn="ctr"/>
            <a:r>
              <a:rPr lang="en-GB" sz="2400" dirty="0">
                <a:solidFill>
                  <a:schemeClr val="accent6">
                    <a:lumMod val="75000"/>
                  </a:schemeClr>
                </a:solidFill>
              </a:rPr>
              <a:t>e.g. If an oxygen atom gains two electrons, it forms a </a:t>
            </a:r>
            <a:r>
              <a:rPr lang="en-GB" sz="2400" b="1" dirty="0">
                <a:solidFill>
                  <a:schemeClr val="accent6">
                    <a:lumMod val="75000"/>
                  </a:schemeClr>
                </a:solidFill>
              </a:rPr>
              <a:t>O</a:t>
            </a:r>
            <a:r>
              <a:rPr lang="en-GB" sz="2400" b="1" baseline="30000" dirty="0">
                <a:solidFill>
                  <a:schemeClr val="accent6">
                    <a:lumMod val="75000"/>
                  </a:schemeClr>
                </a:solidFill>
              </a:rPr>
              <a:t>2-</a:t>
            </a:r>
            <a:r>
              <a:rPr lang="en-GB" sz="2400" b="1" dirty="0">
                <a:solidFill>
                  <a:schemeClr val="accent6">
                    <a:lumMod val="75000"/>
                  </a:schemeClr>
                </a:solidFill>
              </a:rPr>
              <a:t> ion</a:t>
            </a:r>
            <a:r>
              <a:rPr lang="en-GB" sz="2400" dirty="0">
                <a:solidFill>
                  <a:schemeClr val="accent6">
                    <a:lumMod val="75000"/>
                  </a:schemeClr>
                </a:solidFill>
              </a:rPr>
              <a:t>.</a:t>
            </a:r>
          </a:p>
          <a:p>
            <a:pPr algn="ctr"/>
            <a:r>
              <a:rPr lang="en-GB" sz="2400" b="1" dirty="0">
                <a:solidFill>
                  <a:schemeClr val="accent6">
                    <a:lumMod val="75000"/>
                  </a:schemeClr>
                </a:solidFill>
              </a:rPr>
              <a:t>It has 8 protons, 8 neutrons and 10 electrons.</a:t>
            </a:r>
          </a:p>
        </p:txBody>
      </p:sp>
      <p:sp>
        <p:nvSpPr>
          <p:cNvPr id="20" name="Rectangle 19">
            <a:extLst>
              <a:ext uri="{FF2B5EF4-FFF2-40B4-BE49-F238E27FC236}">
                <a16:creationId xmlns:a16="http://schemas.microsoft.com/office/drawing/2014/main" id="{49E51A42-887C-4E19-94E0-8CCEC1DFC326}"/>
              </a:ext>
            </a:extLst>
          </p:cNvPr>
          <p:cNvSpPr/>
          <p:nvPr/>
        </p:nvSpPr>
        <p:spPr>
          <a:xfrm>
            <a:off x="1836122" y="4005064"/>
            <a:ext cx="4176972" cy="1569660"/>
          </a:xfrm>
          <a:prstGeom prst="rect">
            <a:avLst/>
          </a:prstGeom>
          <a:effectLst/>
        </p:spPr>
        <p:txBody>
          <a:bodyPr wrap="square">
            <a:spAutoFit/>
          </a:bodyPr>
          <a:lstStyle/>
          <a:p>
            <a:pPr algn="ctr"/>
            <a:r>
              <a:rPr lang="en-GB" sz="2400" dirty="0">
                <a:solidFill>
                  <a:schemeClr val="accent6">
                    <a:lumMod val="75000"/>
                  </a:schemeClr>
                </a:solidFill>
              </a:rPr>
              <a:t>e.g. If sodium atom loses one electron, it forms a </a:t>
            </a:r>
            <a:r>
              <a:rPr lang="en-GB" sz="2400" b="1" dirty="0">
                <a:solidFill>
                  <a:schemeClr val="accent6">
                    <a:lumMod val="75000"/>
                  </a:schemeClr>
                </a:solidFill>
              </a:rPr>
              <a:t>Na</a:t>
            </a:r>
            <a:r>
              <a:rPr lang="en-GB" sz="2400" b="1" baseline="30000" dirty="0">
                <a:solidFill>
                  <a:schemeClr val="accent6">
                    <a:lumMod val="75000"/>
                  </a:schemeClr>
                </a:solidFill>
              </a:rPr>
              <a:t>+</a:t>
            </a:r>
            <a:r>
              <a:rPr lang="en-GB" sz="2400" b="1" dirty="0">
                <a:solidFill>
                  <a:schemeClr val="accent6">
                    <a:lumMod val="75000"/>
                  </a:schemeClr>
                </a:solidFill>
              </a:rPr>
              <a:t> ion</a:t>
            </a:r>
            <a:r>
              <a:rPr lang="en-GB" sz="2400" dirty="0">
                <a:solidFill>
                  <a:schemeClr val="accent6">
                    <a:lumMod val="75000"/>
                  </a:schemeClr>
                </a:solidFill>
              </a:rPr>
              <a:t>.</a:t>
            </a:r>
          </a:p>
          <a:p>
            <a:pPr algn="ctr"/>
            <a:r>
              <a:rPr lang="en-GB" sz="2400" b="1" dirty="0">
                <a:solidFill>
                  <a:schemeClr val="accent6">
                    <a:lumMod val="75000"/>
                  </a:schemeClr>
                </a:solidFill>
              </a:rPr>
              <a:t>It has 11 protons,  12 neutrons and 10 electrons.</a:t>
            </a:r>
          </a:p>
        </p:txBody>
      </p:sp>
      <p:sp>
        <p:nvSpPr>
          <p:cNvPr id="5" name="Rectangle 4">
            <a:extLst>
              <a:ext uri="{FF2B5EF4-FFF2-40B4-BE49-F238E27FC236}">
                <a16:creationId xmlns:a16="http://schemas.microsoft.com/office/drawing/2014/main" id="{0C51DDD7-372C-4678-9770-1DD3384047A9}"/>
              </a:ext>
            </a:extLst>
          </p:cNvPr>
          <p:cNvSpPr/>
          <p:nvPr/>
        </p:nvSpPr>
        <p:spPr>
          <a:xfrm>
            <a:off x="1716508" y="2069146"/>
            <a:ext cx="4572000" cy="1569660"/>
          </a:xfrm>
          <a:prstGeom prst="rect">
            <a:avLst/>
          </a:prstGeom>
          <a:effectLst/>
        </p:spPr>
        <p:txBody>
          <a:bodyPr>
            <a:spAutoFit/>
          </a:bodyPr>
          <a:lstStyle/>
          <a:p>
            <a:pPr algn="ctr"/>
            <a:r>
              <a:rPr lang="en-GB" sz="2400" dirty="0"/>
              <a:t>If an atom loses one or more electrons, it gains a </a:t>
            </a:r>
            <a:r>
              <a:rPr lang="en-GB" sz="2400" b="1" dirty="0"/>
              <a:t>positive</a:t>
            </a:r>
            <a:r>
              <a:rPr lang="en-GB" sz="2400" dirty="0"/>
              <a:t> charge because it has less electrons than protons.  </a:t>
            </a:r>
          </a:p>
        </p:txBody>
      </p:sp>
    </p:spTree>
    <p:extLst>
      <p:ext uri="{BB962C8B-B14F-4D97-AF65-F5344CB8AC3E}">
        <p14:creationId xmlns:p14="http://schemas.microsoft.com/office/powerpoint/2010/main" val="659517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relate size and scale of atoms to objects in the physical world.">
            <a:extLst>
              <a:ext uri="{FF2B5EF4-FFF2-40B4-BE49-F238E27FC236}">
                <a16:creationId xmlns:a16="http://schemas.microsoft.com/office/drawing/2014/main" id="{F48F128C-EEFD-4CD1-AD5B-1AFD50E3A9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3914" y="1340769"/>
            <a:ext cx="8296668" cy="5176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8386CBB-B86B-450E-85F6-2BE0F2ED3BCE}"/>
              </a:ext>
            </a:extLst>
          </p:cNvPr>
          <p:cNvSpPr txBox="1"/>
          <p:nvPr/>
        </p:nvSpPr>
        <p:spPr>
          <a:xfrm>
            <a:off x="1780965" y="764704"/>
            <a:ext cx="8522566" cy="400110"/>
          </a:xfrm>
          <a:prstGeom prst="rect">
            <a:avLst/>
          </a:prstGeom>
          <a:noFill/>
        </p:spPr>
        <p:txBody>
          <a:bodyPr wrap="square" rtlCol="0">
            <a:spAutoFit/>
          </a:bodyPr>
          <a:lstStyle/>
          <a:p>
            <a:pPr algn="ctr"/>
            <a:r>
              <a:rPr lang="en-GB" sz="2000" dirty="0"/>
              <a:t>Atoms are tiny - the radius of a typical atom is </a:t>
            </a:r>
            <a:r>
              <a:rPr lang="en-GB" sz="2000" b="1" dirty="0"/>
              <a:t>one tenth</a:t>
            </a:r>
            <a:r>
              <a:rPr lang="en-GB" sz="2000" dirty="0"/>
              <a:t> of a billionth of a meter. </a:t>
            </a:r>
          </a:p>
        </p:txBody>
      </p:sp>
    </p:spTree>
    <p:extLst>
      <p:ext uri="{BB962C8B-B14F-4D97-AF65-F5344CB8AC3E}">
        <p14:creationId xmlns:p14="http://schemas.microsoft.com/office/powerpoint/2010/main" val="18638266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2</a:t>
            </a:r>
            <a:endParaRPr lang="en-GB" sz="2400" b="1" dirty="0">
              <a:solidFill>
                <a:schemeClr val="accent6"/>
              </a:solidFill>
            </a:endParaRPr>
          </a:p>
        </p:txBody>
      </p:sp>
      <p:sp>
        <p:nvSpPr>
          <p:cNvPr id="14" name="Rectangle 13">
            <a:extLst>
              <a:ext uri="{FF2B5EF4-FFF2-40B4-BE49-F238E27FC236}">
                <a16:creationId xmlns:a16="http://schemas.microsoft.com/office/drawing/2014/main" id="{FD792BD6-AA36-4139-A646-A79C93567DC4}"/>
              </a:ext>
            </a:extLst>
          </p:cNvPr>
          <p:cNvSpPr/>
          <p:nvPr/>
        </p:nvSpPr>
        <p:spPr>
          <a:xfrm>
            <a:off x="1631504" y="908720"/>
            <a:ext cx="8928992" cy="400110"/>
          </a:xfrm>
          <a:prstGeom prst="rect">
            <a:avLst/>
          </a:prstGeom>
          <a:solidFill>
            <a:schemeClr val="accent6">
              <a:lumMod val="20000"/>
              <a:lumOff val="80000"/>
            </a:schemeClr>
          </a:solidFill>
          <a:ln>
            <a:solidFill>
              <a:schemeClr val="accent6"/>
            </a:solidFill>
          </a:ln>
        </p:spPr>
        <p:txBody>
          <a:bodyPr wrap="square">
            <a:spAutoFit/>
          </a:bodyPr>
          <a:lstStyle/>
          <a:p>
            <a:pPr algn="ctr"/>
            <a:r>
              <a:rPr lang="en-GB" sz="2000" dirty="0"/>
              <a:t>Atoms of the </a:t>
            </a:r>
            <a:r>
              <a:rPr lang="en-GB" sz="2000" b="1" dirty="0"/>
              <a:t>same element </a:t>
            </a:r>
            <a:r>
              <a:rPr lang="en-GB" sz="2000" dirty="0"/>
              <a:t>can have </a:t>
            </a:r>
            <a:r>
              <a:rPr lang="en-GB" sz="2000" b="1" dirty="0"/>
              <a:t>different numbers </a:t>
            </a:r>
            <a:r>
              <a:rPr lang="en-GB" sz="2000" dirty="0"/>
              <a:t>of </a:t>
            </a:r>
            <a:r>
              <a:rPr lang="en-GB" sz="2000" b="1" dirty="0"/>
              <a:t>neutrons</a:t>
            </a:r>
            <a:r>
              <a:rPr lang="en-GB" sz="2000" dirty="0"/>
              <a:t> – an </a:t>
            </a:r>
            <a:r>
              <a:rPr lang="en-GB" sz="2000" b="1" u="sng" dirty="0"/>
              <a:t>isotope</a:t>
            </a:r>
            <a:r>
              <a:rPr lang="en-GB" dirty="0"/>
              <a:t>.</a:t>
            </a:r>
          </a:p>
        </p:txBody>
      </p:sp>
      <p:sp>
        <p:nvSpPr>
          <p:cNvPr id="5" name="Rectangle 4">
            <a:extLst>
              <a:ext uri="{FF2B5EF4-FFF2-40B4-BE49-F238E27FC236}">
                <a16:creationId xmlns:a16="http://schemas.microsoft.com/office/drawing/2014/main" id="{C922A155-0B59-4B19-AE8C-2815DC71737D}"/>
              </a:ext>
            </a:extLst>
          </p:cNvPr>
          <p:cNvSpPr/>
          <p:nvPr/>
        </p:nvSpPr>
        <p:spPr>
          <a:xfrm>
            <a:off x="1631504" y="5236824"/>
            <a:ext cx="8928992" cy="1323439"/>
          </a:xfrm>
          <a:prstGeom prst="rect">
            <a:avLst/>
          </a:prstGeom>
          <a:effectLst/>
        </p:spPr>
        <p:txBody>
          <a:bodyPr wrap="square">
            <a:spAutoFit/>
          </a:bodyPr>
          <a:lstStyle/>
          <a:p>
            <a:r>
              <a:rPr lang="en-GB" sz="2000" b="1" dirty="0">
                <a:solidFill>
                  <a:schemeClr val="accent6">
                    <a:lumMod val="75000"/>
                  </a:schemeClr>
                </a:solidFill>
                <a:latin typeface="+mj-lt"/>
              </a:rPr>
              <a:t>Chlorine’s relative atomic mass of 35.5 is an average of the masses of the different isotopes of chlorine.</a:t>
            </a:r>
          </a:p>
          <a:p>
            <a:r>
              <a:rPr lang="en-GB" sz="2000" b="1" dirty="0">
                <a:solidFill>
                  <a:schemeClr val="accent6">
                    <a:lumMod val="75000"/>
                  </a:schemeClr>
                </a:solidFill>
                <a:latin typeface="+mj-lt"/>
              </a:rPr>
              <a:t>For example, in any sample of Chlorine 25% will be </a:t>
            </a:r>
            <a:r>
              <a:rPr lang="en-GB" sz="2000" b="1" baseline="30000" dirty="0">
                <a:solidFill>
                  <a:schemeClr val="accent6">
                    <a:lumMod val="75000"/>
                  </a:schemeClr>
                </a:solidFill>
                <a:latin typeface="+mj-lt"/>
              </a:rPr>
              <a:t>37</a:t>
            </a:r>
            <a:r>
              <a:rPr lang="en-GB" sz="2000" b="1" dirty="0">
                <a:solidFill>
                  <a:schemeClr val="accent6">
                    <a:lumMod val="75000"/>
                  </a:schemeClr>
                </a:solidFill>
                <a:latin typeface="+mj-lt"/>
              </a:rPr>
              <a:t>Cl and 75% </a:t>
            </a:r>
            <a:r>
              <a:rPr lang="en-GB" sz="2000" b="1" baseline="30000" dirty="0">
                <a:solidFill>
                  <a:schemeClr val="accent6">
                    <a:lumMod val="75000"/>
                  </a:schemeClr>
                </a:solidFill>
                <a:latin typeface="+mj-lt"/>
              </a:rPr>
              <a:t>35</a:t>
            </a:r>
            <a:r>
              <a:rPr lang="en-GB" sz="2000" b="1" dirty="0">
                <a:solidFill>
                  <a:schemeClr val="accent6">
                    <a:lumMod val="75000"/>
                  </a:schemeClr>
                </a:solidFill>
                <a:latin typeface="+mj-lt"/>
              </a:rPr>
              <a:t>Cl. </a:t>
            </a:r>
          </a:p>
          <a:p>
            <a:r>
              <a:rPr lang="en-GB" sz="2000" b="1" dirty="0">
                <a:solidFill>
                  <a:schemeClr val="accent6">
                    <a:lumMod val="75000"/>
                  </a:schemeClr>
                </a:solidFill>
                <a:latin typeface="+mj-lt"/>
              </a:rPr>
              <a:t>(25 x 37) + (75 x 35) </a:t>
            </a:r>
            <a:r>
              <a:rPr lang="en-GB" sz="2000" b="1" dirty="0">
                <a:solidFill>
                  <a:schemeClr val="accent6">
                    <a:lumMod val="75000"/>
                  </a:schemeClr>
                </a:solidFill>
              </a:rPr>
              <a:t>÷ </a:t>
            </a:r>
            <a:r>
              <a:rPr lang="en-GB" sz="2000" b="1" dirty="0">
                <a:solidFill>
                  <a:schemeClr val="accent6">
                    <a:lumMod val="75000"/>
                  </a:schemeClr>
                </a:solidFill>
                <a:latin typeface="+mj-lt"/>
              </a:rPr>
              <a:t>100 = 35.5</a:t>
            </a:r>
          </a:p>
        </p:txBody>
      </p:sp>
      <p:sp>
        <p:nvSpPr>
          <p:cNvPr id="6" name="AutoShape 2" descr="Image result for isotope">
            <a:extLst>
              <a:ext uri="{FF2B5EF4-FFF2-40B4-BE49-F238E27FC236}">
                <a16:creationId xmlns:a16="http://schemas.microsoft.com/office/drawing/2014/main" id="{7E6FB3B4-4B6C-4CA8-9E3E-4F55244BDCC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B99D16A5-E33C-4E33-96F2-B6A98D9C9528}"/>
              </a:ext>
            </a:extLst>
          </p:cNvPr>
          <p:cNvPicPr>
            <a:picLocks noChangeAspect="1"/>
          </p:cNvPicPr>
          <p:nvPr/>
        </p:nvPicPr>
        <p:blipFill>
          <a:blip r:embed="rId3"/>
          <a:stretch>
            <a:fillRect/>
          </a:stretch>
        </p:blipFill>
        <p:spPr>
          <a:xfrm>
            <a:off x="3863753" y="1384143"/>
            <a:ext cx="3649269" cy="1261004"/>
          </a:xfrm>
          <a:prstGeom prst="rect">
            <a:avLst/>
          </a:prstGeom>
        </p:spPr>
      </p:pic>
      <p:sp>
        <p:nvSpPr>
          <p:cNvPr id="18" name="Rectangle 17">
            <a:extLst>
              <a:ext uri="{FF2B5EF4-FFF2-40B4-BE49-F238E27FC236}">
                <a16:creationId xmlns:a16="http://schemas.microsoft.com/office/drawing/2014/main" id="{03C261A3-8E1B-4AE8-8DE9-0153CE5F74F4}"/>
              </a:ext>
            </a:extLst>
          </p:cNvPr>
          <p:cNvSpPr/>
          <p:nvPr/>
        </p:nvSpPr>
        <p:spPr>
          <a:xfrm>
            <a:off x="1631504" y="2682279"/>
            <a:ext cx="8928992" cy="2554545"/>
          </a:xfrm>
          <a:prstGeom prst="rect">
            <a:avLst/>
          </a:prstGeom>
          <a:solidFill>
            <a:schemeClr val="accent6">
              <a:lumMod val="20000"/>
              <a:lumOff val="80000"/>
            </a:schemeClr>
          </a:solidFill>
          <a:ln>
            <a:solidFill>
              <a:schemeClr val="accent6"/>
            </a:solidFill>
          </a:ln>
        </p:spPr>
        <p:txBody>
          <a:bodyPr wrap="square">
            <a:spAutoFit/>
          </a:bodyPr>
          <a:lstStyle/>
          <a:p>
            <a:pPr algn="ctr"/>
            <a:r>
              <a:rPr lang="en-GB" sz="2000" dirty="0"/>
              <a:t>The </a:t>
            </a:r>
            <a:r>
              <a:rPr lang="en-GB" sz="2000" b="1" dirty="0"/>
              <a:t>relative atomic mass </a:t>
            </a:r>
            <a:r>
              <a:rPr lang="en-GB" sz="2000" dirty="0"/>
              <a:t>of an element is an </a:t>
            </a:r>
            <a:r>
              <a:rPr lang="en-GB" sz="2000" b="1" dirty="0"/>
              <a:t>average</a:t>
            </a:r>
            <a:r>
              <a:rPr lang="en-GB" sz="2000" dirty="0"/>
              <a:t> value that takes account of the </a:t>
            </a:r>
            <a:r>
              <a:rPr lang="en-GB" sz="2000" b="1" dirty="0"/>
              <a:t>abundance</a:t>
            </a:r>
            <a:r>
              <a:rPr lang="en-GB" sz="2000" dirty="0"/>
              <a:t> of the isotopes of the element. Samples of </a:t>
            </a:r>
            <a:r>
              <a:rPr lang="en-GB" sz="2000" b="1" dirty="0"/>
              <a:t>different</a:t>
            </a:r>
            <a:r>
              <a:rPr lang="en-GB" sz="2000" dirty="0"/>
              <a:t> isotopes of an element have different </a:t>
            </a:r>
            <a:r>
              <a:rPr lang="en-GB" sz="2000" b="1" dirty="0"/>
              <a:t>physical properties </a:t>
            </a:r>
            <a:r>
              <a:rPr lang="en-GB" sz="2000" dirty="0"/>
              <a:t>(e.g. different density), however, they always have the </a:t>
            </a:r>
            <a:r>
              <a:rPr lang="en-GB" sz="2000" b="1" dirty="0"/>
              <a:t>same</a:t>
            </a:r>
            <a:r>
              <a:rPr lang="en-GB" sz="2000" dirty="0"/>
              <a:t> </a:t>
            </a:r>
            <a:r>
              <a:rPr lang="en-GB" sz="2000" b="1" dirty="0"/>
              <a:t>chemical properties</a:t>
            </a:r>
            <a:r>
              <a:rPr lang="en-GB" sz="2000" dirty="0"/>
              <a:t>. </a:t>
            </a:r>
            <a:r>
              <a:rPr lang="en-GB" sz="2000" dirty="0">
                <a:solidFill>
                  <a:srgbClr val="333333"/>
                </a:solidFill>
              </a:rPr>
              <a:t>It is calculated by working out the relative </a:t>
            </a:r>
            <a:r>
              <a:rPr lang="en-GB" sz="2000" b="1" dirty="0">
                <a:solidFill>
                  <a:srgbClr val="333333"/>
                </a:solidFill>
              </a:rPr>
              <a:t>abundance</a:t>
            </a:r>
            <a:r>
              <a:rPr lang="en-GB" sz="2000" dirty="0">
                <a:solidFill>
                  <a:srgbClr val="333333"/>
                </a:solidFill>
              </a:rPr>
              <a:t> of each isotope. </a:t>
            </a:r>
          </a:p>
          <a:p>
            <a:endParaRPr lang="en-GB" sz="2000" dirty="0">
              <a:solidFill>
                <a:srgbClr val="333333"/>
              </a:solidFill>
            </a:endParaRPr>
          </a:p>
          <a:p>
            <a:pPr algn="ctr"/>
            <a:r>
              <a:rPr lang="en-GB" sz="2000" dirty="0">
                <a:solidFill>
                  <a:srgbClr val="333333"/>
                </a:solidFill>
              </a:rPr>
              <a:t>The relative atomic mass is therefore calculated using the equation:</a:t>
            </a:r>
          </a:p>
          <a:p>
            <a:pPr algn="ctr"/>
            <a:r>
              <a:rPr lang="en-GB" sz="2000" b="1" dirty="0">
                <a:solidFill>
                  <a:srgbClr val="333333"/>
                </a:solidFill>
              </a:rPr>
              <a:t>(% of isotope 1 × mass of isotope 1) + (% of isotope 2 × mass of isotope 2) ÷ 100</a:t>
            </a:r>
            <a:endParaRPr lang="en-GB" sz="2000" dirty="0"/>
          </a:p>
        </p:txBody>
      </p:sp>
      <p:sp>
        <p:nvSpPr>
          <p:cNvPr id="19" name="Rectangle 18">
            <a:extLst>
              <a:ext uri="{FF2B5EF4-FFF2-40B4-BE49-F238E27FC236}">
                <a16:creationId xmlns:a16="http://schemas.microsoft.com/office/drawing/2014/main" id="{F5157C55-AE8C-458A-9E78-2EAB4C16512C}"/>
              </a:ext>
            </a:extLst>
          </p:cNvPr>
          <p:cNvSpPr/>
          <p:nvPr/>
        </p:nvSpPr>
        <p:spPr>
          <a:xfrm>
            <a:off x="7752184" y="1997280"/>
            <a:ext cx="2454454" cy="400110"/>
          </a:xfrm>
          <a:prstGeom prst="rect">
            <a:avLst/>
          </a:prstGeom>
          <a:effectLst/>
        </p:spPr>
        <p:txBody>
          <a:bodyPr wrap="none">
            <a:spAutoFit/>
          </a:bodyPr>
          <a:lstStyle/>
          <a:p>
            <a:r>
              <a:rPr lang="en-GB" sz="2000" b="1" dirty="0">
                <a:solidFill>
                  <a:schemeClr val="accent6">
                    <a:lumMod val="75000"/>
                  </a:schemeClr>
                </a:solidFill>
              </a:rPr>
              <a:t>Isotopes of Hydrogen</a:t>
            </a:r>
          </a:p>
        </p:txBody>
      </p:sp>
    </p:spTree>
    <p:extLst>
      <p:ext uri="{BB962C8B-B14F-4D97-AF65-F5344CB8AC3E}">
        <p14:creationId xmlns:p14="http://schemas.microsoft.com/office/powerpoint/2010/main" val="1077585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Atomic model - PART 2</a:t>
            </a:r>
            <a:endParaRPr lang="en-GB" sz="2400" b="1" dirty="0">
              <a:solidFill>
                <a:schemeClr val="accent6"/>
              </a:solidFill>
            </a:endParaRPr>
          </a:p>
        </p:txBody>
      </p:sp>
      <p:grpSp>
        <p:nvGrpSpPr>
          <p:cNvPr id="18" name="Group 17"/>
          <p:cNvGrpSpPr/>
          <p:nvPr/>
        </p:nvGrpSpPr>
        <p:grpSpPr>
          <a:xfrm>
            <a:off x="1847528" y="1124744"/>
            <a:ext cx="8463192" cy="5016758"/>
            <a:chOff x="323528" y="1124744"/>
            <a:chExt cx="8463192" cy="5016758"/>
          </a:xfrm>
        </p:grpSpPr>
        <p:sp>
          <p:nvSpPr>
            <p:cNvPr id="3" name="TextBox 2">
              <a:extLst>
                <a:ext uri="{FF2B5EF4-FFF2-40B4-BE49-F238E27FC236}">
                  <a16:creationId xmlns:a16="http://schemas.microsoft.com/office/drawing/2014/main" id="{D533F2BA-6821-4DF5-928F-8BD3313C088F}"/>
                </a:ext>
              </a:extLst>
            </p:cNvPr>
            <p:cNvSpPr txBox="1"/>
            <p:nvPr/>
          </p:nvSpPr>
          <p:spPr>
            <a:xfrm>
              <a:off x="323528" y="1124744"/>
              <a:ext cx="8463192" cy="501675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a:t>The electrons in an atom occupy the lowest available </a:t>
              </a:r>
              <a:r>
                <a:rPr lang="en-GB" sz="2000" b="1" dirty="0"/>
                <a:t>energy levels </a:t>
              </a:r>
              <a:r>
                <a:rPr lang="en-GB" sz="2000" dirty="0"/>
                <a:t>(innermost available shells). The electronic structure of an atom can be represented by numbers or by a diagram e.g.</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p:txBody>
        </p:sp>
        <p:sp>
          <p:nvSpPr>
            <p:cNvPr id="4" name="TextBox 3"/>
            <p:cNvSpPr txBox="1"/>
            <p:nvPr/>
          </p:nvSpPr>
          <p:spPr>
            <a:xfrm>
              <a:off x="2983760" y="2348880"/>
              <a:ext cx="5802960" cy="2246769"/>
            </a:xfrm>
            <a:prstGeom prst="rect">
              <a:avLst/>
            </a:prstGeom>
            <a:noFill/>
          </p:spPr>
          <p:txBody>
            <a:bodyPr wrap="square" rtlCol="0">
              <a:spAutoFit/>
            </a:bodyPr>
            <a:lstStyle/>
            <a:p>
              <a:r>
                <a:rPr lang="en-GB" sz="2000" dirty="0"/>
                <a:t>Calcium has 2 electrons on its lowest energy level,</a:t>
              </a:r>
            </a:p>
            <a:p>
              <a:r>
                <a:rPr lang="en-GB" sz="2000" dirty="0"/>
                <a:t> </a:t>
              </a:r>
            </a:p>
            <a:p>
              <a:r>
                <a:rPr lang="en-GB" sz="2000" dirty="0"/>
                <a:t>8 on the second energy level,</a:t>
              </a:r>
            </a:p>
            <a:p>
              <a:endParaRPr lang="en-GB" sz="2000" dirty="0"/>
            </a:p>
            <a:p>
              <a:r>
                <a:rPr lang="en-GB" sz="2000" dirty="0"/>
                <a:t>8 on the third energy level </a:t>
              </a:r>
            </a:p>
            <a:p>
              <a:endParaRPr lang="en-GB" sz="2000" dirty="0"/>
            </a:p>
            <a:p>
              <a:r>
                <a:rPr lang="en-GB" sz="2000" dirty="0"/>
                <a:t>and 2 on the fourth (the highest) energy level.</a:t>
              </a:r>
            </a:p>
          </p:txBody>
        </p:sp>
        <p:cxnSp>
          <p:nvCxnSpPr>
            <p:cNvPr id="6" name="Straight Arrow Connector 5"/>
            <p:cNvCxnSpPr/>
            <p:nvPr/>
          </p:nvCxnSpPr>
          <p:spPr>
            <a:xfrm flipH="1">
              <a:off x="1657490" y="2537826"/>
              <a:ext cx="1358338" cy="68353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1" name="Straight Arrow Connector 10"/>
            <p:cNvCxnSpPr/>
            <p:nvPr/>
          </p:nvCxnSpPr>
          <p:spPr>
            <a:xfrm flipH="1">
              <a:off x="2051720" y="3179844"/>
              <a:ext cx="933117" cy="358402"/>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2" name="Straight Arrow Connector 11"/>
            <p:cNvCxnSpPr/>
            <p:nvPr/>
          </p:nvCxnSpPr>
          <p:spPr>
            <a:xfrm flipH="1">
              <a:off x="2204120" y="3780335"/>
              <a:ext cx="779640" cy="112793"/>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3" name="Straight Arrow Connector 12"/>
            <p:cNvCxnSpPr/>
            <p:nvPr/>
          </p:nvCxnSpPr>
          <p:spPr>
            <a:xfrm flipH="1" flipV="1">
              <a:off x="2051720" y="4292303"/>
              <a:ext cx="932040" cy="10263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13155" t="13099" r="14832" b="12981"/>
            <a:stretch/>
          </p:blipFill>
          <p:spPr>
            <a:xfrm>
              <a:off x="429507" y="2399149"/>
              <a:ext cx="2088233" cy="2304256"/>
            </a:xfrm>
            <a:prstGeom prst="rect">
              <a:avLst/>
            </a:prstGeom>
          </p:spPr>
        </p:pic>
      </p:grpSp>
      <p:sp>
        <p:nvSpPr>
          <p:cNvPr id="9" name="Rectangle 8">
            <a:extLst>
              <a:ext uri="{FF2B5EF4-FFF2-40B4-BE49-F238E27FC236}">
                <a16:creationId xmlns:a16="http://schemas.microsoft.com/office/drawing/2014/main" id="{25065178-7D0B-49A3-AC40-2C848851DF8A}"/>
              </a:ext>
            </a:extLst>
          </p:cNvPr>
          <p:cNvSpPr/>
          <p:nvPr/>
        </p:nvSpPr>
        <p:spPr>
          <a:xfrm>
            <a:off x="2633636" y="5270293"/>
            <a:ext cx="6924728" cy="461665"/>
          </a:xfrm>
          <a:prstGeom prst="rect">
            <a:avLst/>
          </a:prstGeom>
        </p:spPr>
        <p:txBody>
          <a:bodyPr wrap="square">
            <a:spAutoFit/>
          </a:bodyPr>
          <a:lstStyle/>
          <a:p>
            <a:r>
              <a:rPr lang="en-GB" sz="2400" b="1" dirty="0">
                <a:solidFill>
                  <a:schemeClr val="accent6">
                    <a:lumMod val="75000"/>
                  </a:schemeClr>
                </a:solidFill>
              </a:rPr>
              <a:t>So the electron configuration for Calcium = 2,8,8,2 </a:t>
            </a:r>
          </a:p>
        </p:txBody>
      </p:sp>
    </p:spTree>
    <p:extLst>
      <p:ext uri="{BB962C8B-B14F-4D97-AF65-F5344CB8AC3E}">
        <p14:creationId xmlns:p14="http://schemas.microsoft.com/office/powerpoint/2010/main" val="6298726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5004048" cy="5324535"/>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electrical charges of subatomic particles.</a:t>
            </a:r>
          </a:p>
          <a:p>
            <a:pPr marL="685800" lvl="1" indent="-342900">
              <a:buFont typeface="Arial" charset="0"/>
              <a:buChar char="•"/>
            </a:pPr>
            <a:r>
              <a:rPr lang="en-US" sz="2400" b="1" dirty="0">
                <a:solidFill>
                  <a:schemeClr val="bg1">
                    <a:lumMod val="50000"/>
                  </a:schemeClr>
                </a:solidFill>
              </a:rPr>
              <a:t>Size and mass of atoms</a:t>
            </a:r>
          </a:p>
          <a:p>
            <a:pPr marL="685800" lvl="1" indent="-342900">
              <a:buFont typeface="Arial" charset="0"/>
              <a:buChar char="•"/>
            </a:pPr>
            <a:r>
              <a:rPr lang="en-US" sz="2400" b="1" dirty="0">
                <a:solidFill>
                  <a:schemeClr val="bg1">
                    <a:lumMod val="50000"/>
                  </a:schemeClr>
                </a:solidFill>
              </a:rPr>
              <a:t>Atomic structure</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54192" y="697757"/>
            <a:ext cx="4913808" cy="5805264"/>
          </a:xfrm>
          <a:prstGeom prst="rect">
            <a:avLst/>
          </a:prstGeom>
        </p:spPr>
      </p:pic>
    </p:spTree>
    <p:extLst>
      <p:ext uri="{BB962C8B-B14F-4D97-AF65-F5344CB8AC3E}">
        <p14:creationId xmlns:p14="http://schemas.microsoft.com/office/powerpoint/2010/main" val="37236300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63154" y="802525"/>
            <a:ext cx="8915400" cy="5555367"/>
          </a:xfrm>
          <a:prstGeom prst="rect">
            <a:avLst/>
          </a:prstGeom>
          <a:noFill/>
        </p:spPr>
        <p:txBody>
          <a:bodyPr wrap="square" rtlCol="0">
            <a:spAutoFit/>
          </a:bodyPr>
          <a:lstStyle/>
          <a:p>
            <a:pPr marL="457200" indent="-457200">
              <a:buFont typeface="+mj-lt"/>
              <a:buAutoNum type="arabicPeriod"/>
            </a:pPr>
            <a:r>
              <a:rPr lang="en-GB" sz="2400" dirty="0"/>
              <a:t>Name three subatomic particles and their charges.</a:t>
            </a:r>
          </a:p>
          <a:p>
            <a:pPr lvl="1"/>
            <a:endParaRPr lang="en-GB" sz="2400" dirty="0"/>
          </a:p>
          <a:p>
            <a:pPr marL="457200" indent="-457200">
              <a:buFont typeface="+mj-lt"/>
              <a:buAutoNum type="arabicPeriod"/>
            </a:pPr>
            <a:r>
              <a:rPr lang="en-GB" sz="2400" dirty="0"/>
              <a:t>Complete the sentence ‘All atoms of one type of element have the same number of…’</a:t>
            </a:r>
          </a:p>
          <a:p>
            <a:pPr lvl="1"/>
            <a:endParaRPr lang="en-GB" sz="2400" dirty="0"/>
          </a:p>
          <a:p>
            <a:pPr marL="457200" indent="-457200">
              <a:buFont typeface="+mj-lt"/>
              <a:buAutoNum type="arabicPeriod"/>
            </a:pPr>
            <a:r>
              <a:rPr lang="en-GB" sz="2400" dirty="0"/>
              <a:t>What does the atomic number tell us about an atom?</a:t>
            </a:r>
          </a:p>
          <a:p>
            <a:pPr lvl="1"/>
            <a:endParaRPr lang="en-GB" sz="2400" dirty="0"/>
          </a:p>
          <a:p>
            <a:pPr marL="457200" indent="-457200">
              <a:buFont typeface="+mj-lt"/>
              <a:buAutoNum type="arabicPeriod"/>
            </a:pPr>
            <a:r>
              <a:rPr lang="en-GB" sz="2400" dirty="0"/>
              <a:t>What does the mass number tell us about an atom?</a:t>
            </a:r>
          </a:p>
          <a:p>
            <a:pPr lvl="1"/>
            <a:endParaRPr lang="en-GB" sz="2400" dirty="0"/>
          </a:p>
          <a:p>
            <a:pPr marL="457200" indent="-457200">
              <a:buFont typeface="+mj-lt"/>
              <a:buAutoNum type="arabicPeriod"/>
            </a:pPr>
            <a:r>
              <a:rPr lang="en-GB" sz="2400" dirty="0"/>
              <a:t>How is an isotope different to an atom?</a:t>
            </a:r>
          </a:p>
          <a:p>
            <a:pPr lvl="1"/>
            <a:endParaRPr lang="en-GB" sz="2400" dirty="0"/>
          </a:p>
          <a:p>
            <a:pPr marL="457200" indent="-457200">
              <a:buFont typeface="+mj-lt"/>
              <a:buAutoNum type="arabicPeriod"/>
            </a:pPr>
            <a:r>
              <a:rPr lang="en-GB" sz="2400" dirty="0"/>
              <a:t>What is the electron configuration for sodium?</a:t>
            </a:r>
          </a:p>
          <a:p>
            <a:pPr lvl="1"/>
            <a:endParaRPr lang="en-GB" sz="2400" dirty="0"/>
          </a:p>
          <a:p>
            <a:pPr>
              <a:lnSpc>
                <a:spcPct val="150000"/>
              </a:lnSpc>
            </a:pPr>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5913002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63154" y="802524"/>
            <a:ext cx="8915400" cy="3708708"/>
          </a:xfrm>
          <a:prstGeom prst="rect">
            <a:avLst/>
          </a:prstGeom>
          <a:noFill/>
        </p:spPr>
        <p:txBody>
          <a:bodyPr wrap="square" rtlCol="0">
            <a:spAutoFit/>
          </a:bodyPr>
          <a:lstStyle/>
          <a:p>
            <a:pPr marL="457200" indent="-457200">
              <a:buFont typeface="+mj-lt"/>
              <a:buAutoNum type="arabicPeriod" startAt="7"/>
            </a:pPr>
            <a:r>
              <a:rPr lang="en-GB" sz="2400" dirty="0"/>
              <a:t>Why is the overall charge of an atom zero?</a:t>
            </a:r>
          </a:p>
          <a:p>
            <a:pPr lvl="1"/>
            <a:endParaRPr lang="en-GB" sz="2400" dirty="0"/>
          </a:p>
          <a:p>
            <a:pPr marL="457200" indent="-457200">
              <a:buFont typeface="+mj-lt"/>
              <a:buAutoNum type="arabicPeriod" startAt="7"/>
            </a:pPr>
            <a:r>
              <a:rPr lang="en-GB" sz="2400" dirty="0"/>
              <a:t>Draw the electron configuration for a chlorine atom.</a:t>
            </a:r>
          </a:p>
          <a:p>
            <a:pPr lvl="1"/>
            <a:endParaRPr lang="en-GB" sz="2400" dirty="0"/>
          </a:p>
          <a:p>
            <a:pPr marL="457200" indent="-457200">
              <a:buFont typeface="+mj-lt"/>
              <a:buAutoNum type="arabicPeriod" startAt="7"/>
            </a:pPr>
            <a:r>
              <a:rPr lang="en-GB" sz="2400" dirty="0"/>
              <a:t>Write the electron configuration for potassium.</a:t>
            </a:r>
          </a:p>
          <a:p>
            <a:pPr lvl="1"/>
            <a:endParaRPr lang="en-GB" sz="2400" dirty="0"/>
          </a:p>
          <a:p>
            <a:pPr marL="457200" indent="-457200">
              <a:buFont typeface="+mj-lt"/>
              <a:buAutoNum type="arabicPeriod" startAt="7"/>
            </a:pPr>
            <a:r>
              <a:rPr lang="en-GB" sz="2400" dirty="0"/>
              <a:t>How many electrons does potassium have on its highest energy level?</a:t>
            </a:r>
          </a:p>
          <a:p>
            <a:pPr marL="342900" indent="-342900">
              <a:lnSpc>
                <a:spcPct val="150000"/>
              </a:lnSpc>
              <a:buFont typeface="+mj-lt"/>
              <a:buAutoNum type="arabicPeriod" startAt="7"/>
            </a:pPr>
            <a:endParaRPr lang="en-GB" dirty="0"/>
          </a:p>
          <a:p>
            <a:pPr marL="342900" indent="-342900">
              <a:buFont typeface="+mj-lt"/>
              <a:buAutoNum type="arabicPeriod" startAt="7"/>
            </a:pPr>
            <a:endParaRPr lang="en-GB" sz="1600" dirty="0"/>
          </a:p>
        </p:txBody>
      </p:sp>
    </p:spTree>
    <p:extLst>
      <p:ext uri="{BB962C8B-B14F-4D97-AF65-F5344CB8AC3E}">
        <p14:creationId xmlns:p14="http://schemas.microsoft.com/office/powerpoint/2010/main" val="41742347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20689"/>
            <a:ext cx="8915400" cy="4816703"/>
          </a:xfrm>
          <a:prstGeom prst="rect">
            <a:avLst/>
          </a:prstGeom>
          <a:noFill/>
        </p:spPr>
        <p:txBody>
          <a:bodyPr wrap="square" rtlCol="0">
            <a:spAutoFit/>
          </a:bodyPr>
          <a:lstStyle/>
          <a:p>
            <a:pPr marL="457200" indent="-457200">
              <a:buFont typeface="+mj-lt"/>
              <a:buAutoNum type="arabicPeriod" startAt="11"/>
            </a:pPr>
            <a:r>
              <a:rPr lang="en-GB" sz="2400" dirty="0"/>
              <a:t>Calculate how many protons, electrons and neutrons there are in</a:t>
            </a:r>
          </a:p>
          <a:p>
            <a:r>
              <a:rPr lang="en-GB" sz="2400" dirty="0"/>
              <a:t>	a) A silver atom with atomic number 47 and mass number 108 	    </a:t>
            </a:r>
          </a:p>
          <a:p>
            <a:r>
              <a:rPr lang="en-GB" sz="2400" dirty="0"/>
              <a:t>	b)</a:t>
            </a:r>
          </a:p>
          <a:p>
            <a:endParaRPr lang="en-GB" sz="2400" dirty="0"/>
          </a:p>
          <a:p>
            <a:pPr marL="457200" indent="-457200">
              <a:buFont typeface="+mj-lt"/>
              <a:buAutoNum type="arabicPeriod" startAt="12"/>
            </a:pPr>
            <a:r>
              <a:rPr lang="en-GB" sz="2400" dirty="0"/>
              <a:t>The atomic radius of a bromine atom is 9 x 10 </a:t>
            </a:r>
            <a:r>
              <a:rPr lang="en-GB" sz="2400" baseline="30000" dirty="0"/>
              <a:t>-11</a:t>
            </a:r>
            <a:r>
              <a:rPr lang="en-GB" sz="2400" dirty="0"/>
              <a:t>m	</a:t>
            </a:r>
          </a:p>
          <a:p>
            <a:r>
              <a:rPr lang="en-GB" sz="2400" dirty="0"/>
              <a:t>       a) Give its atomic radius in nanometres</a:t>
            </a:r>
          </a:p>
          <a:p>
            <a:r>
              <a:rPr lang="en-GB" sz="2400" dirty="0"/>
              <a:t>       b) Calculate the radius of the nucleus (in nm), given that it will be     </a:t>
            </a:r>
          </a:p>
          <a:p>
            <a:r>
              <a:rPr lang="en-GB" sz="2400" dirty="0"/>
              <a:t>           about 1/10,000 the radius of the atom. Give your answer in  </a:t>
            </a:r>
          </a:p>
          <a:p>
            <a:r>
              <a:rPr lang="en-GB" sz="2400" dirty="0"/>
              <a:t>           standard form.</a:t>
            </a:r>
          </a:p>
          <a:p>
            <a:pPr marL="457200" indent="-457200">
              <a:buAutoNum type="arabicPeriod" startAt="2"/>
            </a:pPr>
            <a:endParaRPr lang="en-GB" sz="2400" dirty="0"/>
          </a:p>
          <a:p>
            <a:pPr>
              <a:lnSpc>
                <a:spcPct val="150000"/>
              </a:lnSpc>
            </a:pPr>
            <a:endParaRPr lang="en-GB" dirty="0"/>
          </a:p>
          <a:p>
            <a:pPr marL="342900" indent="-342900">
              <a:buFont typeface="+mj-lt"/>
              <a:buAutoNum type="arabicPeriod"/>
            </a:pPr>
            <a:endParaRPr lang="en-GB" sz="1600" dirty="0"/>
          </a:p>
        </p:txBody>
      </p:sp>
      <p:pic>
        <p:nvPicPr>
          <p:cNvPr id="3" name="Picture 2">
            <a:extLst>
              <a:ext uri="{FF2B5EF4-FFF2-40B4-BE49-F238E27FC236}">
                <a16:creationId xmlns:a16="http://schemas.microsoft.com/office/drawing/2014/main" id="{D78FF9CB-EB78-44E6-AC1B-82DE21814CBF}"/>
              </a:ext>
            </a:extLst>
          </p:cNvPr>
          <p:cNvPicPr>
            <a:picLocks noChangeAspect="1"/>
          </p:cNvPicPr>
          <p:nvPr/>
        </p:nvPicPr>
        <p:blipFill>
          <a:blip r:embed="rId2"/>
          <a:stretch>
            <a:fillRect/>
          </a:stretch>
        </p:blipFill>
        <p:spPr>
          <a:xfrm>
            <a:off x="2999656" y="1772816"/>
            <a:ext cx="686956" cy="648072"/>
          </a:xfrm>
          <a:prstGeom prst="rect">
            <a:avLst/>
          </a:prstGeom>
        </p:spPr>
      </p:pic>
    </p:spTree>
    <p:extLst>
      <p:ext uri="{BB962C8B-B14F-4D97-AF65-F5344CB8AC3E}">
        <p14:creationId xmlns:p14="http://schemas.microsoft.com/office/powerpoint/2010/main" val="5363198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8"/>
            <a:ext cx="4716016" cy="5693866"/>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Atomic model</a:t>
            </a: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electrical charges of subatomic particles.</a:t>
            </a:r>
          </a:p>
          <a:p>
            <a:pPr marL="685800" lvl="1" indent="-342900">
              <a:buFont typeface="Arial" charset="0"/>
              <a:buChar char="•"/>
            </a:pPr>
            <a:r>
              <a:rPr lang="en-US" sz="2400" b="1" dirty="0">
                <a:solidFill>
                  <a:schemeClr val="bg1">
                    <a:lumMod val="50000"/>
                  </a:schemeClr>
                </a:solidFill>
              </a:rPr>
              <a:t>Size and mass of atoms</a:t>
            </a:r>
          </a:p>
          <a:p>
            <a:pPr marL="685800" lvl="1" indent="-342900">
              <a:buFont typeface="Arial" charset="0"/>
              <a:buChar char="•"/>
            </a:pPr>
            <a:r>
              <a:rPr lang="en-US" sz="2400" b="1" dirty="0">
                <a:solidFill>
                  <a:schemeClr val="bg1">
                    <a:lumMod val="50000"/>
                  </a:schemeClr>
                </a:solidFill>
              </a:rPr>
              <a:t>Atomic structure</a:t>
            </a:r>
          </a:p>
          <a:p>
            <a:pPr marL="685800" lvl="1" indent="-342900">
              <a:buFont typeface="Arial" charset="0"/>
              <a:buChar char="•"/>
            </a:pPr>
            <a:endParaRPr lang="en-US" sz="2400" b="1" dirty="0">
              <a:solidFill>
                <a:schemeClr val="bg1">
                  <a:lumMod val="50000"/>
                </a:schemeClr>
              </a:solidFill>
            </a:endParaRPr>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704918"/>
            <a:ext cx="4824536" cy="5257800"/>
          </a:xfrm>
          <a:prstGeom prst="rect">
            <a:avLst/>
          </a:prstGeom>
        </p:spPr>
      </p:pic>
    </p:spTree>
    <p:extLst>
      <p:ext uri="{BB962C8B-B14F-4D97-AF65-F5344CB8AC3E}">
        <p14:creationId xmlns:p14="http://schemas.microsoft.com/office/powerpoint/2010/main" val="2876136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63154" y="802525"/>
            <a:ext cx="8915400" cy="5555367"/>
          </a:xfrm>
          <a:prstGeom prst="rect">
            <a:avLst/>
          </a:prstGeom>
          <a:noFill/>
        </p:spPr>
        <p:txBody>
          <a:bodyPr wrap="square" rtlCol="0">
            <a:spAutoFit/>
          </a:bodyPr>
          <a:lstStyle/>
          <a:p>
            <a:pPr marL="457200" indent="-457200">
              <a:buFont typeface="+mj-lt"/>
              <a:buAutoNum type="arabicPeriod"/>
            </a:pPr>
            <a:r>
              <a:rPr lang="en-GB" sz="2400" dirty="0"/>
              <a:t>Name three subatomic particles and their charges.</a:t>
            </a:r>
          </a:p>
          <a:p>
            <a:pPr lvl="1"/>
            <a:r>
              <a:rPr lang="en-GB" sz="2400" b="1" dirty="0">
                <a:solidFill>
                  <a:srgbClr val="00B050"/>
                </a:solidFill>
              </a:rPr>
              <a:t>Proton – positive; neutron – no charge; electron – negative.</a:t>
            </a:r>
            <a:endParaRPr lang="en-GB" sz="2400" dirty="0"/>
          </a:p>
          <a:p>
            <a:pPr marL="457200" indent="-457200">
              <a:buFont typeface="+mj-lt"/>
              <a:buAutoNum type="arabicPeriod"/>
            </a:pPr>
            <a:r>
              <a:rPr lang="en-GB" sz="2400" dirty="0"/>
              <a:t>Complete the sentence ‘All atoms of one type of element have the same number of…’</a:t>
            </a:r>
          </a:p>
          <a:p>
            <a:pPr lvl="1"/>
            <a:r>
              <a:rPr lang="en-GB" sz="2400" b="1" dirty="0">
                <a:solidFill>
                  <a:srgbClr val="00B050"/>
                </a:solidFill>
              </a:rPr>
              <a:t>Protons.</a:t>
            </a:r>
            <a:endParaRPr lang="en-GB" sz="2400" dirty="0"/>
          </a:p>
          <a:p>
            <a:pPr marL="457200" indent="-457200">
              <a:buFont typeface="+mj-lt"/>
              <a:buAutoNum type="arabicPeriod"/>
            </a:pPr>
            <a:r>
              <a:rPr lang="en-GB" sz="2400" dirty="0"/>
              <a:t>What does the atomic number tell us about an atom?</a:t>
            </a:r>
          </a:p>
          <a:p>
            <a:pPr lvl="1"/>
            <a:r>
              <a:rPr lang="en-GB" sz="2400" b="1" dirty="0">
                <a:solidFill>
                  <a:srgbClr val="00B050"/>
                </a:solidFill>
              </a:rPr>
              <a:t>Number of protons.</a:t>
            </a:r>
            <a:endParaRPr lang="en-GB" sz="2400" dirty="0"/>
          </a:p>
          <a:p>
            <a:pPr marL="457200" indent="-457200">
              <a:buFont typeface="+mj-lt"/>
              <a:buAutoNum type="arabicPeriod"/>
            </a:pPr>
            <a:r>
              <a:rPr lang="en-GB" sz="2400" dirty="0"/>
              <a:t>What does the mass number tell us about an atom?</a:t>
            </a:r>
          </a:p>
          <a:p>
            <a:pPr lvl="1"/>
            <a:r>
              <a:rPr lang="en-GB" sz="2400" b="1" dirty="0">
                <a:solidFill>
                  <a:srgbClr val="00B050"/>
                </a:solidFill>
              </a:rPr>
              <a:t>Number of protons + number of neutrons.</a:t>
            </a:r>
            <a:endParaRPr lang="en-GB" sz="2400" dirty="0"/>
          </a:p>
          <a:p>
            <a:pPr marL="457200" indent="-457200">
              <a:buFont typeface="+mj-lt"/>
              <a:buAutoNum type="arabicPeriod"/>
            </a:pPr>
            <a:r>
              <a:rPr lang="en-GB" sz="2400" dirty="0"/>
              <a:t>How is an isotope different to an atom?</a:t>
            </a:r>
          </a:p>
          <a:p>
            <a:pPr lvl="1"/>
            <a:r>
              <a:rPr lang="en-GB" sz="2400" b="1" dirty="0">
                <a:solidFill>
                  <a:srgbClr val="00B050"/>
                </a:solidFill>
              </a:rPr>
              <a:t>Different number of neutrons.</a:t>
            </a:r>
            <a:endParaRPr lang="en-GB" sz="2400" dirty="0"/>
          </a:p>
          <a:p>
            <a:pPr marL="457200" indent="-457200">
              <a:buFont typeface="+mj-lt"/>
              <a:buAutoNum type="arabicPeriod"/>
            </a:pPr>
            <a:r>
              <a:rPr lang="en-GB" sz="2400" dirty="0"/>
              <a:t>What is the electron configuration for sodium?</a:t>
            </a:r>
          </a:p>
          <a:p>
            <a:pPr lvl="1"/>
            <a:r>
              <a:rPr lang="en-GB" sz="2400" b="1" dirty="0">
                <a:solidFill>
                  <a:srgbClr val="00B050"/>
                </a:solidFill>
              </a:rPr>
              <a:t>2,8,1</a:t>
            </a:r>
            <a:endParaRPr lang="en-GB" sz="2400" dirty="0"/>
          </a:p>
          <a:p>
            <a:pPr>
              <a:lnSpc>
                <a:spcPct val="150000"/>
              </a:lnSpc>
            </a:pPr>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24257490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63154" y="802525"/>
            <a:ext cx="8915400" cy="4955203"/>
          </a:xfrm>
          <a:prstGeom prst="rect">
            <a:avLst/>
          </a:prstGeom>
          <a:noFill/>
        </p:spPr>
        <p:txBody>
          <a:bodyPr wrap="square" rtlCol="0">
            <a:spAutoFit/>
          </a:bodyPr>
          <a:lstStyle/>
          <a:p>
            <a:pPr marL="457200" indent="-457200">
              <a:buFont typeface="+mj-lt"/>
              <a:buAutoNum type="arabicPeriod" startAt="7"/>
            </a:pPr>
            <a:r>
              <a:rPr lang="en-GB" sz="2400" dirty="0"/>
              <a:t>Why is the overall charge of an atom zero?</a:t>
            </a:r>
          </a:p>
          <a:p>
            <a:pPr lvl="1"/>
            <a:r>
              <a:rPr lang="en-GB" sz="2400" b="1" dirty="0">
                <a:solidFill>
                  <a:srgbClr val="00B050"/>
                </a:solidFill>
              </a:rPr>
              <a:t>Number of protons (positive) = number electrons (negative).</a:t>
            </a:r>
            <a:endParaRPr lang="en-GB" sz="2400" dirty="0"/>
          </a:p>
          <a:p>
            <a:pPr marL="457200" indent="-457200">
              <a:buFont typeface="+mj-lt"/>
              <a:buAutoNum type="arabicPeriod" startAt="7"/>
            </a:pPr>
            <a:r>
              <a:rPr lang="en-GB" sz="2400" dirty="0"/>
              <a:t>Draw the electron configuration for a chlorine atom.</a:t>
            </a:r>
          </a:p>
          <a:p>
            <a:pPr lvl="1"/>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r>
              <a:rPr lang="en-GB" sz="2400" dirty="0"/>
              <a:t>Write the electron configuration for potassium.</a:t>
            </a:r>
          </a:p>
          <a:p>
            <a:pPr lvl="1"/>
            <a:r>
              <a:rPr lang="en-GB" sz="2400" b="1" dirty="0">
                <a:solidFill>
                  <a:srgbClr val="00B050"/>
                </a:solidFill>
              </a:rPr>
              <a:t>2,8,8,1</a:t>
            </a:r>
            <a:endParaRPr lang="en-GB" sz="2400" dirty="0"/>
          </a:p>
          <a:p>
            <a:pPr marL="457200" indent="-457200">
              <a:buFont typeface="+mj-lt"/>
              <a:buAutoNum type="arabicPeriod" startAt="7"/>
            </a:pPr>
            <a:r>
              <a:rPr lang="en-GB" sz="2400" dirty="0"/>
              <a:t>How many electrons does potassium have on its highest energy level?</a:t>
            </a:r>
          </a:p>
          <a:p>
            <a:pPr lvl="1">
              <a:lnSpc>
                <a:spcPct val="150000"/>
              </a:lnSpc>
            </a:pPr>
            <a:r>
              <a:rPr lang="en-GB" sz="2400" b="1" dirty="0">
                <a:solidFill>
                  <a:srgbClr val="00B050"/>
                </a:solidFill>
              </a:rPr>
              <a:t>1</a:t>
            </a:r>
            <a:endParaRPr lang="en-GB" sz="2400" dirty="0"/>
          </a:p>
          <a:p>
            <a:pPr marL="342900" indent="-342900">
              <a:buFont typeface="+mj-lt"/>
              <a:buAutoNum type="arabicPeriod" startAt="7"/>
            </a:pPr>
            <a:endParaRPr lang="en-GB" sz="1600" dirty="0"/>
          </a:p>
        </p:txBody>
      </p:sp>
      <p:pic>
        <p:nvPicPr>
          <p:cNvPr id="7" name="Picture 2" descr="Image result for chlorine atom">
            <a:extLst>
              <a:ext uri="{FF2B5EF4-FFF2-40B4-BE49-F238E27FC236}">
                <a16:creationId xmlns:a16="http://schemas.microsoft.com/office/drawing/2014/main" id="{3ACF8B78-B5ED-4273-A42D-1E598B8512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7526" y="1926735"/>
            <a:ext cx="1502266" cy="1502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00529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7"/>
            <a:ext cx="8915400" cy="5632311"/>
          </a:xfrm>
          <a:prstGeom prst="rect">
            <a:avLst/>
          </a:prstGeom>
          <a:noFill/>
        </p:spPr>
        <p:txBody>
          <a:bodyPr wrap="square" rtlCol="0">
            <a:spAutoFit/>
          </a:bodyPr>
          <a:lstStyle/>
          <a:p>
            <a:pPr marL="457200" indent="-457200">
              <a:buFont typeface="+mj-lt"/>
              <a:buAutoNum type="arabicPeriod" startAt="11"/>
            </a:pPr>
            <a:r>
              <a:rPr lang="en-GB" sz="2400" dirty="0"/>
              <a:t>Calculate how many protons, electrons and neutrons there are in:</a:t>
            </a:r>
          </a:p>
          <a:p>
            <a:r>
              <a:rPr lang="en-GB" sz="2400" dirty="0"/>
              <a:t>	a) A silver atom with atomic number 47 and mass number 108</a:t>
            </a:r>
          </a:p>
          <a:p>
            <a:r>
              <a:rPr lang="en-GB" sz="2400" dirty="0"/>
              <a:t>	</a:t>
            </a:r>
            <a:r>
              <a:rPr lang="en-GB" sz="2400" b="1" dirty="0">
                <a:solidFill>
                  <a:srgbClr val="00B050"/>
                </a:solidFill>
              </a:rPr>
              <a:t>Protons = 47   Electrons = 47   Neutrons = 61</a:t>
            </a:r>
            <a:endParaRPr lang="en-GB" sz="2400" dirty="0"/>
          </a:p>
          <a:p>
            <a:r>
              <a:rPr lang="en-GB" sz="2400" dirty="0"/>
              <a:t>	b)</a:t>
            </a:r>
          </a:p>
          <a:p>
            <a:r>
              <a:rPr lang="en-GB" sz="2400" dirty="0"/>
              <a:t>	</a:t>
            </a:r>
          </a:p>
          <a:p>
            <a:r>
              <a:rPr lang="en-GB" sz="2400" dirty="0"/>
              <a:t>	</a:t>
            </a:r>
            <a:r>
              <a:rPr lang="en-GB" sz="2400" b="1" dirty="0">
                <a:solidFill>
                  <a:srgbClr val="00B050"/>
                </a:solidFill>
              </a:rPr>
              <a:t>Protons = 19   Electrons = 18   Neutrons = 20</a:t>
            </a:r>
          </a:p>
          <a:p>
            <a:endParaRPr lang="en-GB" sz="2400" b="1" dirty="0">
              <a:solidFill>
                <a:srgbClr val="00B050"/>
              </a:solidFill>
            </a:endParaRPr>
          </a:p>
          <a:p>
            <a:r>
              <a:rPr lang="en-GB" sz="2400" dirty="0"/>
              <a:t>12. The atomic radius of a bromine atom is 9 x 10 </a:t>
            </a:r>
            <a:r>
              <a:rPr lang="en-GB" sz="2400" baseline="30000" dirty="0"/>
              <a:t>-11</a:t>
            </a:r>
            <a:r>
              <a:rPr lang="en-GB" sz="2400" dirty="0"/>
              <a:t>m	</a:t>
            </a:r>
          </a:p>
          <a:p>
            <a:r>
              <a:rPr lang="en-GB" sz="2400" dirty="0"/>
              <a:t>       a) Give its atomic radius in nanometres.</a:t>
            </a:r>
          </a:p>
          <a:p>
            <a:r>
              <a:rPr lang="en-GB" sz="2400" dirty="0"/>
              <a:t>            </a:t>
            </a:r>
            <a:r>
              <a:rPr lang="en-GB" sz="2400" b="1" dirty="0">
                <a:solidFill>
                  <a:srgbClr val="00B050"/>
                </a:solidFill>
              </a:rPr>
              <a:t>0.09 nm </a:t>
            </a:r>
          </a:p>
          <a:p>
            <a:r>
              <a:rPr lang="en-GB" sz="2400" dirty="0"/>
              <a:t>       </a:t>
            </a:r>
          </a:p>
          <a:p>
            <a:r>
              <a:rPr lang="en-GB" sz="2400" dirty="0"/>
              <a:t>       b) Calculate the radius of the nucleus (in nm), given that it will be     </a:t>
            </a:r>
          </a:p>
          <a:p>
            <a:r>
              <a:rPr lang="en-GB" sz="2400" dirty="0"/>
              <a:t>           about 1/10,000 the radius of the atom.  Give your answer in  </a:t>
            </a:r>
          </a:p>
          <a:p>
            <a:r>
              <a:rPr lang="en-GB" sz="2400" dirty="0"/>
              <a:t>           standard form.</a:t>
            </a:r>
          </a:p>
          <a:p>
            <a:r>
              <a:rPr lang="en-GB" sz="2400" dirty="0"/>
              <a:t>           </a:t>
            </a:r>
            <a:r>
              <a:rPr lang="en-GB" sz="2400" b="1" dirty="0">
                <a:solidFill>
                  <a:srgbClr val="00B050"/>
                </a:solidFill>
              </a:rPr>
              <a:t>9 × 10</a:t>
            </a:r>
            <a:r>
              <a:rPr lang="en-GB" sz="2400" b="1" baseline="30000" dirty="0">
                <a:solidFill>
                  <a:srgbClr val="00B050"/>
                </a:solidFill>
              </a:rPr>
              <a:t>−6</a:t>
            </a:r>
            <a:r>
              <a:rPr lang="en-GB" sz="2400" b="1" dirty="0">
                <a:solidFill>
                  <a:srgbClr val="00B050"/>
                </a:solidFill>
              </a:rPr>
              <a:t>nm</a:t>
            </a:r>
          </a:p>
        </p:txBody>
      </p:sp>
      <p:pic>
        <p:nvPicPr>
          <p:cNvPr id="3" name="Picture 2">
            <a:extLst>
              <a:ext uri="{FF2B5EF4-FFF2-40B4-BE49-F238E27FC236}">
                <a16:creationId xmlns:a16="http://schemas.microsoft.com/office/drawing/2014/main" id="{D78FF9CB-EB78-44E6-AC1B-82DE21814CBF}"/>
              </a:ext>
            </a:extLst>
          </p:cNvPr>
          <p:cNvPicPr>
            <a:picLocks noChangeAspect="1"/>
          </p:cNvPicPr>
          <p:nvPr/>
        </p:nvPicPr>
        <p:blipFill>
          <a:blip r:embed="rId2"/>
          <a:stretch>
            <a:fillRect/>
          </a:stretch>
        </p:blipFill>
        <p:spPr>
          <a:xfrm>
            <a:off x="2999656" y="1916832"/>
            <a:ext cx="686956" cy="648072"/>
          </a:xfrm>
          <a:prstGeom prst="rect">
            <a:avLst/>
          </a:prstGeom>
        </p:spPr>
      </p:pic>
    </p:spTree>
    <p:extLst>
      <p:ext uri="{BB962C8B-B14F-4D97-AF65-F5344CB8AC3E}">
        <p14:creationId xmlns:p14="http://schemas.microsoft.com/office/powerpoint/2010/main" val="8307782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79776" y="55"/>
            <a:ext cx="6588224" cy="6525344"/>
          </a:xfrm>
          <a:prstGeom prst="rect">
            <a:avLst/>
          </a:prstGeom>
        </p:spPr>
      </p:pic>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4572000" cy="5601533"/>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Periodic table</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The periodic table</a:t>
            </a:r>
          </a:p>
          <a:p>
            <a:pPr marL="685800" lvl="1" indent="-342900">
              <a:buFont typeface="Arial" charset="0"/>
              <a:buChar char="•"/>
            </a:pPr>
            <a:r>
              <a:rPr lang="en-US" sz="2400" b="1" dirty="0">
                <a:solidFill>
                  <a:schemeClr val="bg1">
                    <a:lumMod val="50000"/>
                  </a:schemeClr>
                </a:solidFill>
              </a:rPr>
              <a:t>Development of the periodic table</a:t>
            </a:r>
          </a:p>
          <a:p>
            <a:pPr marL="685800" lvl="1" indent="-342900">
              <a:buFont typeface="Arial" charset="0"/>
              <a:buChar char="•"/>
            </a:pPr>
            <a:r>
              <a:rPr lang="en-US" sz="2400" b="1" dirty="0">
                <a:solidFill>
                  <a:schemeClr val="bg1">
                    <a:lumMod val="50000"/>
                  </a:schemeClr>
                </a:solidFill>
              </a:rPr>
              <a:t>Metals and non-metals</a:t>
            </a:r>
            <a:endParaRPr lang="en-GB" dirty="0"/>
          </a:p>
        </p:txBody>
      </p:sp>
    </p:spTree>
    <p:extLst>
      <p:ext uri="{BB962C8B-B14F-4D97-AF65-F5344CB8AC3E}">
        <p14:creationId xmlns:p14="http://schemas.microsoft.com/office/powerpoint/2010/main" val="7969827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Periodic table - PART 1</a:t>
            </a:r>
            <a:endParaRPr lang="en-GB" sz="2400" b="1" dirty="0">
              <a:solidFill>
                <a:schemeClr val="accent6"/>
              </a:solidFill>
            </a:endParaRPr>
          </a:p>
        </p:txBody>
      </p:sp>
      <p:sp>
        <p:nvSpPr>
          <p:cNvPr id="3" name="TextBox 2">
            <a:extLst>
              <a:ext uri="{FF2B5EF4-FFF2-40B4-BE49-F238E27FC236}">
                <a16:creationId xmlns:a16="http://schemas.microsoft.com/office/drawing/2014/main" id="{AFF58D8F-580D-4EBC-B1E5-7CBA451EFDE1}"/>
              </a:ext>
            </a:extLst>
          </p:cNvPr>
          <p:cNvSpPr txBox="1"/>
          <p:nvPr/>
        </p:nvSpPr>
        <p:spPr>
          <a:xfrm>
            <a:off x="2554503" y="773171"/>
            <a:ext cx="7082994" cy="40011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a:t>The elements are arranged in order of increasing </a:t>
            </a:r>
            <a:r>
              <a:rPr lang="en-GB" sz="2000" b="1" dirty="0">
                <a:solidFill>
                  <a:schemeClr val="tx1"/>
                </a:solidFill>
              </a:rPr>
              <a:t>atomic number</a:t>
            </a:r>
            <a:r>
              <a:rPr lang="en-GB" sz="2000" b="1" dirty="0"/>
              <a:t>.</a:t>
            </a:r>
          </a:p>
        </p:txBody>
      </p:sp>
      <p:sp>
        <p:nvSpPr>
          <p:cNvPr id="4" name="AutoShape 4" descr="Image result for law of octaves">
            <a:extLst>
              <a:ext uri="{FF2B5EF4-FFF2-40B4-BE49-F238E27FC236}">
                <a16:creationId xmlns:a16="http://schemas.microsoft.com/office/drawing/2014/main" id="{07EAEC56-9E46-4E61-BAC5-1DF65B91F96B}"/>
              </a:ext>
            </a:extLst>
          </p:cNvPr>
          <p:cNvSpPr>
            <a:spLocks noChangeAspect="1" noChangeArrowheads="1"/>
          </p:cNvSpPr>
          <p:nvPr/>
        </p:nvSpPr>
        <p:spPr bwMode="auto">
          <a:xfrm>
            <a:off x="5943600" y="32766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6" descr="Image result for mendeleev">
            <a:extLst>
              <a:ext uri="{FF2B5EF4-FFF2-40B4-BE49-F238E27FC236}">
                <a16:creationId xmlns:a16="http://schemas.microsoft.com/office/drawing/2014/main" id="{A35D8AB4-0467-4C1D-9307-CD83E13F6CFF}"/>
              </a:ext>
            </a:extLst>
          </p:cNvPr>
          <p:cNvSpPr>
            <a:spLocks noChangeAspect="1" noChangeArrowheads="1"/>
          </p:cNvSpPr>
          <p:nvPr/>
        </p:nvSpPr>
        <p:spPr bwMode="auto">
          <a:xfrm>
            <a:off x="6096000" y="34290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TextBox 15">
            <a:extLst>
              <a:ext uri="{FF2B5EF4-FFF2-40B4-BE49-F238E27FC236}">
                <a16:creationId xmlns:a16="http://schemas.microsoft.com/office/drawing/2014/main" id="{AFF58D8F-580D-4EBC-B1E5-7CBA451EFDE1}"/>
              </a:ext>
            </a:extLst>
          </p:cNvPr>
          <p:cNvSpPr txBox="1"/>
          <p:nvPr/>
        </p:nvSpPr>
        <p:spPr>
          <a:xfrm>
            <a:off x="7170932" y="1329884"/>
            <a:ext cx="3245548" cy="221599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Elements with similar properties are in </a:t>
            </a:r>
            <a:r>
              <a:rPr lang="en-GB" sz="2000" b="1" dirty="0">
                <a:solidFill>
                  <a:schemeClr val="accent6">
                    <a:lumMod val="75000"/>
                  </a:schemeClr>
                </a:solidFill>
              </a:rPr>
              <a:t>columns</a:t>
            </a:r>
            <a:r>
              <a:rPr lang="en-GB" sz="2000" b="1" dirty="0"/>
              <a:t>, known as </a:t>
            </a:r>
            <a:r>
              <a:rPr lang="en-GB" sz="2000" b="1" dirty="0">
                <a:solidFill>
                  <a:schemeClr val="accent6">
                    <a:lumMod val="75000"/>
                  </a:schemeClr>
                </a:solidFill>
              </a:rPr>
              <a:t>groups</a:t>
            </a:r>
            <a:r>
              <a:rPr lang="en-GB" sz="2000" b="1" dirty="0"/>
              <a:t>.</a:t>
            </a:r>
          </a:p>
          <a:p>
            <a:pPr algn="ctr"/>
            <a:endParaRPr lang="en-GB" b="1" dirty="0"/>
          </a:p>
          <a:p>
            <a:pPr algn="ctr"/>
            <a:r>
              <a:rPr lang="en-GB" sz="2000" b="1" dirty="0"/>
              <a:t>Elements in the same group have the </a:t>
            </a:r>
            <a:r>
              <a:rPr lang="en-GB" sz="2000" b="1" dirty="0">
                <a:solidFill>
                  <a:schemeClr val="accent6">
                    <a:lumMod val="75000"/>
                  </a:schemeClr>
                </a:solidFill>
              </a:rPr>
              <a:t>same number of electrons in their outer shell.</a:t>
            </a:r>
          </a:p>
        </p:txBody>
      </p:sp>
      <p:sp>
        <p:nvSpPr>
          <p:cNvPr id="17" name="TextBox 16">
            <a:extLst>
              <a:ext uri="{FF2B5EF4-FFF2-40B4-BE49-F238E27FC236}">
                <a16:creationId xmlns:a16="http://schemas.microsoft.com/office/drawing/2014/main" id="{AFF58D8F-580D-4EBC-B1E5-7CBA451EFDE1}"/>
              </a:ext>
            </a:extLst>
          </p:cNvPr>
          <p:cNvSpPr txBox="1"/>
          <p:nvPr/>
        </p:nvSpPr>
        <p:spPr>
          <a:xfrm>
            <a:off x="7170932" y="3686905"/>
            <a:ext cx="3245548" cy="101566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a:t>It is called a periodic table because similar properties occur at regular intervals</a:t>
            </a:r>
          </a:p>
        </p:txBody>
      </p:sp>
      <p:sp>
        <p:nvSpPr>
          <p:cNvPr id="19" name="TextBox 18">
            <a:extLst>
              <a:ext uri="{FF2B5EF4-FFF2-40B4-BE49-F238E27FC236}">
                <a16:creationId xmlns:a16="http://schemas.microsoft.com/office/drawing/2014/main" id="{AFF58D8F-580D-4EBC-B1E5-7CBA451EFDE1}"/>
              </a:ext>
            </a:extLst>
          </p:cNvPr>
          <p:cNvSpPr txBox="1"/>
          <p:nvPr/>
        </p:nvSpPr>
        <p:spPr>
          <a:xfrm>
            <a:off x="2311472" y="4011488"/>
            <a:ext cx="4414543"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The </a:t>
            </a:r>
            <a:r>
              <a:rPr lang="en-GB" sz="2000" b="1" dirty="0">
                <a:solidFill>
                  <a:schemeClr val="accent6">
                    <a:lumMod val="75000"/>
                  </a:schemeClr>
                </a:solidFill>
              </a:rPr>
              <a:t>rows</a:t>
            </a:r>
            <a:r>
              <a:rPr lang="en-GB" sz="2000" b="1" dirty="0"/>
              <a:t> in the table are called </a:t>
            </a:r>
            <a:r>
              <a:rPr lang="en-GB" sz="2000" b="1" dirty="0">
                <a:solidFill>
                  <a:schemeClr val="accent6">
                    <a:lumMod val="75000"/>
                  </a:schemeClr>
                </a:solidFill>
              </a:rPr>
              <a:t>periods</a:t>
            </a:r>
          </a:p>
        </p:txBody>
      </p:sp>
      <p:grpSp>
        <p:nvGrpSpPr>
          <p:cNvPr id="11264" name="Group 11263"/>
          <p:cNvGrpSpPr/>
          <p:nvPr/>
        </p:nvGrpSpPr>
        <p:grpSpPr>
          <a:xfrm>
            <a:off x="1176894" y="4837342"/>
            <a:ext cx="10143013" cy="1502266"/>
            <a:chOff x="-314429" y="4847172"/>
            <a:chExt cx="10143013" cy="1502266"/>
          </a:xfrm>
        </p:grpSpPr>
        <p:sp>
          <p:nvSpPr>
            <p:cNvPr id="18" name="TextBox 17">
              <a:extLst>
                <a:ext uri="{FF2B5EF4-FFF2-40B4-BE49-F238E27FC236}">
                  <a16:creationId xmlns:a16="http://schemas.microsoft.com/office/drawing/2014/main" id="{AFF58D8F-580D-4EBC-B1E5-7CBA451EFDE1}"/>
                </a:ext>
              </a:extLst>
            </p:cNvPr>
            <p:cNvSpPr txBox="1"/>
            <p:nvPr/>
          </p:nvSpPr>
          <p:spPr>
            <a:xfrm>
              <a:off x="-314429" y="5182807"/>
              <a:ext cx="5544616" cy="830997"/>
            </a:xfrm>
            <a:prstGeom prst="rect">
              <a:avLst/>
            </a:prstGeom>
            <a:noFill/>
            <a:effectLst/>
          </p:spPr>
          <p:txBody>
            <a:bodyPr wrap="square" rtlCol="0">
              <a:spAutoFit/>
            </a:bodyPr>
            <a:lstStyle/>
            <a:p>
              <a:pPr algn="ctr"/>
              <a:r>
                <a:rPr lang="en-GB" sz="2400" b="1" dirty="0"/>
                <a:t>Group = electrons in outer shell</a:t>
              </a:r>
            </a:p>
            <a:p>
              <a:pPr algn="ctr"/>
              <a:r>
                <a:rPr lang="en-GB" sz="2400" b="1" dirty="0"/>
                <a:t>Period = number of shells</a:t>
              </a:r>
            </a:p>
          </p:txBody>
        </p:sp>
        <p:pic>
          <p:nvPicPr>
            <p:cNvPr id="20" name="Picture 2" descr="Image result for chlorine atom">
              <a:extLst>
                <a:ext uri="{FF2B5EF4-FFF2-40B4-BE49-F238E27FC236}">
                  <a16:creationId xmlns:a16="http://schemas.microsoft.com/office/drawing/2014/main" id="{3ACF8B78-B5ED-4273-A42D-1E598B8512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5800" y="4847172"/>
              <a:ext cx="1502266" cy="150226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AFF58D8F-580D-4EBC-B1E5-7CBA451EFDE1}"/>
                </a:ext>
              </a:extLst>
            </p:cNvPr>
            <p:cNvSpPr txBox="1"/>
            <p:nvPr/>
          </p:nvSpPr>
          <p:spPr>
            <a:xfrm>
              <a:off x="4283968" y="5182807"/>
              <a:ext cx="5544616" cy="830997"/>
            </a:xfrm>
            <a:prstGeom prst="rect">
              <a:avLst/>
            </a:prstGeom>
            <a:noFill/>
            <a:effectLst/>
          </p:spPr>
          <p:txBody>
            <a:bodyPr wrap="square" rtlCol="0">
              <a:spAutoFit/>
            </a:bodyPr>
            <a:lstStyle/>
            <a:p>
              <a:pPr algn="ctr"/>
              <a:r>
                <a:rPr lang="en-GB" sz="2400" b="1" dirty="0"/>
                <a:t>Group = 7 </a:t>
              </a:r>
            </a:p>
            <a:p>
              <a:pPr algn="ctr"/>
              <a:r>
                <a:rPr lang="en-GB" sz="2400" b="1" dirty="0"/>
                <a:t>Period = 3</a:t>
              </a:r>
            </a:p>
          </p:txBody>
        </p:sp>
      </p:grpSp>
      <p:pic>
        <p:nvPicPr>
          <p:cNvPr id="14" name="Picture 13"/>
          <p:cNvPicPr>
            <a:picLocks noChangeAspect="1"/>
          </p:cNvPicPr>
          <p:nvPr/>
        </p:nvPicPr>
        <p:blipFill>
          <a:blip r:embed="rId4"/>
          <a:stretch>
            <a:fillRect/>
          </a:stretch>
        </p:blipFill>
        <p:spPr>
          <a:xfrm>
            <a:off x="1631505" y="1238985"/>
            <a:ext cx="5432007" cy="2280102"/>
          </a:xfrm>
          <a:prstGeom prst="rect">
            <a:avLst/>
          </a:prstGeom>
        </p:spPr>
      </p:pic>
    </p:spTree>
    <p:extLst>
      <p:ext uri="{BB962C8B-B14F-4D97-AF65-F5344CB8AC3E}">
        <p14:creationId xmlns:p14="http://schemas.microsoft.com/office/powerpoint/2010/main" val="31840965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Periodic table - PART 1</a:t>
            </a:r>
            <a:endParaRPr lang="en-GB" sz="2400" b="1" dirty="0">
              <a:solidFill>
                <a:schemeClr val="accent6"/>
              </a:solidFill>
            </a:endParaRPr>
          </a:p>
        </p:txBody>
      </p:sp>
      <p:pic>
        <p:nvPicPr>
          <p:cNvPr id="11266" name="Picture 2" descr="Image result for john dalton's table of elements">
            <a:extLst>
              <a:ext uri="{FF2B5EF4-FFF2-40B4-BE49-F238E27FC236}">
                <a16:creationId xmlns:a16="http://schemas.microsoft.com/office/drawing/2014/main" id="{E153811B-EA1D-42C9-ABC1-CC63F5D7F6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7316" y="2839669"/>
            <a:ext cx="2381250" cy="3505200"/>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F58D8F-580D-4EBC-B1E5-7CBA451EFDE1}"/>
              </a:ext>
            </a:extLst>
          </p:cNvPr>
          <p:cNvSpPr txBox="1"/>
          <p:nvPr/>
        </p:nvSpPr>
        <p:spPr>
          <a:xfrm>
            <a:off x="1461757" y="675241"/>
            <a:ext cx="3312368" cy="2246769"/>
          </a:xfrm>
          <a:prstGeom prst="rect">
            <a:avLst/>
          </a:prstGeom>
          <a:noFill/>
          <a:effectLst/>
        </p:spPr>
        <p:txBody>
          <a:bodyPr wrap="square" rtlCol="0">
            <a:spAutoFit/>
          </a:bodyPr>
          <a:lstStyle/>
          <a:p>
            <a:pPr algn="ctr"/>
            <a:r>
              <a:rPr lang="en-GB" sz="2000" b="1" dirty="0"/>
              <a:t>1808 </a:t>
            </a:r>
          </a:p>
          <a:p>
            <a:pPr algn="ctr"/>
            <a:r>
              <a:rPr lang="en-GB" sz="2000" b="1" dirty="0"/>
              <a:t>John Dalton </a:t>
            </a:r>
            <a:r>
              <a:rPr lang="en-GB" sz="2000" dirty="0"/>
              <a:t>published a table of elements that were arranged in order of their atomic weights, which had been measured in various chemical reactions</a:t>
            </a:r>
          </a:p>
        </p:txBody>
      </p:sp>
      <p:sp>
        <p:nvSpPr>
          <p:cNvPr id="4" name="AutoShape 4" descr="Image result for law of octaves">
            <a:extLst>
              <a:ext uri="{FF2B5EF4-FFF2-40B4-BE49-F238E27FC236}">
                <a16:creationId xmlns:a16="http://schemas.microsoft.com/office/drawing/2014/main" id="{07EAEC56-9E46-4E61-BAC5-1DF65B91F96B}"/>
              </a:ext>
            </a:extLst>
          </p:cNvPr>
          <p:cNvSpPr>
            <a:spLocks noChangeAspect="1" noChangeArrowheads="1"/>
          </p:cNvSpPr>
          <p:nvPr/>
        </p:nvSpPr>
        <p:spPr bwMode="auto">
          <a:xfrm>
            <a:off x="5943600" y="32766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8234DFCB-BBAD-4C49-8A2D-4C6294F2C7A2}"/>
              </a:ext>
            </a:extLst>
          </p:cNvPr>
          <p:cNvSpPr/>
          <p:nvPr/>
        </p:nvSpPr>
        <p:spPr>
          <a:xfrm>
            <a:off x="1524000" y="692697"/>
            <a:ext cx="3187882" cy="5760639"/>
          </a:xfrm>
          <a:prstGeom prst="rect">
            <a:avLst/>
          </a:prstGeom>
          <a:noFill/>
          <a:ln>
            <a:solidFill>
              <a:schemeClr val="accent6">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14" name="Group 13"/>
          <p:cNvGrpSpPr/>
          <p:nvPr/>
        </p:nvGrpSpPr>
        <p:grpSpPr>
          <a:xfrm>
            <a:off x="4711882" y="536145"/>
            <a:ext cx="5956118" cy="1938992"/>
            <a:chOff x="3187882" y="669385"/>
            <a:chExt cx="5956118" cy="1938992"/>
          </a:xfrm>
        </p:grpSpPr>
        <p:sp>
          <p:nvSpPr>
            <p:cNvPr id="5" name="TextBox 4">
              <a:extLst>
                <a:ext uri="{FF2B5EF4-FFF2-40B4-BE49-F238E27FC236}">
                  <a16:creationId xmlns:a16="http://schemas.microsoft.com/office/drawing/2014/main" id="{E374786B-1B17-4285-B4CE-7B80E225DE68}"/>
                </a:ext>
              </a:extLst>
            </p:cNvPr>
            <p:cNvSpPr txBox="1"/>
            <p:nvPr/>
          </p:nvSpPr>
          <p:spPr>
            <a:xfrm>
              <a:off x="3187882" y="669385"/>
              <a:ext cx="3511624" cy="1938992"/>
            </a:xfrm>
            <a:prstGeom prst="rect">
              <a:avLst/>
            </a:prstGeom>
            <a:noFill/>
            <a:effectLst/>
          </p:spPr>
          <p:txBody>
            <a:bodyPr wrap="square" rtlCol="0">
              <a:spAutoFit/>
            </a:bodyPr>
            <a:lstStyle/>
            <a:p>
              <a:pPr algn="ctr"/>
              <a:r>
                <a:rPr lang="en-GB" sz="2000" b="1" dirty="0"/>
                <a:t>1864</a:t>
              </a:r>
            </a:p>
            <a:p>
              <a:pPr algn="ctr"/>
              <a:r>
                <a:rPr lang="en-GB" sz="2000" b="1" dirty="0"/>
                <a:t>John Newlands </a:t>
              </a:r>
              <a:r>
                <a:rPr lang="en-GB" sz="2000" dirty="0"/>
                <a:t>published the law of octaves. However the </a:t>
              </a:r>
              <a:r>
                <a:rPr lang="en-GB" sz="2000" b="1" dirty="0">
                  <a:solidFill>
                    <a:schemeClr val="accent6">
                      <a:lumMod val="75000"/>
                    </a:schemeClr>
                  </a:solidFill>
                </a:rPr>
                <a:t>table was incomplete and elements were placed in inappropriate groups</a:t>
              </a:r>
            </a:p>
          </p:txBody>
        </p:sp>
        <p:pic>
          <p:nvPicPr>
            <p:cNvPr id="6" name="Picture 5">
              <a:extLst>
                <a:ext uri="{FF2B5EF4-FFF2-40B4-BE49-F238E27FC236}">
                  <a16:creationId xmlns:a16="http://schemas.microsoft.com/office/drawing/2014/main" id="{BBF28A94-4ADB-4FF3-BE9B-E406AAEFF50A}"/>
                </a:ext>
              </a:extLst>
            </p:cNvPr>
            <p:cNvPicPr>
              <a:picLocks noChangeAspect="1"/>
            </p:cNvPicPr>
            <p:nvPr/>
          </p:nvPicPr>
          <p:blipFill>
            <a:blip r:embed="rId4"/>
            <a:stretch>
              <a:fillRect/>
            </a:stretch>
          </p:blipFill>
          <p:spPr>
            <a:xfrm>
              <a:off x="6485131" y="1108159"/>
              <a:ext cx="2592288" cy="1350324"/>
            </a:xfrm>
            <a:prstGeom prst="rect">
              <a:avLst/>
            </a:prstGeom>
            <a:effectLst/>
          </p:spPr>
        </p:pic>
        <p:sp>
          <p:nvSpPr>
            <p:cNvPr id="8" name="Rectangle 7">
              <a:extLst>
                <a:ext uri="{FF2B5EF4-FFF2-40B4-BE49-F238E27FC236}">
                  <a16:creationId xmlns:a16="http://schemas.microsoft.com/office/drawing/2014/main" id="{E819743F-CA39-4E69-8E55-DB7BEFDF3D8F}"/>
                </a:ext>
              </a:extLst>
            </p:cNvPr>
            <p:cNvSpPr/>
            <p:nvPr/>
          </p:nvSpPr>
          <p:spPr>
            <a:xfrm>
              <a:off x="3250125" y="692104"/>
              <a:ext cx="5893875" cy="1879923"/>
            </a:xfrm>
            <a:prstGeom prst="rect">
              <a:avLst/>
            </a:prstGeom>
            <a:noFill/>
            <a:ln>
              <a:solidFill>
                <a:schemeClr val="accent6">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9" name="AutoShape 6" descr="Image result for mendeleev">
            <a:extLst>
              <a:ext uri="{FF2B5EF4-FFF2-40B4-BE49-F238E27FC236}">
                <a16:creationId xmlns:a16="http://schemas.microsoft.com/office/drawing/2014/main" id="{A35D8AB4-0467-4C1D-9307-CD83E13F6CFF}"/>
              </a:ext>
            </a:extLst>
          </p:cNvPr>
          <p:cNvSpPr>
            <a:spLocks noChangeAspect="1" noChangeArrowheads="1"/>
          </p:cNvSpPr>
          <p:nvPr/>
        </p:nvSpPr>
        <p:spPr bwMode="auto">
          <a:xfrm>
            <a:off x="6096000" y="34290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6" name="Group 15"/>
          <p:cNvGrpSpPr/>
          <p:nvPr/>
        </p:nvGrpSpPr>
        <p:grpSpPr>
          <a:xfrm>
            <a:off x="4763345" y="2475138"/>
            <a:ext cx="5912619" cy="2884483"/>
            <a:chOff x="3239344" y="2669685"/>
            <a:chExt cx="5912619" cy="2884483"/>
          </a:xfrm>
        </p:grpSpPr>
        <p:sp>
          <p:nvSpPr>
            <p:cNvPr id="10" name="TextBox 9">
              <a:extLst>
                <a:ext uri="{FF2B5EF4-FFF2-40B4-BE49-F238E27FC236}">
                  <a16:creationId xmlns:a16="http://schemas.microsoft.com/office/drawing/2014/main" id="{9C3F0E23-4B81-476D-890E-8D12C65EB330}"/>
                </a:ext>
              </a:extLst>
            </p:cNvPr>
            <p:cNvSpPr txBox="1"/>
            <p:nvPr/>
          </p:nvSpPr>
          <p:spPr>
            <a:xfrm>
              <a:off x="3239344" y="2691846"/>
              <a:ext cx="4429000" cy="2862322"/>
            </a:xfrm>
            <a:prstGeom prst="rect">
              <a:avLst/>
            </a:prstGeom>
            <a:noFill/>
            <a:effectLst/>
          </p:spPr>
          <p:txBody>
            <a:bodyPr wrap="square" rtlCol="0">
              <a:spAutoFit/>
            </a:bodyPr>
            <a:lstStyle/>
            <a:p>
              <a:pPr algn="ctr"/>
              <a:r>
                <a:rPr lang="en-GB" sz="2000" b="1" dirty="0"/>
                <a:t>1869</a:t>
              </a:r>
            </a:p>
            <a:p>
              <a:pPr algn="ctr"/>
              <a:r>
                <a:rPr lang="en-GB" sz="2000" b="1" dirty="0">
                  <a:solidFill>
                    <a:schemeClr val="accent6">
                      <a:lumMod val="75000"/>
                    </a:schemeClr>
                  </a:solidFill>
                </a:rPr>
                <a:t>Dmitri Mendeleev </a:t>
              </a:r>
              <a:r>
                <a:rPr lang="en-GB" sz="2000" dirty="0"/>
                <a:t>overcame Dalton’s problem by </a:t>
              </a:r>
              <a:r>
                <a:rPr lang="en-GB" sz="2000" b="1" dirty="0">
                  <a:solidFill>
                    <a:schemeClr val="accent6">
                      <a:lumMod val="75000"/>
                    </a:schemeClr>
                  </a:solidFill>
                </a:rPr>
                <a:t>leaving gaps for the elements that he thought had not been discovered </a:t>
              </a:r>
              <a:r>
                <a:rPr lang="en-GB" sz="2000" dirty="0"/>
                <a:t>and </a:t>
              </a:r>
              <a:r>
                <a:rPr lang="en-GB" sz="2000" b="1" dirty="0">
                  <a:solidFill>
                    <a:schemeClr val="accent6">
                      <a:lumMod val="75000"/>
                    </a:schemeClr>
                  </a:solidFill>
                </a:rPr>
                <a:t>in some places changed the order based on atomic weight </a:t>
              </a:r>
              <a:r>
                <a:rPr lang="en-GB" sz="2000" dirty="0"/>
                <a:t>(e.g. Argon and Potassium).  Elements with properties predicted by Mendeleev were eventually discovered.</a:t>
              </a:r>
            </a:p>
          </p:txBody>
        </p:sp>
        <p:sp>
          <p:nvSpPr>
            <p:cNvPr id="11" name="Rectangle 10">
              <a:extLst>
                <a:ext uri="{FF2B5EF4-FFF2-40B4-BE49-F238E27FC236}">
                  <a16:creationId xmlns:a16="http://schemas.microsoft.com/office/drawing/2014/main" id="{9CCF5762-0608-404D-A74E-8C37988A5DA1}"/>
                </a:ext>
              </a:extLst>
            </p:cNvPr>
            <p:cNvSpPr/>
            <p:nvPr/>
          </p:nvSpPr>
          <p:spPr>
            <a:xfrm>
              <a:off x="3258088" y="2669685"/>
              <a:ext cx="5893875" cy="2884483"/>
            </a:xfrm>
            <a:prstGeom prst="rect">
              <a:avLst/>
            </a:prstGeom>
            <a:noFill/>
            <a:ln>
              <a:solidFill>
                <a:schemeClr val="accent6">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9A525544-BD86-4BAE-8356-85ACC6BC538C}"/>
                </a:ext>
              </a:extLst>
            </p:cNvPr>
            <p:cNvPicPr>
              <a:picLocks noChangeAspect="1"/>
            </p:cNvPicPr>
            <p:nvPr/>
          </p:nvPicPr>
          <p:blipFill>
            <a:blip r:embed="rId5"/>
            <a:stretch>
              <a:fillRect/>
            </a:stretch>
          </p:blipFill>
          <p:spPr>
            <a:xfrm>
              <a:off x="7635150" y="3243976"/>
              <a:ext cx="1442269" cy="1874218"/>
            </a:xfrm>
            <a:prstGeom prst="rect">
              <a:avLst/>
            </a:prstGeom>
            <a:effectLst/>
          </p:spPr>
        </p:pic>
      </p:grpSp>
      <p:sp>
        <p:nvSpPr>
          <p:cNvPr id="13" name="Rectangle 12">
            <a:extLst>
              <a:ext uri="{FF2B5EF4-FFF2-40B4-BE49-F238E27FC236}">
                <a16:creationId xmlns:a16="http://schemas.microsoft.com/office/drawing/2014/main" id="{DDC3E28C-47AC-4F52-8770-79DD6092240A}"/>
              </a:ext>
            </a:extLst>
          </p:cNvPr>
          <p:cNvSpPr/>
          <p:nvPr/>
        </p:nvSpPr>
        <p:spPr>
          <a:xfrm>
            <a:off x="4774126" y="5426080"/>
            <a:ext cx="5893875" cy="1015663"/>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en-GB" sz="2000" b="1" dirty="0"/>
              <a:t>Early20</a:t>
            </a:r>
            <a:r>
              <a:rPr lang="en-GB" sz="2000" b="1" baseline="30000" dirty="0"/>
              <a:t>th</a:t>
            </a:r>
            <a:r>
              <a:rPr lang="en-GB" sz="2000" b="1" dirty="0"/>
              <a:t> Century - </a:t>
            </a:r>
            <a:r>
              <a:rPr lang="en-GB" sz="2000" dirty="0"/>
              <a:t>Scientists began to find out more about the atom and knowledge of </a:t>
            </a:r>
            <a:r>
              <a:rPr lang="en-GB" sz="2000" b="1" dirty="0"/>
              <a:t>isotopes </a:t>
            </a:r>
            <a:r>
              <a:rPr lang="en-GB" sz="2000" dirty="0"/>
              <a:t>explained why the order was not always correct.</a:t>
            </a:r>
          </a:p>
        </p:txBody>
      </p:sp>
    </p:spTree>
    <p:extLst>
      <p:ext uri="{BB962C8B-B14F-4D97-AF65-F5344CB8AC3E}">
        <p14:creationId xmlns:p14="http://schemas.microsoft.com/office/powerpoint/2010/main" val="8904317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5560" y="35656"/>
            <a:ext cx="8532440" cy="657041"/>
          </a:xfrm>
        </p:spPr>
        <p:txBody>
          <a:bodyPr>
            <a:noAutofit/>
          </a:bodyPr>
          <a:lstStyle/>
          <a:p>
            <a:pPr marL="342900" lvl="1" algn="r" defTabSz="342900" rtl="0">
              <a:spcBef>
                <a:spcPct val="20000"/>
              </a:spcBef>
              <a:defRPr/>
            </a:pPr>
            <a:r>
              <a:rPr lang="en-US" sz="2400" b="1" dirty="0">
                <a:solidFill>
                  <a:schemeClr val="accent6"/>
                </a:solidFill>
              </a:rPr>
              <a:t>Periodic table - PART 1</a:t>
            </a:r>
            <a:endParaRPr lang="en-GB" sz="2400" b="1" dirty="0">
              <a:solidFill>
                <a:schemeClr val="accent6"/>
              </a:solidFill>
            </a:endParaRPr>
          </a:p>
        </p:txBody>
      </p:sp>
      <p:sp>
        <p:nvSpPr>
          <p:cNvPr id="3" name="TextBox 2">
            <a:extLst>
              <a:ext uri="{FF2B5EF4-FFF2-40B4-BE49-F238E27FC236}">
                <a16:creationId xmlns:a16="http://schemas.microsoft.com/office/drawing/2014/main" id="{AFF58D8F-580D-4EBC-B1E5-7CBA451EFDE1}"/>
              </a:ext>
            </a:extLst>
          </p:cNvPr>
          <p:cNvSpPr txBox="1"/>
          <p:nvPr/>
        </p:nvSpPr>
        <p:spPr>
          <a:xfrm>
            <a:off x="2554503" y="773171"/>
            <a:ext cx="7082994" cy="40011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a:t>The elements can be divided into </a:t>
            </a:r>
            <a:r>
              <a:rPr lang="en-GB" sz="2000" b="1" dirty="0">
                <a:solidFill>
                  <a:schemeClr val="tx1"/>
                </a:solidFill>
              </a:rPr>
              <a:t>metals</a:t>
            </a:r>
            <a:r>
              <a:rPr lang="en-GB" sz="2000" b="1" dirty="0"/>
              <a:t> and </a:t>
            </a:r>
            <a:r>
              <a:rPr lang="en-GB" sz="2000" b="1" dirty="0">
                <a:solidFill>
                  <a:schemeClr val="tx1"/>
                </a:solidFill>
              </a:rPr>
              <a:t>non-metals</a:t>
            </a:r>
            <a:r>
              <a:rPr lang="en-GB" sz="2000" b="1" dirty="0"/>
              <a:t>.</a:t>
            </a:r>
          </a:p>
        </p:txBody>
      </p:sp>
      <p:sp>
        <p:nvSpPr>
          <p:cNvPr id="9" name="AutoShape 6" descr="Image result for mendeleev">
            <a:extLst>
              <a:ext uri="{FF2B5EF4-FFF2-40B4-BE49-F238E27FC236}">
                <a16:creationId xmlns:a16="http://schemas.microsoft.com/office/drawing/2014/main" id="{A35D8AB4-0467-4C1D-9307-CD83E13F6CFF}"/>
              </a:ext>
            </a:extLst>
          </p:cNvPr>
          <p:cNvSpPr>
            <a:spLocks noChangeAspect="1" noChangeArrowheads="1"/>
          </p:cNvSpPr>
          <p:nvPr/>
        </p:nvSpPr>
        <p:spPr bwMode="auto">
          <a:xfrm>
            <a:off x="6096000" y="34290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TextBox 15">
            <a:extLst>
              <a:ext uri="{FF2B5EF4-FFF2-40B4-BE49-F238E27FC236}">
                <a16:creationId xmlns:a16="http://schemas.microsoft.com/office/drawing/2014/main" id="{AFF58D8F-580D-4EBC-B1E5-7CBA451EFDE1}"/>
              </a:ext>
            </a:extLst>
          </p:cNvPr>
          <p:cNvSpPr txBox="1"/>
          <p:nvPr/>
        </p:nvSpPr>
        <p:spPr>
          <a:xfrm>
            <a:off x="7221737" y="1304429"/>
            <a:ext cx="3245548" cy="163121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a:t>Elements that do not form positive ions are non-metals</a:t>
            </a:r>
          </a:p>
          <a:p>
            <a:pPr algn="ctr"/>
            <a:endParaRPr lang="en-GB" sz="2000" b="1" dirty="0"/>
          </a:p>
          <a:p>
            <a:pPr algn="ctr"/>
            <a:r>
              <a:rPr lang="en-GB" sz="2000" b="1" dirty="0"/>
              <a:t>Elements that tend to form positive ions are metals</a:t>
            </a:r>
          </a:p>
        </p:txBody>
      </p:sp>
      <p:sp>
        <p:nvSpPr>
          <p:cNvPr id="19" name="TextBox 18">
            <a:extLst>
              <a:ext uri="{FF2B5EF4-FFF2-40B4-BE49-F238E27FC236}">
                <a16:creationId xmlns:a16="http://schemas.microsoft.com/office/drawing/2014/main" id="{AFF58D8F-580D-4EBC-B1E5-7CBA451EFDE1}"/>
              </a:ext>
            </a:extLst>
          </p:cNvPr>
          <p:cNvSpPr txBox="1"/>
          <p:nvPr/>
        </p:nvSpPr>
        <p:spPr>
          <a:xfrm>
            <a:off x="7220843" y="4199985"/>
            <a:ext cx="3248456" cy="132343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Most elements are metals – found towards the left and towards the bottom of the periodic table</a:t>
            </a:r>
          </a:p>
        </p:txBody>
      </p:sp>
      <p:grpSp>
        <p:nvGrpSpPr>
          <p:cNvPr id="15" name="Group 14">
            <a:extLst>
              <a:ext uri="{FF2B5EF4-FFF2-40B4-BE49-F238E27FC236}">
                <a16:creationId xmlns:a16="http://schemas.microsoft.com/office/drawing/2014/main" id="{74848C62-FBB1-4EEA-9E2C-EE68FF970869}"/>
              </a:ext>
            </a:extLst>
          </p:cNvPr>
          <p:cNvGrpSpPr/>
          <p:nvPr/>
        </p:nvGrpSpPr>
        <p:grpSpPr>
          <a:xfrm>
            <a:off x="1634628" y="1301408"/>
            <a:ext cx="5314846" cy="2221981"/>
            <a:chOff x="446601" y="2352577"/>
            <a:chExt cx="8243374" cy="3668713"/>
          </a:xfrm>
        </p:grpSpPr>
        <p:grpSp>
          <p:nvGrpSpPr>
            <p:cNvPr id="22" name="Group 21">
              <a:extLst>
                <a:ext uri="{FF2B5EF4-FFF2-40B4-BE49-F238E27FC236}">
                  <a16:creationId xmlns:a16="http://schemas.microsoft.com/office/drawing/2014/main" id="{9BE89CFF-B848-48CF-97EB-DB6E937BE75B}"/>
                </a:ext>
              </a:extLst>
            </p:cNvPr>
            <p:cNvGrpSpPr/>
            <p:nvPr/>
          </p:nvGrpSpPr>
          <p:grpSpPr>
            <a:xfrm>
              <a:off x="446601" y="2352577"/>
              <a:ext cx="8243374" cy="3668713"/>
              <a:chOff x="446601" y="2352577"/>
              <a:chExt cx="8243374" cy="3668713"/>
            </a:xfrm>
          </p:grpSpPr>
          <p:grpSp>
            <p:nvGrpSpPr>
              <p:cNvPr id="32" name="Group 4">
                <a:extLst>
                  <a:ext uri="{FF2B5EF4-FFF2-40B4-BE49-F238E27FC236}">
                    <a16:creationId xmlns:a16="http://schemas.microsoft.com/office/drawing/2014/main" id="{9CC73611-F149-46E6-9F34-253E20935DC7}"/>
                  </a:ext>
                </a:extLst>
              </p:cNvPr>
              <p:cNvGrpSpPr>
                <a:grpSpLocks/>
              </p:cNvGrpSpPr>
              <p:nvPr/>
            </p:nvGrpSpPr>
            <p:grpSpPr bwMode="auto">
              <a:xfrm>
                <a:off x="460375" y="2352577"/>
                <a:ext cx="8229600" cy="3668713"/>
                <a:chOff x="279" y="1213"/>
                <a:chExt cx="5184" cy="2311"/>
              </a:xfrm>
            </p:grpSpPr>
            <p:sp>
              <p:nvSpPr>
                <p:cNvPr id="41" name="Rectangle 5">
                  <a:extLst>
                    <a:ext uri="{FF2B5EF4-FFF2-40B4-BE49-F238E27FC236}">
                      <a16:creationId xmlns:a16="http://schemas.microsoft.com/office/drawing/2014/main" id="{A5E653F9-483D-44E8-A6E7-5FE8EBEBF6E2}"/>
                    </a:ext>
                  </a:extLst>
                </p:cNvPr>
                <p:cNvSpPr>
                  <a:spLocks noChangeArrowheads="1"/>
                </p:cNvSpPr>
                <p:nvPr/>
              </p:nvSpPr>
              <p:spPr bwMode="auto">
                <a:xfrm>
                  <a:off x="1716" y="1213"/>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a:t>
                  </a:r>
                </a:p>
              </p:txBody>
            </p:sp>
            <p:sp>
              <p:nvSpPr>
                <p:cNvPr id="42" name="Rectangle 6">
                  <a:extLst>
                    <a:ext uri="{FF2B5EF4-FFF2-40B4-BE49-F238E27FC236}">
                      <a16:creationId xmlns:a16="http://schemas.microsoft.com/office/drawing/2014/main" id="{51F914F5-571B-43DC-B521-761C7B0595E0}"/>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43" name="Rectangle 7">
                  <a:extLst>
                    <a:ext uri="{FF2B5EF4-FFF2-40B4-BE49-F238E27FC236}">
                      <a16:creationId xmlns:a16="http://schemas.microsoft.com/office/drawing/2014/main" id="{40EE3F1C-FCE1-47E9-8D0A-072E44DE0466}"/>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44" name="Rectangle 8">
                  <a:extLst>
                    <a:ext uri="{FF2B5EF4-FFF2-40B4-BE49-F238E27FC236}">
                      <a16:creationId xmlns:a16="http://schemas.microsoft.com/office/drawing/2014/main" id="{9FF08AF0-5A88-462D-874B-6604CE305414}"/>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45" name="Rectangle 9">
                  <a:extLst>
                    <a:ext uri="{FF2B5EF4-FFF2-40B4-BE49-F238E27FC236}">
                      <a16:creationId xmlns:a16="http://schemas.microsoft.com/office/drawing/2014/main" id="{859DCBBA-70DA-4033-A196-08B1B1AA4162}"/>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46" name="Rectangle 10">
                  <a:extLst>
                    <a:ext uri="{FF2B5EF4-FFF2-40B4-BE49-F238E27FC236}">
                      <a16:creationId xmlns:a16="http://schemas.microsoft.com/office/drawing/2014/main" id="{A32B7032-25F0-4F1F-A899-F80938782799}"/>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47" name="Rectangle 11">
                  <a:extLst>
                    <a:ext uri="{FF2B5EF4-FFF2-40B4-BE49-F238E27FC236}">
                      <a16:creationId xmlns:a16="http://schemas.microsoft.com/office/drawing/2014/main" id="{BA6367D4-1B9D-4D9F-A220-0BF2BC0CA848}"/>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48" name="Rectangle 12">
                  <a:extLst>
                    <a:ext uri="{FF2B5EF4-FFF2-40B4-BE49-F238E27FC236}">
                      <a16:creationId xmlns:a16="http://schemas.microsoft.com/office/drawing/2014/main" id="{3A56A806-0E04-4C32-8BFA-F9BF08414E10}"/>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9" name="Rectangle 13">
                  <a:extLst>
                    <a:ext uri="{FF2B5EF4-FFF2-40B4-BE49-F238E27FC236}">
                      <a16:creationId xmlns:a16="http://schemas.microsoft.com/office/drawing/2014/main" id="{84560938-92ED-4DA0-BDFC-80481162A55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50" name="Rectangle 14">
                  <a:extLst>
                    <a:ext uri="{FF2B5EF4-FFF2-40B4-BE49-F238E27FC236}">
                      <a16:creationId xmlns:a16="http://schemas.microsoft.com/office/drawing/2014/main" id="{05FF1A02-205A-4039-99F3-C2E830470DE6}"/>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51" name="Rectangle 15">
                  <a:extLst>
                    <a:ext uri="{FF2B5EF4-FFF2-40B4-BE49-F238E27FC236}">
                      <a16:creationId xmlns:a16="http://schemas.microsoft.com/office/drawing/2014/main" id="{D7727F25-43A5-46AF-A2AC-A0323DECB4B5}"/>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52" name="Rectangle 16">
                  <a:extLst>
                    <a:ext uri="{FF2B5EF4-FFF2-40B4-BE49-F238E27FC236}">
                      <a16:creationId xmlns:a16="http://schemas.microsoft.com/office/drawing/2014/main" id="{A9509520-2D5D-4D3F-B572-691C4F148AD4}"/>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53" name="Rectangle 17">
                  <a:extLst>
                    <a:ext uri="{FF2B5EF4-FFF2-40B4-BE49-F238E27FC236}">
                      <a16:creationId xmlns:a16="http://schemas.microsoft.com/office/drawing/2014/main" id="{A4D8ECCE-9331-4C75-AA55-9CF3A11D211B}"/>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54" name="Rectangle 18">
                  <a:extLst>
                    <a:ext uri="{FF2B5EF4-FFF2-40B4-BE49-F238E27FC236}">
                      <a16:creationId xmlns:a16="http://schemas.microsoft.com/office/drawing/2014/main" id="{3C84F275-811F-45CE-90B8-9714128DD30B}"/>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55" name="Rectangle 19">
                  <a:extLst>
                    <a:ext uri="{FF2B5EF4-FFF2-40B4-BE49-F238E27FC236}">
                      <a16:creationId xmlns:a16="http://schemas.microsoft.com/office/drawing/2014/main" id="{4BCDB80C-8D2E-4502-8658-D896D401DE7D}"/>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56" name="Rectangle 20">
                  <a:extLst>
                    <a:ext uri="{FF2B5EF4-FFF2-40B4-BE49-F238E27FC236}">
                      <a16:creationId xmlns:a16="http://schemas.microsoft.com/office/drawing/2014/main" id="{A3D6ECF8-D713-4F05-BBF5-CD172D4AA3A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57" name="Rectangle 21">
                  <a:extLst>
                    <a:ext uri="{FF2B5EF4-FFF2-40B4-BE49-F238E27FC236}">
                      <a16:creationId xmlns:a16="http://schemas.microsoft.com/office/drawing/2014/main" id="{A2C475F2-4B8E-4DAC-B7A0-55916B76EEFF}"/>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58" name="Rectangle 22">
                  <a:extLst>
                    <a:ext uri="{FF2B5EF4-FFF2-40B4-BE49-F238E27FC236}">
                      <a16:creationId xmlns:a16="http://schemas.microsoft.com/office/drawing/2014/main" id="{43AFCD5D-B471-4E79-8C66-A4C2B5E2FB56}"/>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9" name="Rectangle 23">
                  <a:extLst>
                    <a:ext uri="{FF2B5EF4-FFF2-40B4-BE49-F238E27FC236}">
                      <a16:creationId xmlns:a16="http://schemas.microsoft.com/office/drawing/2014/main" id="{FA1D7341-EE06-4A36-B5B9-4877B7ADC47B}"/>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60" name="Rectangle 24">
                  <a:extLst>
                    <a:ext uri="{FF2B5EF4-FFF2-40B4-BE49-F238E27FC236}">
                      <a16:creationId xmlns:a16="http://schemas.microsoft.com/office/drawing/2014/main" id="{0D8E15D5-AADA-4729-98EB-CF45169CAB4F}"/>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61" name="Rectangle 25">
                  <a:extLst>
                    <a:ext uri="{FF2B5EF4-FFF2-40B4-BE49-F238E27FC236}">
                      <a16:creationId xmlns:a16="http://schemas.microsoft.com/office/drawing/2014/main" id="{5682FB4B-94D0-47E4-8746-4CEB5F361520}"/>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62" name="Rectangle 26">
                  <a:extLst>
                    <a:ext uri="{FF2B5EF4-FFF2-40B4-BE49-F238E27FC236}">
                      <a16:creationId xmlns:a16="http://schemas.microsoft.com/office/drawing/2014/main" id="{DE064B60-1B9E-4CFF-B0FA-137DB7336CE8}"/>
                    </a:ext>
                  </a:extLst>
                </p:cNvPr>
                <p:cNvSpPr>
                  <a:spLocks noChangeArrowheads="1"/>
                </p:cNvSpPr>
                <p:nvPr/>
              </p:nvSpPr>
              <p:spPr bwMode="auto">
                <a:xfrm>
                  <a:off x="4599" y="2372"/>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Se</a:t>
                  </a:r>
                </a:p>
              </p:txBody>
            </p:sp>
            <p:sp>
              <p:nvSpPr>
                <p:cNvPr id="63" name="Rectangle 27">
                  <a:extLst>
                    <a:ext uri="{FF2B5EF4-FFF2-40B4-BE49-F238E27FC236}">
                      <a16:creationId xmlns:a16="http://schemas.microsoft.com/office/drawing/2014/main" id="{B65986F2-C000-4982-864A-4F86BDA4CFFE}"/>
                    </a:ext>
                  </a:extLst>
                </p:cNvPr>
                <p:cNvSpPr>
                  <a:spLocks noChangeArrowheads="1"/>
                </p:cNvSpPr>
                <p:nvPr/>
              </p:nvSpPr>
              <p:spPr bwMode="auto">
                <a:xfrm>
                  <a:off x="4887" y="2372"/>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Br</a:t>
                  </a:r>
                </a:p>
              </p:txBody>
            </p:sp>
            <p:sp>
              <p:nvSpPr>
                <p:cNvPr id="64" name="Rectangle 28">
                  <a:extLst>
                    <a:ext uri="{FF2B5EF4-FFF2-40B4-BE49-F238E27FC236}">
                      <a16:creationId xmlns:a16="http://schemas.microsoft.com/office/drawing/2014/main" id="{C7854360-E1CE-4994-B0C3-6F3A90CDE8C1}"/>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65" name="Rectangle 29">
                  <a:extLst>
                    <a:ext uri="{FF2B5EF4-FFF2-40B4-BE49-F238E27FC236}">
                      <a16:creationId xmlns:a16="http://schemas.microsoft.com/office/drawing/2014/main" id="{261EE0F6-0366-4BD3-B5E1-126817B185BB}"/>
                    </a:ext>
                  </a:extLst>
                </p:cNvPr>
                <p:cNvSpPr>
                  <a:spLocks noChangeArrowheads="1"/>
                </p:cNvSpPr>
                <p:nvPr/>
              </p:nvSpPr>
              <p:spPr bwMode="auto">
                <a:xfrm>
                  <a:off x="5175" y="2372"/>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Kr</a:t>
                  </a:r>
                </a:p>
              </p:txBody>
            </p:sp>
            <p:sp>
              <p:nvSpPr>
                <p:cNvPr id="66" name="Rectangle 30">
                  <a:extLst>
                    <a:ext uri="{FF2B5EF4-FFF2-40B4-BE49-F238E27FC236}">
                      <a16:creationId xmlns:a16="http://schemas.microsoft.com/office/drawing/2014/main" id="{448549F5-1495-425E-881B-484EF0EB8853}"/>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67" name="Rectangle 31">
                  <a:extLst>
                    <a:ext uri="{FF2B5EF4-FFF2-40B4-BE49-F238E27FC236}">
                      <a16:creationId xmlns:a16="http://schemas.microsoft.com/office/drawing/2014/main" id="{330FCA82-CC45-4EED-92C2-C66AFFE75D93}"/>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68" name="Rectangle 32">
                  <a:extLst>
                    <a:ext uri="{FF2B5EF4-FFF2-40B4-BE49-F238E27FC236}">
                      <a16:creationId xmlns:a16="http://schemas.microsoft.com/office/drawing/2014/main" id="{37322A30-C613-4333-B6B3-A1F4F9FF7309}"/>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9" name="Rectangle 33">
                  <a:extLst>
                    <a:ext uri="{FF2B5EF4-FFF2-40B4-BE49-F238E27FC236}">
                      <a16:creationId xmlns:a16="http://schemas.microsoft.com/office/drawing/2014/main" id="{E945816B-C40C-49D8-9549-1FC4990B72AF}"/>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70" name="Rectangle 34">
                  <a:extLst>
                    <a:ext uri="{FF2B5EF4-FFF2-40B4-BE49-F238E27FC236}">
                      <a16:creationId xmlns:a16="http://schemas.microsoft.com/office/drawing/2014/main" id="{B1357CD9-AB40-43B9-9CC7-0B1CB485FCD4}"/>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71" name="Rectangle 35">
                  <a:extLst>
                    <a:ext uri="{FF2B5EF4-FFF2-40B4-BE49-F238E27FC236}">
                      <a16:creationId xmlns:a16="http://schemas.microsoft.com/office/drawing/2014/main" id="{41A09651-9AF7-4AB3-B1D8-A049E23ED804}"/>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72" name="Rectangle 36">
                  <a:extLst>
                    <a:ext uri="{FF2B5EF4-FFF2-40B4-BE49-F238E27FC236}">
                      <a16:creationId xmlns:a16="http://schemas.microsoft.com/office/drawing/2014/main" id="{7ECF6F7F-F168-4F10-8C6A-399003704968}"/>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73" name="Rectangle 37">
                  <a:extLst>
                    <a:ext uri="{FF2B5EF4-FFF2-40B4-BE49-F238E27FC236}">
                      <a16:creationId xmlns:a16="http://schemas.microsoft.com/office/drawing/2014/main" id="{1F5CF049-CEC6-4E34-A385-AE4EEA92DB4B}"/>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74" name="Rectangle 38">
                  <a:extLst>
                    <a:ext uri="{FF2B5EF4-FFF2-40B4-BE49-F238E27FC236}">
                      <a16:creationId xmlns:a16="http://schemas.microsoft.com/office/drawing/2014/main" id="{BE9B66A3-E27A-41BA-A813-45F82F11B313}"/>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75" name="Rectangle 39">
                  <a:extLst>
                    <a:ext uri="{FF2B5EF4-FFF2-40B4-BE49-F238E27FC236}">
                      <a16:creationId xmlns:a16="http://schemas.microsoft.com/office/drawing/2014/main" id="{E7EB24DA-DDB4-4864-913A-3DDBB4C3BCE6}"/>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76" name="Rectangle 40">
                  <a:extLst>
                    <a:ext uri="{FF2B5EF4-FFF2-40B4-BE49-F238E27FC236}">
                      <a16:creationId xmlns:a16="http://schemas.microsoft.com/office/drawing/2014/main" id="{5F5B037B-4FB5-410C-B3CD-8D5E3D303441}"/>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77" name="Rectangle 41">
                  <a:extLst>
                    <a:ext uri="{FF2B5EF4-FFF2-40B4-BE49-F238E27FC236}">
                      <a16:creationId xmlns:a16="http://schemas.microsoft.com/office/drawing/2014/main" id="{14F53FC7-A7AC-4473-8CC7-2106337E1447}"/>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78" name="Rectangle 42">
                  <a:extLst>
                    <a:ext uri="{FF2B5EF4-FFF2-40B4-BE49-F238E27FC236}">
                      <a16:creationId xmlns:a16="http://schemas.microsoft.com/office/drawing/2014/main" id="{FC84AC9F-A803-4C12-8D6F-F4153468DA8F}"/>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9" name="Rectangle 43">
                  <a:extLst>
                    <a:ext uri="{FF2B5EF4-FFF2-40B4-BE49-F238E27FC236}">
                      <a16:creationId xmlns:a16="http://schemas.microsoft.com/office/drawing/2014/main" id="{2235EBF4-4FEB-414C-BB70-BBEBB3D596EE}"/>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80" name="Rectangle 44">
                  <a:extLst>
                    <a:ext uri="{FF2B5EF4-FFF2-40B4-BE49-F238E27FC236}">
                      <a16:creationId xmlns:a16="http://schemas.microsoft.com/office/drawing/2014/main" id="{3A00C62E-E2D9-4E74-8142-A434A6AF0F09}"/>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81" name="Rectangle 45">
                  <a:extLst>
                    <a:ext uri="{FF2B5EF4-FFF2-40B4-BE49-F238E27FC236}">
                      <a16:creationId xmlns:a16="http://schemas.microsoft.com/office/drawing/2014/main" id="{E9D0339A-D248-4FCB-8A18-60DDCA694DD2}"/>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82" name="Rectangle 46">
                  <a:extLst>
                    <a:ext uri="{FF2B5EF4-FFF2-40B4-BE49-F238E27FC236}">
                      <a16:creationId xmlns:a16="http://schemas.microsoft.com/office/drawing/2014/main" id="{4DA0A382-40A7-4B14-8100-A3F03D685E58}"/>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83" name="Rectangle 47">
                  <a:extLst>
                    <a:ext uri="{FF2B5EF4-FFF2-40B4-BE49-F238E27FC236}">
                      <a16:creationId xmlns:a16="http://schemas.microsoft.com/office/drawing/2014/main" id="{CC51870B-0741-4578-A726-B09B295CF4F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84" name="Rectangle 48">
                  <a:extLst>
                    <a:ext uri="{FF2B5EF4-FFF2-40B4-BE49-F238E27FC236}">
                      <a16:creationId xmlns:a16="http://schemas.microsoft.com/office/drawing/2014/main" id="{F493CD6D-2A47-40CB-9C7E-262A074E1C2A}"/>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85" name="Rectangle 49">
                  <a:extLst>
                    <a:ext uri="{FF2B5EF4-FFF2-40B4-BE49-F238E27FC236}">
                      <a16:creationId xmlns:a16="http://schemas.microsoft.com/office/drawing/2014/main" id="{1376D528-FE88-4D75-9B9F-85518ADD6300}"/>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86" name="Rectangle 50">
                  <a:extLst>
                    <a:ext uri="{FF2B5EF4-FFF2-40B4-BE49-F238E27FC236}">
                      <a16:creationId xmlns:a16="http://schemas.microsoft.com/office/drawing/2014/main" id="{BC0E2017-0F5B-49A7-8A4F-88437A464E2A}"/>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87" name="Rectangle 51">
                  <a:extLst>
                    <a:ext uri="{FF2B5EF4-FFF2-40B4-BE49-F238E27FC236}">
                      <a16:creationId xmlns:a16="http://schemas.microsoft.com/office/drawing/2014/main" id="{C85262DD-1DC1-4B55-B117-1BD525D03123}"/>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88" name="Rectangle 52">
                  <a:extLst>
                    <a:ext uri="{FF2B5EF4-FFF2-40B4-BE49-F238E27FC236}">
                      <a16:creationId xmlns:a16="http://schemas.microsoft.com/office/drawing/2014/main" id="{93099FE8-EF9E-4422-A85E-91AC6001F592}"/>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Au</a:t>
                  </a:r>
                </a:p>
              </p:txBody>
            </p:sp>
            <p:sp>
              <p:nvSpPr>
                <p:cNvPr id="89" name="Rectangle 53">
                  <a:extLst>
                    <a:ext uri="{FF2B5EF4-FFF2-40B4-BE49-F238E27FC236}">
                      <a16:creationId xmlns:a16="http://schemas.microsoft.com/office/drawing/2014/main" id="{4539E259-26D0-4423-B36E-D5DE8D4DCC2C}"/>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90" name="Rectangle 54">
                  <a:extLst>
                    <a:ext uri="{FF2B5EF4-FFF2-40B4-BE49-F238E27FC236}">
                      <a16:creationId xmlns:a16="http://schemas.microsoft.com/office/drawing/2014/main" id="{882272AE-203B-4890-AD35-9DFCD89F536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91" name="Rectangle 55">
                  <a:extLst>
                    <a:ext uri="{FF2B5EF4-FFF2-40B4-BE49-F238E27FC236}">
                      <a16:creationId xmlns:a16="http://schemas.microsoft.com/office/drawing/2014/main" id="{F206E8C6-54D6-4944-9365-845F134E935E}"/>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92" name="Rectangle 56">
                  <a:extLst>
                    <a:ext uri="{FF2B5EF4-FFF2-40B4-BE49-F238E27FC236}">
                      <a16:creationId xmlns:a16="http://schemas.microsoft.com/office/drawing/2014/main" id="{55D7146F-1E2E-4548-8AAB-C05A44AA0270}"/>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93" name="Rectangle 57">
                  <a:extLst>
                    <a:ext uri="{FF2B5EF4-FFF2-40B4-BE49-F238E27FC236}">
                      <a16:creationId xmlns:a16="http://schemas.microsoft.com/office/drawing/2014/main" id="{F0E57BF1-258A-471C-A8CE-17511B7031A5}"/>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94" name="Rectangle 58">
                  <a:extLst>
                    <a:ext uri="{FF2B5EF4-FFF2-40B4-BE49-F238E27FC236}">
                      <a16:creationId xmlns:a16="http://schemas.microsoft.com/office/drawing/2014/main" id="{468E5D51-A286-4B81-8000-2D367788D3E8}"/>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95" name="Rectangle 59">
                  <a:extLst>
                    <a:ext uri="{FF2B5EF4-FFF2-40B4-BE49-F238E27FC236}">
                      <a16:creationId xmlns:a16="http://schemas.microsoft.com/office/drawing/2014/main" id="{74886C56-4149-4A1A-9BD8-829DEB9EB885}"/>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a:t>
                  </a:r>
                </a:p>
              </p:txBody>
            </p:sp>
            <p:sp>
              <p:nvSpPr>
                <p:cNvPr id="96" name="Rectangle 60">
                  <a:extLst>
                    <a:ext uri="{FF2B5EF4-FFF2-40B4-BE49-F238E27FC236}">
                      <a16:creationId xmlns:a16="http://schemas.microsoft.com/office/drawing/2014/main" id="{A098A3D7-C2A8-4674-BD6C-4C732BE59E07}"/>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97" name="Rectangle 61">
                  <a:extLst>
                    <a:ext uri="{FF2B5EF4-FFF2-40B4-BE49-F238E27FC236}">
                      <a16:creationId xmlns:a16="http://schemas.microsoft.com/office/drawing/2014/main" id="{CA126C9F-09F3-44AD-AEC9-377FF1D708BB}"/>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98" name="Rectangle 62">
                  <a:extLst>
                    <a:ext uri="{FF2B5EF4-FFF2-40B4-BE49-F238E27FC236}">
                      <a16:creationId xmlns:a16="http://schemas.microsoft.com/office/drawing/2014/main" id="{757E413C-A027-4C71-83A2-347BC68B9574}"/>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9" name="Rectangle 63">
                  <a:extLst>
                    <a:ext uri="{FF2B5EF4-FFF2-40B4-BE49-F238E27FC236}">
                      <a16:creationId xmlns:a16="http://schemas.microsoft.com/office/drawing/2014/main" id="{CC03A615-F3FF-4681-85F7-853348DE2357}"/>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100" name="Rectangle 64">
                  <a:extLst>
                    <a:ext uri="{FF2B5EF4-FFF2-40B4-BE49-F238E27FC236}">
                      <a16:creationId xmlns:a16="http://schemas.microsoft.com/office/drawing/2014/main" id="{3564F727-A296-4F9D-8BB0-B116D9317CE9}"/>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101" name="Rectangle 65">
                  <a:extLst>
                    <a:ext uri="{FF2B5EF4-FFF2-40B4-BE49-F238E27FC236}">
                      <a16:creationId xmlns:a16="http://schemas.microsoft.com/office/drawing/2014/main" id="{830278CE-EF6A-4071-8514-57110F03DC50}"/>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102" name="Rectangle 66">
                  <a:extLst>
                    <a:ext uri="{FF2B5EF4-FFF2-40B4-BE49-F238E27FC236}">
                      <a16:creationId xmlns:a16="http://schemas.microsoft.com/office/drawing/2014/main" id="{78589864-8197-4B44-8D52-89779F298D1D}"/>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103" name="Rectangle 67">
                  <a:extLst>
                    <a:ext uri="{FF2B5EF4-FFF2-40B4-BE49-F238E27FC236}">
                      <a16:creationId xmlns:a16="http://schemas.microsoft.com/office/drawing/2014/main" id="{7B05CF32-A0AD-4D7B-B632-DD280290B7E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Mt</a:t>
                  </a:r>
                </a:p>
              </p:txBody>
            </p:sp>
            <p:sp>
              <p:nvSpPr>
                <p:cNvPr id="104" name="Rectangle 68">
                  <a:extLst>
                    <a:ext uri="{FF2B5EF4-FFF2-40B4-BE49-F238E27FC236}">
                      <a16:creationId xmlns:a16="http://schemas.microsoft.com/office/drawing/2014/main" id="{FE00FEEE-314B-43B9-8224-C0A1E1630491}"/>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5" name="Rectangle 69">
                  <a:extLst>
                    <a:ext uri="{FF2B5EF4-FFF2-40B4-BE49-F238E27FC236}">
                      <a16:creationId xmlns:a16="http://schemas.microsoft.com/office/drawing/2014/main" id="{F4E4A520-30CC-431A-ABC1-A73A949BAAED}"/>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6" name="Rectangle 70">
                  <a:extLst>
                    <a:ext uri="{FF2B5EF4-FFF2-40B4-BE49-F238E27FC236}">
                      <a16:creationId xmlns:a16="http://schemas.microsoft.com/office/drawing/2014/main" id="{1B00FD40-9F04-4742-99A7-C37D0FCA2F3C}"/>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107" name="Rectangle 71">
                  <a:extLst>
                    <a:ext uri="{FF2B5EF4-FFF2-40B4-BE49-F238E27FC236}">
                      <a16:creationId xmlns:a16="http://schemas.microsoft.com/office/drawing/2014/main" id="{B2E40F56-FC61-4557-8692-338C06EB889E}"/>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8" name="Rectangle 72">
                  <a:extLst>
                    <a:ext uri="{FF2B5EF4-FFF2-40B4-BE49-F238E27FC236}">
                      <a16:creationId xmlns:a16="http://schemas.microsoft.com/office/drawing/2014/main" id="{38DF2BD5-C9A7-4616-8F51-957D1CCE7078}"/>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9" name="Rectangle 73">
                  <a:extLst>
                    <a:ext uri="{FF2B5EF4-FFF2-40B4-BE49-F238E27FC236}">
                      <a16:creationId xmlns:a16="http://schemas.microsoft.com/office/drawing/2014/main" id="{0D1356FA-D16E-46C1-AD61-51919E184E22}"/>
                    </a:ext>
                  </a:extLst>
                </p:cNvPr>
                <p:cNvSpPr>
                  <a:spLocks noChangeArrowheads="1"/>
                </p:cNvSpPr>
                <p:nvPr/>
              </p:nvSpPr>
              <p:spPr bwMode="auto">
                <a:xfrm>
                  <a:off x="4311" y="2084"/>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P</a:t>
                  </a:r>
                </a:p>
              </p:txBody>
            </p:sp>
            <p:sp>
              <p:nvSpPr>
                <p:cNvPr id="110" name="Rectangle 74">
                  <a:extLst>
                    <a:ext uri="{FF2B5EF4-FFF2-40B4-BE49-F238E27FC236}">
                      <a16:creationId xmlns:a16="http://schemas.microsoft.com/office/drawing/2014/main" id="{E484A4EF-6AF0-44DC-B443-A15D25308089}"/>
                    </a:ext>
                  </a:extLst>
                </p:cNvPr>
                <p:cNvSpPr>
                  <a:spLocks noChangeArrowheads="1"/>
                </p:cNvSpPr>
                <p:nvPr/>
              </p:nvSpPr>
              <p:spPr bwMode="auto">
                <a:xfrm>
                  <a:off x="4311" y="1796"/>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N</a:t>
                  </a:r>
                </a:p>
              </p:txBody>
            </p:sp>
            <p:sp>
              <p:nvSpPr>
                <p:cNvPr id="111" name="Rectangle 75">
                  <a:extLst>
                    <a:ext uri="{FF2B5EF4-FFF2-40B4-BE49-F238E27FC236}">
                      <a16:creationId xmlns:a16="http://schemas.microsoft.com/office/drawing/2014/main" id="{53BF5EF9-C04F-45A2-9578-33DB1F4A431D}"/>
                    </a:ext>
                  </a:extLst>
                </p:cNvPr>
                <p:cNvSpPr>
                  <a:spLocks noChangeArrowheads="1"/>
                </p:cNvSpPr>
                <p:nvPr/>
              </p:nvSpPr>
              <p:spPr bwMode="auto">
                <a:xfrm>
                  <a:off x="4599" y="1796"/>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O</a:t>
                  </a:r>
                </a:p>
              </p:txBody>
            </p:sp>
            <p:sp>
              <p:nvSpPr>
                <p:cNvPr id="112" name="Rectangle 76">
                  <a:extLst>
                    <a:ext uri="{FF2B5EF4-FFF2-40B4-BE49-F238E27FC236}">
                      <a16:creationId xmlns:a16="http://schemas.microsoft.com/office/drawing/2014/main" id="{79209A75-822D-49B6-A03C-AF76BDE592EE}"/>
                    </a:ext>
                  </a:extLst>
                </p:cNvPr>
                <p:cNvSpPr>
                  <a:spLocks noChangeArrowheads="1"/>
                </p:cNvSpPr>
                <p:nvPr/>
              </p:nvSpPr>
              <p:spPr bwMode="auto">
                <a:xfrm>
                  <a:off x="4599" y="2084"/>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S</a:t>
                  </a:r>
                </a:p>
              </p:txBody>
            </p:sp>
            <p:sp>
              <p:nvSpPr>
                <p:cNvPr id="113" name="Rectangle 77">
                  <a:extLst>
                    <a:ext uri="{FF2B5EF4-FFF2-40B4-BE49-F238E27FC236}">
                      <a16:creationId xmlns:a16="http://schemas.microsoft.com/office/drawing/2014/main" id="{D317550D-D662-46FE-90E7-A440BE77F1E2}"/>
                    </a:ext>
                  </a:extLst>
                </p:cNvPr>
                <p:cNvSpPr>
                  <a:spLocks noChangeArrowheads="1"/>
                </p:cNvSpPr>
                <p:nvPr/>
              </p:nvSpPr>
              <p:spPr bwMode="auto">
                <a:xfrm>
                  <a:off x="4887" y="2084"/>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Cl</a:t>
                  </a:r>
                </a:p>
              </p:txBody>
            </p:sp>
            <p:sp>
              <p:nvSpPr>
                <p:cNvPr id="114" name="Rectangle 78">
                  <a:extLst>
                    <a:ext uri="{FF2B5EF4-FFF2-40B4-BE49-F238E27FC236}">
                      <a16:creationId xmlns:a16="http://schemas.microsoft.com/office/drawing/2014/main" id="{2C9AE4AC-591D-4CF8-990A-07D4239D6749}"/>
                    </a:ext>
                  </a:extLst>
                </p:cNvPr>
                <p:cNvSpPr>
                  <a:spLocks noChangeArrowheads="1"/>
                </p:cNvSpPr>
                <p:nvPr/>
              </p:nvSpPr>
              <p:spPr bwMode="auto">
                <a:xfrm>
                  <a:off x="4887" y="1796"/>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F</a:t>
                  </a:r>
                </a:p>
              </p:txBody>
            </p:sp>
            <p:sp>
              <p:nvSpPr>
                <p:cNvPr id="115" name="Rectangle 79">
                  <a:extLst>
                    <a:ext uri="{FF2B5EF4-FFF2-40B4-BE49-F238E27FC236}">
                      <a16:creationId xmlns:a16="http://schemas.microsoft.com/office/drawing/2014/main" id="{F8376040-8041-4823-BCC2-C2E6FC610F6D}"/>
                    </a:ext>
                  </a:extLst>
                </p:cNvPr>
                <p:cNvSpPr>
                  <a:spLocks noChangeArrowheads="1"/>
                </p:cNvSpPr>
                <p:nvPr/>
              </p:nvSpPr>
              <p:spPr bwMode="auto">
                <a:xfrm>
                  <a:off x="5175" y="1796"/>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Ne</a:t>
                  </a:r>
                </a:p>
              </p:txBody>
            </p:sp>
            <p:sp>
              <p:nvSpPr>
                <p:cNvPr id="116" name="Rectangle 80">
                  <a:extLst>
                    <a:ext uri="{FF2B5EF4-FFF2-40B4-BE49-F238E27FC236}">
                      <a16:creationId xmlns:a16="http://schemas.microsoft.com/office/drawing/2014/main" id="{39DDD54D-7F6D-49A9-83F2-8354D3271B84}"/>
                    </a:ext>
                  </a:extLst>
                </p:cNvPr>
                <p:cNvSpPr>
                  <a:spLocks noChangeArrowheads="1"/>
                </p:cNvSpPr>
                <p:nvPr/>
              </p:nvSpPr>
              <p:spPr bwMode="auto">
                <a:xfrm>
                  <a:off x="5175" y="2084"/>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err="1"/>
                    <a:t>Ar</a:t>
                  </a:r>
                  <a:endParaRPr lang="en-GB" sz="1400" dirty="0"/>
                </a:p>
              </p:txBody>
            </p:sp>
            <p:sp>
              <p:nvSpPr>
                <p:cNvPr id="117" name="Rectangle 81">
                  <a:extLst>
                    <a:ext uri="{FF2B5EF4-FFF2-40B4-BE49-F238E27FC236}">
                      <a16:creationId xmlns:a16="http://schemas.microsoft.com/office/drawing/2014/main" id="{D2B263EE-B596-4B88-BC83-B66F4695FB9B}"/>
                    </a:ext>
                  </a:extLst>
                </p:cNvPr>
                <p:cNvSpPr>
                  <a:spLocks noChangeArrowheads="1"/>
                </p:cNvSpPr>
                <p:nvPr/>
              </p:nvSpPr>
              <p:spPr bwMode="auto">
                <a:xfrm>
                  <a:off x="5175" y="2948"/>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Rn</a:t>
                  </a:r>
                </a:p>
              </p:txBody>
            </p:sp>
            <p:sp>
              <p:nvSpPr>
                <p:cNvPr id="118" name="Rectangle 82">
                  <a:extLst>
                    <a:ext uri="{FF2B5EF4-FFF2-40B4-BE49-F238E27FC236}">
                      <a16:creationId xmlns:a16="http://schemas.microsoft.com/office/drawing/2014/main" id="{9D5A79B9-FD23-43B1-B1AD-7A168197656A}"/>
                    </a:ext>
                  </a:extLst>
                </p:cNvPr>
                <p:cNvSpPr>
                  <a:spLocks noChangeArrowheads="1"/>
                </p:cNvSpPr>
                <p:nvPr/>
              </p:nvSpPr>
              <p:spPr bwMode="auto">
                <a:xfrm>
                  <a:off x="4887" y="2660"/>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I</a:t>
                  </a:r>
                </a:p>
              </p:txBody>
            </p:sp>
            <p:sp>
              <p:nvSpPr>
                <p:cNvPr id="119" name="Rectangle 83">
                  <a:extLst>
                    <a:ext uri="{FF2B5EF4-FFF2-40B4-BE49-F238E27FC236}">
                      <a16:creationId xmlns:a16="http://schemas.microsoft.com/office/drawing/2014/main" id="{C7B2232C-D784-4E1C-A915-02CDCCAADDB8}"/>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20" name="Rectangle 84">
                  <a:extLst>
                    <a:ext uri="{FF2B5EF4-FFF2-40B4-BE49-F238E27FC236}">
                      <a16:creationId xmlns:a16="http://schemas.microsoft.com/office/drawing/2014/main" id="{35674455-2543-4ADB-8F17-B657540AE0F1}"/>
                    </a:ext>
                  </a:extLst>
                </p:cNvPr>
                <p:cNvSpPr>
                  <a:spLocks noChangeArrowheads="1"/>
                </p:cNvSpPr>
                <p:nvPr/>
              </p:nvSpPr>
              <p:spPr bwMode="auto">
                <a:xfrm>
                  <a:off x="5175" y="2660"/>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err="1"/>
                    <a:t>Xe</a:t>
                  </a:r>
                  <a:endParaRPr lang="en-GB" sz="1400" dirty="0"/>
                </a:p>
              </p:txBody>
            </p:sp>
            <p:sp>
              <p:nvSpPr>
                <p:cNvPr id="121" name="Rectangle 85">
                  <a:extLst>
                    <a:ext uri="{FF2B5EF4-FFF2-40B4-BE49-F238E27FC236}">
                      <a16:creationId xmlns:a16="http://schemas.microsoft.com/office/drawing/2014/main" id="{99D877E7-6C46-4548-853C-5074522699F7}"/>
                    </a:ext>
                  </a:extLst>
                </p:cNvPr>
                <p:cNvSpPr>
                  <a:spLocks noChangeArrowheads="1"/>
                </p:cNvSpPr>
                <p:nvPr/>
              </p:nvSpPr>
              <p:spPr bwMode="auto">
                <a:xfrm>
                  <a:off x="5175" y="1508"/>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He</a:t>
                  </a:r>
                </a:p>
              </p:txBody>
            </p:sp>
            <p:sp>
              <p:nvSpPr>
                <p:cNvPr id="122" name="Rectangle 86">
                  <a:extLst>
                    <a:ext uri="{FF2B5EF4-FFF2-40B4-BE49-F238E27FC236}">
                      <a16:creationId xmlns:a16="http://schemas.microsoft.com/office/drawing/2014/main" id="{9FF74BAF-A633-4E77-8F59-2660CD1ED940}"/>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23" name="Rectangle 87">
                  <a:extLst>
                    <a:ext uri="{FF2B5EF4-FFF2-40B4-BE49-F238E27FC236}">
                      <a16:creationId xmlns:a16="http://schemas.microsoft.com/office/drawing/2014/main" id="{AF541F12-D2AA-4138-8872-EAAFB281537A}"/>
                    </a:ext>
                  </a:extLst>
                </p:cNvPr>
                <p:cNvSpPr>
                  <a:spLocks noChangeArrowheads="1"/>
                </p:cNvSpPr>
                <p:nvPr/>
              </p:nvSpPr>
              <p:spPr bwMode="auto">
                <a:xfrm>
                  <a:off x="4023" y="1796"/>
                  <a:ext cx="288" cy="288"/>
                </a:xfrm>
                <a:prstGeom prst="rect">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C</a:t>
                  </a:r>
                </a:p>
              </p:txBody>
            </p:sp>
            <p:sp>
              <p:nvSpPr>
                <p:cNvPr id="124" name="Rectangle 88">
                  <a:extLst>
                    <a:ext uri="{FF2B5EF4-FFF2-40B4-BE49-F238E27FC236}">
                      <a16:creationId xmlns:a16="http://schemas.microsoft.com/office/drawing/2014/main" id="{6EB5810E-7FCA-4C10-96DB-D22F3B57D37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25" name="Line 89">
                  <a:extLst>
                    <a:ext uri="{FF2B5EF4-FFF2-40B4-BE49-F238E27FC236}">
                      <a16:creationId xmlns:a16="http://schemas.microsoft.com/office/drawing/2014/main" id="{21752450-E268-4695-A91D-36787FE17F6A}"/>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6" name="Line 90">
                  <a:extLst>
                    <a:ext uri="{FF2B5EF4-FFF2-40B4-BE49-F238E27FC236}">
                      <a16:creationId xmlns:a16="http://schemas.microsoft.com/office/drawing/2014/main" id="{E253D80E-C399-432E-A124-77C5F2F8176A}"/>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7" name="Line 91">
                  <a:extLst>
                    <a:ext uri="{FF2B5EF4-FFF2-40B4-BE49-F238E27FC236}">
                      <a16:creationId xmlns:a16="http://schemas.microsoft.com/office/drawing/2014/main" id="{BBAC87F5-CBDE-477C-8CB2-69969796FF6C}"/>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8" name="Line 92">
                  <a:extLst>
                    <a:ext uri="{FF2B5EF4-FFF2-40B4-BE49-F238E27FC236}">
                      <a16:creationId xmlns:a16="http://schemas.microsoft.com/office/drawing/2014/main" id="{7FEFA856-EC21-42FF-9355-8B3BC100AE50}"/>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9" name="Line 93">
                  <a:extLst>
                    <a:ext uri="{FF2B5EF4-FFF2-40B4-BE49-F238E27FC236}">
                      <a16:creationId xmlns:a16="http://schemas.microsoft.com/office/drawing/2014/main" id="{C1AB43F8-5389-4939-9E7A-1C094201EF70}"/>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0" name="Line 94">
                  <a:extLst>
                    <a:ext uri="{FF2B5EF4-FFF2-40B4-BE49-F238E27FC236}">
                      <a16:creationId xmlns:a16="http://schemas.microsoft.com/office/drawing/2014/main" id="{61AAF764-A382-4613-94EC-5B4A88F54803}"/>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1" name="Line 95">
                  <a:extLst>
                    <a:ext uri="{FF2B5EF4-FFF2-40B4-BE49-F238E27FC236}">
                      <a16:creationId xmlns:a16="http://schemas.microsoft.com/office/drawing/2014/main" id="{1CECC3CB-E8CC-4D7A-AB19-748A94A658F2}"/>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2" name="Line 96">
                  <a:extLst>
                    <a:ext uri="{FF2B5EF4-FFF2-40B4-BE49-F238E27FC236}">
                      <a16:creationId xmlns:a16="http://schemas.microsoft.com/office/drawing/2014/main" id="{8D66D095-9150-4A55-BF69-9240E0F6EC1D}"/>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3" name="Line 97">
                  <a:extLst>
                    <a:ext uri="{FF2B5EF4-FFF2-40B4-BE49-F238E27FC236}">
                      <a16:creationId xmlns:a16="http://schemas.microsoft.com/office/drawing/2014/main" id="{0126B852-4ED5-42E0-B5BE-AE090E8452B7}"/>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4" name="Line 98">
                  <a:extLst>
                    <a:ext uri="{FF2B5EF4-FFF2-40B4-BE49-F238E27FC236}">
                      <a16:creationId xmlns:a16="http://schemas.microsoft.com/office/drawing/2014/main" id="{418E7713-2DCC-482B-AE9B-A5CACC14A315}"/>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33" name="TextBox 32">
                <a:extLst>
                  <a:ext uri="{FF2B5EF4-FFF2-40B4-BE49-F238E27FC236}">
                    <a16:creationId xmlns:a16="http://schemas.microsoft.com/office/drawing/2014/main" id="{FDF8E8A5-A1E4-4ACA-86F9-C22F09C9B61C}"/>
                  </a:ext>
                </a:extLst>
              </p:cNvPr>
              <p:cNvSpPr txBox="1"/>
              <p:nvPr/>
            </p:nvSpPr>
            <p:spPr>
              <a:xfrm>
                <a:off x="446601" y="2411009"/>
                <a:ext cx="428137" cy="508171"/>
              </a:xfrm>
              <a:prstGeom prst="rect">
                <a:avLst/>
              </a:prstGeom>
              <a:noFill/>
            </p:spPr>
            <p:txBody>
              <a:bodyPr wrap="none" rtlCol="0">
                <a:spAutoFit/>
              </a:bodyPr>
              <a:lstStyle/>
              <a:p>
                <a:r>
                  <a:rPr lang="en-GB" sz="1400" dirty="0"/>
                  <a:t>1</a:t>
                </a:r>
              </a:p>
            </p:txBody>
          </p:sp>
          <p:sp>
            <p:nvSpPr>
              <p:cNvPr id="34" name="TextBox 33">
                <a:extLst>
                  <a:ext uri="{FF2B5EF4-FFF2-40B4-BE49-F238E27FC236}">
                    <a16:creationId xmlns:a16="http://schemas.microsoft.com/office/drawing/2014/main" id="{946B5E8B-9335-43FC-AD1A-0A4F49E3EF3A}"/>
                  </a:ext>
                </a:extLst>
              </p:cNvPr>
              <p:cNvSpPr txBox="1"/>
              <p:nvPr/>
            </p:nvSpPr>
            <p:spPr>
              <a:xfrm>
                <a:off x="882960" y="2411008"/>
                <a:ext cx="428137" cy="508171"/>
              </a:xfrm>
              <a:prstGeom prst="rect">
                <a:avLst/>
              </a:prstGeom>
              <a:noFill/>
            </p:spPr>
            <p:txBody>
              <a:bodyPr wrap="none" rtlCol="0">
                <a:spAutoFit/>
              </a:bodyPr>
              <a:lstStyle/>
              <a:p>
                <a:r>
                  <a:rPr lang="en-GB" sz="1400" dirty="0"/>
                  <a:t>2</a:t>
                </a:r>
              </a:p>
            </p:txBody>
          </p:sp>
          <p:sp>
            <p:nvSpPr>
              <p:cNvPr id="35" name="TextBox 34">
                <a:extLst>
                  <a:ext uri="{FF2B5EF4-FFF2-40B4-BE49-F238E27FC236}">
                    <a16:creationId xmlns:a16="http://schemas.microsoft.com/office/drawing/2014/main" id="{7ED48B56-D19D-455F-A423-BC63A3CBB84B}"/>
                  </a:ext>
                </a:extLst>
              </p:cNvPr>
              <p:cNvSpPr txBox="1"/>
              <p:nvPr/>
            </p:nvSpPr>
            <p:spPr>
              <a:xfrm>
                <a:off x="5912161" y="2411009"/>
                <a:ext cx="428137" cy="508171"/>
              </a:xfrm>
              <a:prstGeom prst="rect">
                <a:avLst/>
              </a:prstGeom>
              <a:noFill/>
            </p:spPr>
            <p:txBody>
              <a:bodyPr wrap="none" rtlCol="0">
                <a:spAutoFit/>
              </a:bodyPr>
              <a:lstStyle/>
              <a:p>
                <a:r>
                  <a:rPr lang="en-GB" sz="1400" dirty="0"/>
                  <a:t>3</a:t>
                </a:r>
              </a:p>
            </p:txBody>
          </p:sp>
          <p:sp>
            <p:nvSpPr>
              <p:cNvPr id="36" name="TextBox 35">
                <a:extLst>
                  <a:ext uri="{FF2B5EF4-FFF2-40B4-BE49-F238E27FC236}">
                    <a16:creationId xmlns:a16="http://schemas.microsoft.com/office/drawing/2014/main" id="{974114C5-F7C6-40BA-ADD8-1272B200B325}"/>
                  </a:ext>
                </a:extLst>
              </p:cNvPr>
              <p:cNvSpPr txBox="1"/>
              <p:nvPr/>
            </p:nvSpPr>
            <p:spPr>
              <a:xfrm>
                <a:off x="6369362" y="2411014"/>
                <a:ext cx="428137" cy="508171"/>
              </a:xfrm>
              <a:prstGeom prst="rect">
                <a:avLst/>
              </a:prstGeom>
              <a:noFill/>
            </p:spPr>
            <p:txBody>
              <a:bodyPr wrap="none" rtlCol="0">
                <a:spAutoFit/>
              </a:bodyPr>
              <a:lstStyle/>
              <a:p>
                <a:r>
                  <a:rPr lang="en-GB" sz="1400" dirty="0"/>
                  <a:t>4</a:t>
                </a:r>
              </a:p>
            </p:txBody>
          </p:sp>
          <p:sp>
            <p:nvSpPr>
              <p:cNvPr id="37" name="TextBox 36">
                <a:extLst>
                  <a:ext uri="{FF2B5EF4-FFF2-40B4-BE49-F238E27FC236}">
                    <a16:creationId xmlns:a16="http://schemas.microsoft.com/office/drawing/2014/main" id="{45F6912C-7CB5-427B-8CDC-9F387F342955}"/>
                  </a:ext>
                </a:extLst>
              </p:cNvPr>
              <p:cNvSpPr txBox="1"/>
              <p:nvPr/>
            </p:nvSpPr>
            <p:spPr>
              <a:xfrm>
                <a:off x="6826562" y="2411014"/>
                <a:ext cx="428137" cy="508171"/>
              </a:xfrm>
              <a:prstGeom prst="rect">
                <a:avLst/>
              </a:prstGeom>
              <a:noFill/>
            </p:spPr>
            <p:txBody>
              <a:bodyPr wrap="none" rtlCol="0">
                <a:spAutoFit/>
              </a:bodyPr>
              <a:lstStyle/>
              <a:p>
                <a:r>
                  <a:rPr lang="en-GB" sz="1400" dirty="0"/>
                  <a:t>5</a:t>
                </a:r>
              </a:p>
            </p:txBody>
          </p:sp>
          <p:sp>
            <p:nvSpPr>
              <p:cNvPr id="38" name="TextBox 37">
                <a:extLst>
                  <a:ext uri="{FF2B5EF4-FFF2-40B4-BE49-F238E27FC236}">
                    <a16:creationId xmlns:a16="http://schemas.microsoft.com/office/drawing/2014/main" id="{EBAFB779-D5E1-480A-8EAB-BDD01E5C87CF}"/>
                  </a:ext>
                </a:extLst>
              </p:cNvPr>
              <p:cNvSpPr txBox="1"/>
              <p:nvPr/>
            </p:nvSpPr>
            <p:spPr>
              <a:xfrm>
                <a:off x="7283760" y="2411014"/>
                <a:ext cx="428137" cy="508171"/>
              </a:xfrm>
              <a:prstGeom prst="rect">
                <a:avLst/>
              </a:prstGeom>
              <a:noFill/>
            </p:spPr>
            <p:txBody>
              <a:bodyPr wrap="none" rtlCol="0">
                <a:spAutoFit/>
              </a:bodyPr>
              <a:lstStyle/>
              <a:p>
                <a:r>
                  <a:rPr lang="en-GB" sz="1400" dirty="0"/>
                  <a:t>6</a:t>
                </a:r>
              </a:p>
            </p:txBody>
          </p:sp>
          <p:sp>
            <p:nvSpPr>
              <p:cNvPr id="39" name="TextBox 38">
                <a:extLst>
                  <a:ext uri="{FF2B5EF4-FFF2-40B4-BE49-F238E27FC236}">
                    <a16:creationId xmlns:a16="http://schemas.microsoft.com/office/drawing/2014/main" id="{B4B3AC8D-5643-403A-9F4D-02B8F89D5BE7}"/>
                  </a:ext>
                </a:extLst>
              </p:cNvPr>
              <p:cNvSpPr txBox="1"/>
              <p:nvPr/>
            </p:nvSpPr>
            <p:spPr>
              <a:xfrm>
                <a:off x="7756914" y="2411014"/>
                <a:ext cx="428137" cy="508171"/>
              </a:xfrm>
              <a:prstGeom prst="rect">
                <a:avLst/>
              </a:prstGeom>
              <a:noFill/>
            </p:spPr>
            <p:txBody>
              <a:bodyPr wrap="none" rtlCol="0">
                <a:spAutoFit/>
              </a:bodyPr>
              <a:lstStyle/>
              <a:p>
                <a:r>
                  <a:rPr lang="en-GB" sz="1400" dirty="0"/>
                  <a:t>7</a:t>
                </a:r>
              </a:p>
            </p:txBody>
          </p:sp>
          <p:sp>
            <p:nvSpPr>
              <p:cNvPr id="40" name="TextBox 39">
                <a:extLst>
                  <a:ext uri="{FF2B5EF4-FFF2-40B4-BE49-F238E27FC236}">
                    <a16:creationId xmlns:a16="http://schemas.microsoft.com/office/drawing/2014/main" id="{FA1E64EA-E976-4919-84E3-2DBA670312C5}"/>
                  </a:ext>
                </a:extLst>
              </p:cNvPr>
              <p:cNvSpPr txBox="1"/>
              <p:nvPr/>
            </p:nvSpPr>
            <p:spPr>
              <a:xfrm>
                <a:off x="8198161" y="2411013"/>
                <a:ext cx="428137" cy="508171"/>
              </a:xfrm>
              <a:prstGeom prst="rect">
                <a:avLst/>
              </a:prstGeom>
              <a:noFill/>
            </p:spPr>
            <p:txBody>
              <a:bodyPr wrap="none" rtlCol="0">
                <a:spAutoFit/>
              </a:bodyPr>
              <a:lstStyle/>
              <a:p>
                <a:r>
                  <a:rPr lang="en-GB" sz="1400" dirty="0"/>
                  <a:t>0</a:t>
                </a:r>
              </a:p>
            </p:txBody>
          </p:sp>
        </p:grpSp>
        <p:cxnSp>
          <p:nvCxnSpPr>
            <p:cNvPr id="23" name="Straight Connector 22">
              <a:extLst>
                <a:ext uri="{FF2B5EF4-FFF2-40B4-BE49-F238E27FC236}">
                  <a16:creationId xmlns:a16="http://schemas.microsoft.com/office/drawing/2014/main" id="{2D79E1F6-139D-41C6-9239-6701BE4FAD24}"/>
                </a:ext>
              </a:extLst>
            </p:cNvPr>
            <p:cNvCxnSpPr>
              <a:endCxn id="127"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68E19D-2B2C-4C92-B82B-EBD883F68A46}"/>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A8D40E-93D9-43D2-8612-0E88C9DB9096}"/>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4D050F9-606F-4A81-9305-98D172FC40AE}"/>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634697A-F7D7-4ABE-9521-AF49F4ADC2DD}"/>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97A1A57-EB0E-4077-B2DC-782053AE39EC}"/>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1EE9B04-5622-44F7-B4DD-5D6658814922}"/>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CE168B6-B532-4ACE-9395-C35E3F5C671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85F11EA-095F-49AA-822A-40F5237C7373}"/>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35" name="Straight Arrow Connector 134"/>
          <p:cNvCxnSpPr>
            <a:endCxn id="93" idx="2"/>
          </p:cNvCxnSpPr>
          <p:nvPr/>
        </p:nvCxnSpPr>
        <p:spPr>
          <a:xfrm flipH="1" flipV="1">
            <a:off x="6212534" y="3246481"/>
            <a:ext cx="1008310" cy="16300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6" name="TextBox 135">
            <a:extLst>
              <a:ext uri="{FF2B5EF4-FFF2-40B4-BE49-F238E27FC236}">
                <a16:creationId xmlns:a16="http://schemas.microsoft.com/office/drawing/2014/main" id="{AFF58D8F-580D-4EBC-B1E5-7CBA451EFDE1}"/>
              </a:ext>
            </a:extLst>
          </p:cNvPr>
          <p:cNvSpPr txBox="1"/>
          <p:nvPr/>
        </p:nvSpPr>
        <p:spPr>
          <a:xfrm>
            <a:off x="7220844" y="3039547"/>
            <a:ext cx="3267275" cy="101566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a:t>Non metals – found towards the right and towards the top of the periodic table</a:t>
            </a:r>
          </a:p>
        </p:txBody>
      </p:sp>
      <p:cxnSp>
        <p:nvCxnSpPr>
          <p:cNvPr id="137" name="Straight Arrow Connector 136"/>
          <p:cNvCxnSpPr>
            <a:stCxn id="136" idx="1"/>
          </p:cNvCxnSpPr>
          <p:nvPr/>
        </p:nvCxnSpPr>
        <p:spPr>
          <a:xfrm flipH="1" flipV="1">
            <a:off x="6703837" y="2756462"/>
            <a:ext cx="517006" cy="79091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11267" name="Table 11266"/>
          <p:cNvGraphicFramePr>
            <a:graphicFrameLocks noGrp="1"/>
          </p:cNvGraphicFramePr>
          <p:nvPr/>
        </p:nvGraphicFramePr>
        <p:xfrm>
          <a:off x="1646658" y="3961489"/>
          <a:ext cx="4713264" cy="2316480"/>
        </p:xfrm>
        <a:graphic>
          <a:graphicData uri="http://schemas.openxmlformats.org/drawingml/2006/table">
            <a:tbl>
              <a:tblPr firstRow="1" bandRow="1">
                <a:tableStyleId>{10A1B5D5-9B99-4C35-A422-299274C87663}</a:tableStyleId>
              </a:tblPr>
              <a:tblGrid>
                <a:gridCol w="2356632">
                  <a:extLst>
                    <a:ext uri="{9D8B030D-6E8A-4147-A177-3AD203B41FA5}">
                      <a16:colId xmlns:a16="http://schemas.microsoft.com/office/drawing/2014/main" val="20000"/>
                    </a:ext>
                  </a:extLst>
                </a:gridCol>
                <a:gridCol w="2356632">
                  <a:extLst>
                    <a:ext uri="{9D8B030D-6E8A-4147-A177-3AD203B41FA5}">
                      <a16:colId xmlns:a16="http://schemas.microsoft.com/office/drawing/2014/main" val="20001"/>
                    </a:ext>
                  </a:extLst>
                </a:gridCol>
              </a:tblGrid>
              <a:tr h="370840">
                <a:tc>
                  <a:txBody>
                    <a:bodyPr/>
                    <a:lstStyle/>
                    <a:p>
                      <a:pPr algn="ctr"/>
                      <a:r>
                        <a:rPr lang="en-GB" sz="2000" dirty="0"/>
                        <a:t>Metals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Non-metals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l"/>
                      <a:r>
                        <a:rPr lang="en-GB" sz="2000" dirty="0"/>
                        <a:t>Shiny</a:t>
                      </a:r>
                    </a:p>
                    <a:p>
                      <a:pPr algn="l"/>
                      <a:r>
                        <a:rPr lang="en-GB" sz="2000" dirty="0"/>
                        <a:t>Mostly solid</a:t>
                      </a:r>
                    </a:p>
                    <a:p>
                      <a:pPr algn="l"/>
                      <a:r>
                        <a:rPr lang="en-GB" sz="2000" dirty="0"/>
                        <a:t>Dense and strong</a:t>
                      </a:r>
                    </a:p>
                    <a:p>
                      <a:pPr algn="l"/>
                      <a:r>
                        <a:rPr lang="en-GB" sz="2000" dirty="0"/>
                        <a:t>Malleable</a:t>
                      </a:r>
                    </a:p>
                    <a:p>
                      <a:pPr algn="l"/>
                      <a:r>
                        <a:rPr lang="en-GB" sz="2000" dirty="0"/>
                        <a:t>Good</a:t>
                      </a:r>
                      <a:r>
                        <a:rPr lang="en-GB" sz="2000" baseline="0" dirty="0"/>
                        <a:t> heat and electrical conductors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t>Dull</a:t>
                      </a:r>
                    </a:p>
                    <a:p>
                      <a:pPr algn="l"/>
                      <a:r>
                        <a:rPr lang="en-GB" sz="2000" dirty="0"/>
                        <a:t>Low</a:t>
                      </a:r>
                      <a:r>
                        <a:rPr lang="en-GB" sz="2000" baseline="0" dirty="0"/>
                        <a:t> density</a:t>
                      </a:r>
                    </a:p>
                    <a:p>
                      <a:pPr algn="l"/>
                      <a:r>
                        <a:rPr lang="en-GB" sz="2000" baseline="0" dirty="0"/>
                        <a:t>Weak</a:t>
                      </a:r>
                    </a:p>
                    <a:p>
                      <a:pPr algn="l"/>
                      <a:r>
                        <a:rPr lang="en-GB" sz="2000" baseline="0" dirty="0"/>
                        <a:t>Brittle</a:t>
                      </a:r>
                    </a:p>
                    <a:p>
                      <a:pPr algn="l"/>
                      <a:r>
                        <a:rPr lang="en-GB" sz="2000" baseline="0" dirty="0"/>
                        <a:t>Poor heat and electrical conductors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30581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7" name="TextBox 6"/>
          <p:cNvSpPr txBox="1"/>
          <p:nvPr/>
        </p:nvSpPr>
        <p:spPr>
          <a:xfrm>
            <a:off x="1524000" y="980729"/>
            <a:ext cx="5004048" cy="5324535"/>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Periodic table</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The periodic table</a:t>
            </a:r>
          </a:p>
          <a:p>
            <a:pPr marL="685800" lvl="1" indent="-342900">
              <a:buFont typeface="Arial" charset="0"/>
              <a:buChar char="•"/>
            </a:pPr>
            <a:r>
              <a:rPr lang="en-US" sz="2400" b="1" dirty="0">
                <a:solidFill>
                  <a:schemeClr val="bg1">
                    <a:lumMod val="50000"/>
                  </a:schemeClr>
                </a:solidFill>
              </a:rPr>
              <a:t>Development of the periodic table</a:t>
            </a:r>
          </a:p>
          <a:p>
            <a:pPr marL="685800" lvl="1" indent="-342900">
              <a:buFont typeface="Arial" charset="0"/>
              <a:buChar char="•"/>
            </a:pPr>
            <a:r>
              <a:rPr lang="en-US" sz="2400" b="1" dirty="0">
                <a:solidFill>
                  <a:schemeClr val="bg1">
                    <a:lumMod val="50000"/>
                  </a:schemeClr>
                </a:solidFill>
              </a:rPr>
              <a:t>Metals and non-metals</a:t>
            </a:r>
            <a:endParaRPr lang="en-GB" sz="2400" dirty="0"/>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54192" y="697757"/>
            <a:ext cx="4913808" cy="5805264"/>
          </a:xfrm>
          <a:prstGeom prst="rect">
            <a:avLst/>
          </a:prstGeom>
        </p:spPr>
      </p:pic>
    </p:spTree>
    <p:extLst>
      <p:ext uri="{BB962C8B-B14F-4D97-AF65-F5344CB8AC3E}">
        <p14:creationId xmlns:p14="http://schemas.microsoft.com/office/powerpoint/2010/main" val="7718209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Periodic table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7"/>
            <a:ext cx="8915400" cy="5632311"/>
          </a:xfrm>
          <a:prstGeom prst="rect">
            <a:avLst/>
          </a:prstGeom>
          <a:noFill/>
        </p:spPr>
        <p:txBody>
          <a:bodyPr wrap="square" rtlCol="0">
            <a:spAutoFit/>
          </a:bodyPr>
          <a:lstStyle/>
          <a:p>
            <a:pPr marL="457200" indent="-457200">
              <a:lnSpc>
                <a:spcPct val="250000"/>
              </a:lnSpc>
              <a:buAutoNum type="arabicPeriod"/>
            </a:pPr>
            <a:r>
              <a:rPr lang="en-GB" sz="2400" dirty="0"/>
              <a:t>How are elements arranged in the periodic table?</a:t>
            </a:r>
          </a:p>
          <a:p>
            <a:pPr marL="457200" indent="-457200">
              <a:lnSpc>
                <a:spcPct val="250000"/>
              </a:lnSpc>
              <a:buAutoNum type="arabicPeriod"/>
            </a:pPr>
            <a:r>
              <a:rPr lang="en-GB" sz="2400" dirty="0"/>
              <a:t>What are the columns of the periodic table called?</a:t>
            </a:r>
          </a:p>
          <a:p>
            <a:pPr marL="457200" indent="-457200">
              <a:lnSpc>
                <a:spcPct val="250000"/>
              </a:lnSpc>
              <a:buAutoNum type="arabicPeriod"/>
            </a:pPr>
            <a:r>
              <a:rPr lang="en-GB" sz="2400" dirty="0"/>
              <a:t>What are the rows of a periodic table called?</a:t>
            </a:r>
          </a:p>
          <a:p>
            <a:pPr marL="457200" indent="-457200">
              <a:lnSpc>
                <a:spcPct val="250000"/>
              </a:lnSpc>
              <a:buAutoNum type="arabicPeriod"/>
            </a:pPr>
            <a:r>
              <a:rPr lang="en-GB" sz="2400" dirty="0"/>
              <a:t>What does the column an element is in tell you about the atoms?</a:t>
            </a:r>
          </a:p>
          <a:p>
            <a:pPr marL="457200" indent="-457200">
              <a:lnSpc>
                <a:spcPct val="250000"/>
              </a:lnSpc>
              <a:buFontTx/>
              <a:buAutoNum type="arabicPeriod"/>
            </a:pPr>
            <a:r>
              <a:rPr lang="en-GB" sz="2400" dirty="0"/>
              <a:t>What does the row an element is in tell you about the atoms?</a:t>
            </a:r>
          </a:p>
          <a:p>
            <a:pPr marL="457200" indent="-457200">
              <a:lnSpc>
                <a:spcPct val="250000"/>
              </a:lnSpc>
              <a:buFontTx/>
              <a:buAutoNum type="arabicPeriod"/>
            </a:pPr>
            <a:r>
              <a:rPr lang="en-GB" sz="2400" dirty="0"/>
              <a:t>Which side of the periodic table are the non-metals found?</a:t>
            </a:r>
          </a:p>
        </p:txBody>
      </p:sp>
    </p:spTree>
    <p:extLst>
      <p:ext uri="{BB962C8B-B14F-4D97-AF65-F5344CB8AC3E}">
        <p14:creationId xmlns:p14="http://schemas.microsoft.com/office/powerpoint/2010/main" val="18501600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
            <a:ext cx="8316416" cy="657041"/>
          </a:xfrm>
        </p:spPr>
        <p:txBody>
          <a:bodyPr>
            <a:noAutofit/>
          </a:bodyPr>
          <a:lstStyle/>
          <a:p>
            <a:pPr marL="342900" lvl="1" algn="r" defTabSz="342900" rtl="0">
              <a:spcBef>
                <a:spcPct val="20000"/>
              </a:spcBef>
            </a:pPr>
            <a:r>
              <a:rPr lang="en-US" sz="2000" b="1" dirty="0">
                <a:solidFill>
                  <a:schemeClr val="accent6"/>
                </a:solidFill>
              </a:rPr>
              <a:t>Periodic table PART 1 – </a:t>
            </a:r>
            <a:r>
              <a:rPr lang="en-US" sz="2000" b="1" kern="1200" dirty="0" err="1">
                <a:solidFill>
                  <a:schemeClr val="tx1"/>
                </a:solidFill>
                <a:latin typeface="Calibri"/>
                <a:ea typeface=""/>
                <a:cs typeface="News Gothic MT"/>
              </a:rPr>
              <a:t>QuestionIT</a:t>
            </a:r>
            <a:endParaRPr lang="en-US" sz="2000" b="1" kern="1200" dirty="0">
              <a:solidFill>
                <a:schemeClr val="tx1"/>
              </a:solidFill>
              <a:latin typeface="Calibri"/>
              <a:ea typeface=""/>
              <a:cs typeface="News Gothic MT"/>
            </a:endParaRPr>
          </a:p>
        </p:txBody>
      </p:sp>
      <p:sp>
        <p:nvSpPr>
          <p:cNvPr id="4" name="Rectangle 3"/>
          <p:cNvSpPr/>
          <p:nvPr/>
        </p:nvSpPr>
        <p:spPr>
          <a:xfrm>
            <a:off x="1673087" y="802525"/>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defRPr/>
            </a:pPr>
            <a:endParaRPr lang="en-GB" sz="2000" dirty="0">
              <a:solidFill>
                <a:schemeClr val="tx1"/>
              </a:solidFill>
            </a:endParaRPr>
          </a:p>
        </p:txBody>
      </p:sp>
      <p:sp>
        <p:nvSpPr>
          <p:cNvPr id="6" name="TextBox 5"/>
          <p:cNvSpPr txBox="1"/>
          <p:nvPr/>
        </p:nvSpPr>
        <p:spPr>
          <a:xfrm>
            <a:off x="1673087" y="697936"/>
            <a:ext cx="8915400" cy="4374724"/>
          </a:xfrm>
          <a:prstGeom prst="rect">
            <a:avLst/>
          </a:prstGeom>
          <a:noFill/>
        </p:spPr>
        <p:txBody>
          <a:bodyPr wrap="square" rtlCol="0">
            <a:spAutoFit/>
          </a:bodyPr>
          <a:lstStyle/>
          <a:p>
            <a:pPr marL="457200" indent="-457200">
              <a:buFont typeface="+mj-lt"/>
              <a:buAutoNum type="arabicPeriod" startAt="7"/>
            </a:pPr>
            <a:r>
              <a:rPr lang="en-GB" sz="2400" dirty="0"/>
              <a:t>How were elements classified before the discovery of subatomic particles?</a:t>
            </a:r>
          </a:p>
          <a:p>
            <a:pPr marL="457200" indent="-457200">
              <a:lnSpc>
                <a:spcPct val="250000"/>
              </a:lnSpc>
              <a:buFontTx/>
              <a:buAutoNum type="arabicPeriod" startAt="7"/>
            </a:pPr>
            <a:r>
              <a:rPr lang="en-GB" sz="2400" dirty="0"/>
              <a:t>What was the problem with early periodic tables?</a:t>
            </a:r>
          </a:p>
          <a:p>
            <a:pPr marL="457200" indent="-457200">
              <a:lnSpc>
                <a:spcPct val="250000"/>
              </a:lnSpc>
              <a:buFontTx/>
              <a:buAutoNum type="arabicPeriod" startAt="7"/>
            </a:pPr>
            <a:r>
              <a:rPr lang="en-GB" sz="2400" dirty="0"/>
              <a:t>How did Mendeleev overcome these problems?</a:t>
            </a:r>
          </a:p>
          <a:p>
            <a:pPr marL="457200" indent="-457200">
              <a:lnSpc>
                <a:spcPct val="250000"/>
              </a:lnSpc>
              <a:buFontTx/>
              <a:buAutoNum type="arabicPeriod" startAt="7"/>
            </a:pPr>
            <a:r>
              <a:rPr lang="en-GB" sz="2400" dirty="0"/>
              <a:t>Why is the order based on atomic masses not always correct?</a:t>
            </a:r>
          </a:p>
          <a:p>
            <a:pPr marL="457200" indent="-457200">
              <a:lnSpc>
                <a:spcPct val="250000"/>
              </a:lnSpc>
              <a:buFontTx/>
              <a:buAutoNum type="arabicPeriod" startAt="7"/>
            </a:pPr>
            <a:r>
              <a:rPr lang="en-GB" sz="2400" dirty="0"/>
              <a:t>What do we call elements that tend to form positive ions?</a:t>
            </a:r>
          </a:p>
        </p:txBody>
      </p:sp>
    </p:spTree>
    <p:extLst>
      <p:ext uri="{BB962C8B-B14F-4D97-AF65-F5344CB8AC3E}">
        <p14:creationId xmlns:p14="http://schemas.microsoft.com/office/powerpoint/2010/main" val="733832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D82ED5E-B213-4E84-9447-28999DE7C1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7305EA-DEDA-450C-B69D-04DB9D4B85D2}">
  <ds:schemaRefs>
    <ds:schemaRef ds:uri="http://schemas.microsoft.com/sharepoint/v3/contenttype/forms"/>
  </ds:schemaRefs>
</ds:datastoreItem>
</file>

<file path=customXml/itemProps3.xml><?xml version="1.0" encoding="utf-8"?>
<ds:datastoreItem xmlns:ds="http://schemas.openxmlformats.org/officeDocument/2006/customXml" ds:itemID="{8B31AA60-4ED1-4626-9C65-D67AC7C49250}">
  <ds:schemaRefs>
    <ds:schemaRef ds:uri="http://purl.org/dc/elements/1.1/"/>
    <ds:schemaRef ds:uri="http://www.w3.org/XML/1998/namespace"/>
    <ds:schemaRef ds:uri="http://schemas.microsoft.com/office/infopath/2007/PartnerControls"/>
    <ds:schemaRef ds:uri="http://schemas.openxmlformats.org/package/2006/metadata/core-properties"/>
    <ds:schemaRef ds:uri="http://purl.org/dc/terms/"/>
    <ds:schemaRef ds:uri="http://schemas.microsoft.com/office/2006/metadata/properties"/>
    <ds:schemaRef ds:uri="http://schemas.microsoft.com/office/2006/documentManagement/types"/>
    <ds:schemaRef ds:uri="b547754c-74b2-4d91-982e-55751234f08d"/>
    <ds:schemaRef ds:uri="f513355b-a9cf-41c1-ad84-cdbe5216922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TotalTime>
  <Words>6887</Words>
  <Application>Microsoft Office PowerPoint</Application>
  <PresentationFormat>Widescreen</PresentationFormat>
  <Paragraphs>768</Paragraphs>
  <Slides>53</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Arial</vt:lpstr>
      <vt:lpstr>Calibri</vt:lpstr>
      <vt:lpstr>Calibri Light</vt:lpstr>
      <vt:lpstr>News Gothic MT</vt:lpstr>
      <vt:lpstr>Times New Roman</vt:lpstr>
      <vt:lpstr>Office Theme</vt:lpstr>
      <vt:lpstr>PowerPoint Presentation</vt:lpstr>
      <vt:lpstr>Overview   Atomic structure and the periodic table</vt:lpstr>
      <vt:lpstr>PowerPoint Presentation</vt:lpstr>
      <vt:lpstr>Atoms, elements, compounds and mixtures - PART 1</vt:lpstr>
      <vt:lpstr>Atoms, elements, compounds and mixtures - PART 1</vt:lpstr>
      <vt:lpstr>Atoms, elements, compounds and mixtures - PART 1</vt:lpstr>
      <vt:lpstr>Atoms, elements, compounds and mixtures - PART 1</vt:lpstr>
      <vt:lpstr>PowerPoint Presentation</vt:lpstr>
      <vt:lpstr>Atoms, elements, compounds and mixtures PART 1 – QuestionIT</vt:lpstr>
      <vt:lpstr>PowerPoint Presentation</vt:lpstr>
      <vt:lpstr>Atoms, elements, compounds and mixtures PART 1 – QuestionIT</vt:lpstr>
      <vt:lpstr>Atoms, elements, compounds and mixtures PART 1 – QuestionIT</vt:lpstr>
      <vt:lpstr>Atoms, elements, compounds and mixtures PART 1 – QuestionIT</vt:lpstr>
      <vt:lpstr>PowerPoint Presentation</vt:lpstr>
      <vt:lpstr>Atoms, elements, compounds and mixtures - PART 2</vt:lpstr>
      <vt:lpstr>Atoms, elements, compounds and mixtures - PART 2</vt:lpstr>
      <vt:lpstr>Atoms, elements, compounds and mixtures - PART 2</vt:lpstr>
      <vt:lpstr>PowerPoint Presentation</vt:lpstr>
      <vt:lpstr>Atoms, elements, compounds and mixtures PART 2 – QuestionIT</vt:lpstr>
      <vt:lpstr>PowerPoint Presentation</vt:lpstr>
      <vt:lpstr>Atoms, elements, compounds and mixtures PART 2 – QuestionIT</vt:lpstr>
      <vt:lpstr>Atoms, elements, compounds and mixtures PART 2 – QuestionIT</vt:lpstr>
      <vt:lpstr>PowerPoint Presentation</vt:lpstr>
      <vt:lpstr>Atomic model - PART 1</vt:lpstr>
      <vt:lpstr>Atomic model - PART 1</vt:lpstr>
      <vt:lpstr>Atomic model - PART 1</vt:lpstr>
      <vt:lpstr>PowerPoint Presentation</vt:lpstr>
      <vt:lpstr>Atomic model PART 1 – QuestionIT</vt:lpstr>
      <vt:lpstr>PowerPoint Presentation</vt:lpstr>
      <vt:lpstr>Atomic model PART 1 – QuestionIT</vt:lpstr>
      <vt:lpstr>Atomic model PART 1 – QuestionIT</vt:lpstr>
      <vt:lpstr>PowerPoint Presentation</vt:lpstr>
      <vt:lpstr>Atomic model - PART 2</vt:lpstr>
      <vt:lpstr>Atomic model - PART 2</vt:lpstr>
      <vt:lpstr>Atomic model - PART 2</vt:lpstr>
      <vt:lpstr>PowerPoint Presentation</vt:lpstr>
      <vt:lpstr>Atomic model - PART 2</vt:lpstr>
      <vt:lpstr>Atomic model - PART 2</vt:lpstr>
      <vt:lpstr>PowerPoint Presentation</vt:lpstr>
      <vt:lpstr>Atomic model PART 2 – QuestionIT</vt:lpstr>
      <vt:lpstr>Atomic model PART 2 – QuestionIT</vt:lpstr>
      <vt:lpstr>Atomic model PART 2 – QuestionIT</vt:lpstr>
      <vt:lpstr>PowerPoint Presentation</vt:lpstr>
      <vt:lpstr>Atomic model PART 2 – QuestionIT</vt:lpstr>
      <vt:lpstr>Atomic model PART 2 – QuestionIT</vt:lpstr>
      <vt:lpstr>Atomic model PART 2 – QuestionIT</vt:lpstr>
      <vt:lpstr>PowerPoint Presentation</vt:lpstr>
      <vt:lpstr>Periodic table - PART 1</vt:lpstr>
      <vt:lpstr>Periodic table - PART 1</vt:lpstr>
      <vt:lpstr>Periodic table - PART 1</vt:lpstr>
      <vt:lpstr>PowerPoint Presentation</vt:lpstr>
      <vt:lpstr>Periodic table PART 1 – QuestionIT</vt:lpstr>
      <vt:lpstr>Periodic table PART 1 – QuestionIT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Jody Claridge</dc:creator>
  <cp:lastModifiedBy>Jody Claridge</cp:lastModifiedBy>
  <cp:revision>1</cp:revision>
  <dcterms:created xsi:type="dcterms:W3CDTF">2020-09-21T17:18:18Z</dcterms:created>
  <dcterms:modified xsi:type="dcterms:W3CDTF">2020-09-21T17:19:52Z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