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v" ContentType="video/x-ms-wm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7" r:id="rId5"/>
    <p:sldId id="258" r:id="rId6"/>
    <p:sldId id="266" r:id="rId7"/>
    <p:sldId id="268" r:id="rId8"/>
    <p:sldId id="269" r:id="rId9"/>
    <p:sldId id="259" r:id="rId10"/>
    <p:sldId id="260" r:id="rId11"/>
    <p:sldId id="261" r:id="rId12"/>
    <p:sldId id="267" r:id="rId13"/>
    <p:sldId id="263" r:id="rId14"/>
    <p:sldId id="264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15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37A615-33BD-48AD-AA02-0B2907F60061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9B918F-E5DA-4F0F-9B8A-9BFB2CA38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801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9B918F-E5DA-4F0F-9B8A-9BFB2CA3890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716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9B918F-E5DA-4F0F-9B8A-9BFB2CA3890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474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407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88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608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906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264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590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38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112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42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72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963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A3434-5FFB-4124-A37A-19D0E818277C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D6A92-CB72-4EC9-A39E-ABD383CBC0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51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GQrewgfCF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GQrewgfCF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1 Alkali Metals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Learning objectives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To describe the reactions of different alkali metals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To draw the electron diagrams for the alkali metals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To explain the reactivity trend of alkali metals using shielding</a:t>
            </a:r>
          </a:p>
        </p:txBody>
      </p:sp>
    </p:spTree>
    <p:extLst>
      <p:ext uri="{BB962C8B-B14F-4D97-AF65-F5344CB8AC3E}">
        <p14:creationId xmlns:p14="http://schemas.microsoft.com/office/powerpoint/2010/main" val="3171177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</a:t>
            </a:r>
            <a:r>
              <a:rPr lang="en-GB"/>
              <a:t>you already know?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GB" b="1" dirty="0">
                <a:solidFill>
                  <a:srgbClr val="FF0000"/>
                </a:solidFill>
              </a:rPr>
              <a:t>Which group on the periodic table are the Alkali metals in?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rgbClr val="FF0000"/>
                </a:solidFill>
              </a:rPr>
              <a:t>What is the electronic structure of Oxygen (O)?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rgbClr val="FF0000"/>
                </a:solidFill>
              </a:rPr>
              <a:t>What is the electronic structure of Sodium (Na)?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What sort of bonding do the group 1 metals do?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rgbClr val="00B050"/>
                </a:solidFill>
              </a:rPr>
              <a:t>How can you relate the structure of an atom to an onion?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73216"/>
            <a:ext cx="13335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0186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already know?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131024" cy="4525963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b="1" dirty="0">
                <a:solidFill>
                  <a:srgbClr val="FF0000"/>
                </a:solidFill>
              </a:rPr>
              <a:t>Which group on the periodic table are the Alkali metals in? </a:t>
            </a:r>
            <a:r>
              <a:rPr lang="en-GB" b="1" dirty="0"/>
              <a:t>Group 1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rgbClr val="FF0000"/>
                </a:solidFill>
              </a:rPr>
              <a:t>What is the electronic structure of Oxygen (O)?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rgbClr val="FF0000"/>
                </a:solidFill>
              </a:rPr>
              <a:t>What is the electronic structure of Sodium (Na)?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What sort of bonding do the group 1 metals do? </a:t>
            </a:r>
            <a:r>
              <a:rPr lang="en-GB" b="1" dirty="0"/>
              <a:t>Ionic</a:t>
            </a:r>
          </a:p>
          <a:p>
            <a:pPr marL="514350" indent="-514350">
              <a:buAutoNum type="arabicPeriod"/>
            </a:pPr>
            <a:r>
              <a:rPr lang="en-GB" b="1" dirty="0">
                <a:solidFill>
                  <a:srgbClr val="00B050"/>
                </a:solidFill>
              </a:rPr>
              <a:t>How can you relate the structure of an atom to an onion? </a:t>
            </a:r>
            <a:r>
              <a:rPr lang="en-GB" b="1" dirty="0"/>
              <a:t>Atoms have </a:t>
            </a:r>
            <a:r>
              <a:rPr lang="en-GB" b="1" u="sng" dirty="0"/>
              <a:t>layers</a:t>
            </a:r>
            <a:r>
              <a:rPr lang="en-GB" b="1" dirty="0"/>
              <a:t> of electrons (shells)</a:t>
            </a:r>
          </a:p>
          <a:p>
            <a:pPr marL="514350" indent="-514350">
              <a:buAutoNum type="arabicPeriod"/>
            </a:pP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73216"/>
            <a:ext cx="13335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Draw the atomic structure of oxygen ion (O 2-) - Brainly.in">
            <a:extLst>
              <a:ext uri="{FF2B5EF4-FFF2-40B4-BE49-F238E27FC236}">
                <a16:creationId xmlns:a16="http://schemas.microsoft.com/office/drawing/2014/main" id="{9813DA3B-596E-4920-9A59-A9008706B4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9" t="15877" r="65144" b="21001"/>
          <a:stretch/>
        </p:blipFill>
        <p:spPr bwMode="auto">
          <a:xfrm>
            <a:off x="6660233" y="1159396"/>
            <a:ext cx="1728192" cy="223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dium Electron Structure Science Chemistry Atomic Structure Diagram">
            <a:extLst>
              <a:ext uri="{FF2B5EF4-FFF2-40B4-BE49-F238E27FC236}">
                <a16:creationId xmlns:a16="http://schemas.microsoft.com/office/drawing/2014/main" id="{F52914D5-2ABF-403D-96A3-58EB6D7BDC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00" r="26000"/>
          <a:stretch/>
        </p:blipFill>
        <p:spPr bwMode="auto">
          <a:xfrm>
            <a:off x="6740884" y="3429000"/>
            <a:ext cx="1647541" cy="171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6932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29991-304D-4860-9C8E-86D49088D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Reactions of Lithium, Sodium and Potassium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8EC22-B7AC-40DD-8D3A-8B40CBE98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Watch this video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https://www.youtube.com/watch?v=sGQrewgfCF4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Why does the water turn purple when universal indicator is added?</a:t>
            </a:r>
          </a:p>
          <a:p>
            <a:r>
              <a:rPr lang="en-GB" dirty="0"/>
              <a:t>Hydrogen gas is produced in this reaction, how could we test for hydrogen?</a:t>
            </a:r>
          </a:p>
        </p:txBody>
      </p:sp>
    </p:spTree>
    <p:extLst>
      <p:ext uri="{BB962C8B-B14F-4D97-AF65-F5344CB8AC3E}">
        <p14:creationId xmlns:p14="http://schemas.microsoft.com/office/powerpoint/2010/main" val="2178325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29991-304D-4860-9C8E-86D49088D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Reactions of Lithium, Sodium and Potassium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8EC22-B7AC-40DD-8D3A-8B40CBE98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Watch this video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https://www.youtube.com/watch?v=sGQrewgfCF4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Why does the water turn purple when universal indicator is added?   </a:t>
            </a:r>
            <a:r>
              <a:rPr lang="en-GB" dirty="0">
                <a:solidFill>
                  <a:srgbClr val="FF0000"/>
                </a:solidFill>
              </a:rPr>
              <a:t>Because an alkali is produced</a:t>
            </a:r>
          </a:p>
          <a:p>
            <a:r>
              <a:rPr lang="en-GB" dirty="0"/>
              <a:t>Hydrogen gas is produced in this reaction, how could we test for hydrogen?  </a:t>
            </a:r>
            <a:r>
              <a:rPr lang="en-GB" dirty="0">
                <a:solidFill>
                  <a:srgbClr val="FF0000"/>
                </a:solidFill>
              </a:rPr>
              <a:t> Lit splint </a:t>
            </a:r>
            <a:r>
              <a:rPr lang="en-GB" dirty="0">
                <a:solidFill>
                  <a:srgbClr val="FF0000"/>
                </a:solidFill>
                <a:sym typeface="Wingdings" panose="05000000000000000000" pitchFamily="2" charset="2"/>
              </a:rPr>
              <a:t> squeaky pop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914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Reaction of Rubidium</a:t>
            </a:r>
          </a:p>
        </p:txBody>
      </p:sp>
      <p:pic>
        <p:nvPicPr>
          <p:cNvPr id="4" name="Reaction of Rubidium with Water (Extended)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600200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3903682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Reaction of Caesium</a:t>
            </a:r>
          </a:p>
        </p:txBody>
      </p:sp>
      <p:pic>
        <p:nvPicPr>
          <p:cNvPr id="4" name="Reaction of Caesium with Water (Extended)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600200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2210052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372" y="1412776"/>
            <a:ext cx="8435280" cy="47811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Draw the electron structure for these elements in group 1:</a:t>
            </a:r>
          </a:p>
          <a:p>
            <a:pPr marL="0" indent="0">
              <a:buNone/>
            </a:pPr>
            <a:r>
              <a:rPr lang="en-GB" sz="2000" dirty="0"/>
              <a:t>Li (3 electrons),  Na (11 electrons),  K (19 electrons), </a:t>
            </a:r>
          </a:p>
          <a:p>
            <a:pPr marL="0" indent="0">
              <a:buNone/>
            </a:pPr>
            <a:r>
              <a:rPr lang="en-GB" sz="2000" dirty="0"/>
              <a:t>What do you notice?</a:t>
            </a:r>
          </a:p>
          <a:p>
            <a:pPr marL="0" indent="0">
              <a:buNone/>
            </a:pPr>
            <a:endParaRPr lang="en-GB" sz="2000" dirty="0"/>
          </a:p>
          <a:p>
            <a:pPr marL="514350" indent="-514350">
              <a:buAutoNum type="arabicPeriod"/>
            </a:pPr>
            <a:r>
              <a:rPr lang="en-GB" sz="2000" dirty="0"/>
              <a:t>What is the equation for the reaction between the group 1 metals and water?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en-GB" sz="2000" dirty="0"/>
              <a:t>What is the trend in reactivity for group 1?</a:t>
            </a:r>
          </a:p>
          <a:p>
            <a:pPr marL="514350" indent="-514350">
              <a:buAutoNum type="arabicPeriod"/>
            </a:pPr>
            <a:r>
              <a:rPr lang="en-GB" sz="2000" dirty="0"/>
              <a:t>What is happening in this reaction in terms of electrons?</a:t>
            </a:r>
          </a:p>
          <a:p>
            <a:pPr marL="514350" indent="-514350">
              <a:buAutoNum type="arabicPeriod"/>
            </a:pPr>
            <a:r>
              <a:rPr lang="en-GB" sz="2000" dirty="0"/>
              <a:t>How can this relate to the trend in reactivity? (Hint: think back to the beginning of the lesson)</a:t>
            </a:r>
          </a:p>
          <a:p>
            <a:pPr marL="514350" indent="-514350">
              <a:buAutoNum type="arabicPeriod"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3203848" y="24925"/>
            <a:ext cx="29523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2541373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372" y="692696"/>
            <a:ext cx="7133964" cy="6048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Draw the electron structure for these elements in group 1:</a:t>
            </a:r>
          </a:p>
          <a:p>
            <a:pPr marL="0" indent="0">
              <a:buNone/>
            </a:pPr>
            <a:r>
              <a:rPr lang="en-GB" sz="2000" dirty="0"/>
              <a:t>Li (3 electrons),  Na (11 electrons),  K (19 electrons), </a:t>
            </a:r>
          </a:p>
          <a:p>
            <a:pPr marL="0" indent="0">
              <a:buNone/>
            </a:pPr>
            <a:r>
              <a:rPr lang="en-GB" sz="2000" dirty="0"/>
              <a:t>What do you notice?</a:t>
            </a:r>
          </a:p>
          <a:p>
            <a:pPr marL="0" indent="0">
              <a:buNone/>
            </a:pPr>
            <a:endParaRPr lang="en-GB" sz="2000" dirty="0"/>
          </a:p>
          <a:p>
            <a:pPr marL="514350" indent="-514350">
              <a:buAutoNum type="arabicPeriod"/>
            </a:pPr>
            <a:r>
              <a:rPr lang="en-GB" sz="2000" dirty="0"/>
              <a:t>What is the equation for the reaction between the group 1 metals and water?     </a:t>
            </a:r>
            <a:r>
              <a:rPr lang="en-GB" sz="2000" dirty="0">
                <a:solidFill>
                  <a:srgbClr val="FF0000"/>
                </a:solidFill>
              </a:rPr>
              <a:t>E.g. Li     2Li + 2H</a:t>
            </a:r>
            <a:r>
              <a:rPr lang="en-GB" sz="2000" baseline="-25000" dirty="0">
                <a:solidFill>
                  <a:srgbClr val="FF0000"/>
                </a:solidFill>
              </a:rPr>
              <a:t>2</a:t>
            </a:r>
            <a:r>
              <a:rPr lang="en-GB" sz="2000" dirty="0">
                <a:solidFill>
                  <a:srgbClr val="FF0000"/>
                </a:solidFill>
              </a:rPr>
              <a:t>O </a:t>
            </a:r>
            <a:r>
              <a:rPr lang="en-GB" sz="2000" dirty="0">
                <a:solidFill>
                  <a:srgbClr val="FF0000"/>
                </a:solidFill>
                <a:sym typeface="Wingdings" panose="05000000000000000000" pitchFamily="2" charset="2"/>
              </a:rPr>
              <a:t> 2LiOH + H</a:t>
            </a:r>
            <a:r>
              <a:rPr lang="en-GB" sz="2000" baseline="-25000" dirty="0">
                <a:solidFill>
                  <a:srgbClr val="FF0000"/>
                </a:solidFill>
                <a:sym typeface="Wingdings" panose="05000000000000000000" pitchFamily="2" charset="2"/>
              </a:rPr>
              <a:t>2</a:t>
            </a:r>
            <a:endParaRPr lang="en-GB" sz="2000" dirty="0">
              <a:solidFill>
                <a:srgbClr val="FF0000"/>
              </a:solidFill>
            </a:endParaRPr>
          </a:p>
          <a:p>
            <a:pPr marL="514350" indent="-514350">
              <a:buFont typeface="Arial" pitchFamily="34" charset="0"/>
              <a:buAutoNum type="arabicPeriod"/>
            </a:pPr>
            <a:r>
              <a:rPr lang="en-GB" sz="2000" dirty="0"/>
              <a:t>What is the trend in reactivity for group 1?     </a:t>
            </a:r>
            <a:r>
              <a:rPr lang="en-GB" sz="2000" dirty="0">
                <a:solidFill>
                  <a:srgbClr val="FF0000"/>
                </a:solidFill>
              </a:rPr>
              <a:t>The group 1 metals become </a:t>
            </a:r>
            <a:r>
              <a:rPr lang="en-GB" sz="2000" b="1" dirty="0">
                <a:solidFill>
                  <a:srgbClr val="FF0000"/>
                </a:solidFill>
              </a:rPr>
              <a:t>more reactive down </a:t>
            </a:r>
            <a:r>
              <a:rPr lang="en-GB" sz="2000" dirty="0">
                <a:solidFill>
                  <a:srgbClr val="FF0000"/>
                </a:solidFill>
              </a:rPr>
              <a:t>the </a:t>
            </a:r>
            <a:r>
              <a:rPr lang="en-GB" sz="2000" b="1" dirty="0">
                <a:solidFill>
                  <a:srgbClr val="FF0000"/>
                </a:solidFill>
              </a:rPr>
              <a:t>group</a:t>
            </a:r>
          </a:p>
          <a:p>
            <a:pPr marL="514350" indent="-514350">
              <a:buAutoNum type="arabicPeriod"/>
            </a:pPr>
            <a:r>
              <a:rPr lang="en-GB" sz="2000" dirty="0"/>
              <a:t>What is happening in this reaction in terms of electrons?     </a:t>
            </a:r>
            <a:r>
              <a:rPr lang="en-GB" sz="2000" dirty="0">
                <a:solidFill>
                  <a:srgbClr val="FF0000"/>
                </a:solidFill>
              </a:rPr>
              <a:t>The group 1 metals are </a:t>
            </a:r>
            <a:r>
              <a:rPr lang="en-GB" sz="2000" b="1" dirty="0">
                <a:solidFill>
                  <a:srgbClr val="FF0000"/>
                </a:solidFill>
              </a:rPr>
              <a:t>loosing electrons </a:t>
            </a:r>
          </a:p>
          <a:p>
            <a:pPr marL="514350" indent="-514350">
              <a:buAutoNum type="arabicPeriod"/>
            </a:pPr>
            <a:r>
              <a:rPr lang="en-GB" sz="2000" dirty="0"/>
              <a:t>How can this relate to the trend in reactivity? (Hint: think back to the beginning of the lesson)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Down the group the </a:t>
            </a:r>
            <a:r>
              <a:rPr lang="en-GB" sz="2000" b="1" dirty="0">
                <a:solidFill>
                  <a:srgbClr val="FF0000"/>
                </a:solidFill>
              </a:rPr>
              <a:t>number of shells increases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So the </a:t>
            </a:r>
            <a:r>
              <a:rPr lang="en-GB" sz="2000" b="1" dirty="0">
                <a:solidFill>
                  <a:srgbClr val="FF0000"/>
                </a:solidFill>
              </a:rPr>
              <a:t>outer shell electrons </a:t>
            </a:r>
            <a:r>
              <a:rPr lang="en-GB" sz="2000" dirty="0">
                <a:solidFill>
                  <a:srgbClr val="FF0000"/>
                </a:solidFill>
              </a:rPr>
              <a:t>become </a:t>
            </a:r>
            <a:r>
              <a:rPr lang="en-GB" sz="2000" b="1" dirty="0">
                <a:solidFill>
                  <a:srgbClr val="FF0000"/>
                </a:solidFill>
              </a:rPr>
              <a:t>farther away </a:t>
            </a:r>
            <a:r>
              <a:rPr lang="en-GB" sz="2000" dirty="0">
                <a:solidFill>
                  <a:srgbClr val="FF0000"/>
                </a:solidFill>
              </a:rPr>
              <a:t>from the nucleus, there is </a:t>
            </a:r>
            <a:r>
              <a:rPr lang="en-GB" sz="2000" b="1" dirty="0">
                <a:solidFill>
                  <a:srgbClr val="FF0000"/>
                </a:solidFill>
              </a:rPr>
              <a:t>more shielding</a:t>
            </a:r>
            <a:r>
              <a:rPr lang="en-GB" sz="2000" dirty="0">
                <a:solidFill>
                  <a:srgbClr val="FF0000"/>
                </a:solidFill>
              </a:rPr>
              <a:t> and the </a:t>
            </a:r>
            <a:r>
              <a:rPr lang="en-GB" sz="2000" dirty="0" err="1">
                <a:solidFill>
                  <a:srgbClr val="FF0000"/>
                </a:solidFill>
              </a:rPr>
              <a:t>outershell</a:t>
            </a:r>
            <a:r>
              <a:rPr lang="en-GB" sz="2000" dirty="0">
                <a:solidFill>
                  <a:srgbClr val="FF0000"/>
                </a:solidFill>
              </a:rPr>
              <a:t> electrons feel </a:t>
            </a:r>
            <a:r>
              <a:rPr lang="en-GB" sz="2000" b="1" dirty="0">
                <a:solidFill>
                  <a:srgbClr val="FF0000"/>
                </a:solidFill>
              </a:rPr>
              <a:t>less attraction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0000"/>
                </a:solidFill>
              </a:rPr>
              <a:t>Less energy</a:t>
            </a:r>
            <a:r>
              <a:rPr lang="en-GB" sz="2000" dirty="0">
                <a:solidFill>
                  <a:srgbClr val="FF0000"/>
                </a:solidFill>
              </a:rPr>
              <a:t> is needed to </a:t>
            </a:r>
            <a:r>
              <a:rPr lang="en-GB" sz="2000" b="1" dirty="0">
                <a:solidFill>
                  <a:srgbClr val="FF0000"/>
                </a:solidFill>
              </a:rPr>
              <a:t>remove</a:t>
            </a:r>
            <a:r>
              <a:rPr lang="en-GB" sz="2000" dirty="0">
                <a:solidFill>
                  <a:srgbClr val="FF0000"/>
                </a:solidFill>
              </a:rPr>
              <a:t> them, therefore the </a:t>
            </a:r>
            <a:r>
              <a:rPr lang="en-GB" sz="2000" b="1" dirty="0">
                <a:solidFill>
                  <a:srgbClr val="FF0000"/>
                </a:solidFill>
              </a:rPr>
              <a:t>reactivity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  <a:r>
              <a:rPr lang="en-GB" sz="2000" b="1" dirty="0">
                <a:solidFill>
                  <a:srgbClr val="FF0000"/>
                </a:solidFill>
              </a:rPr>
              <a:t>increases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  <a:p>
            <a:pPr marL="514350" indent="-514350">
              <a:buAutoNum type="arabicPeriod"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3203848" y="-99392"/>
            <a:ext cx="29523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</a:t>
            </a:r>
          </a:p>
        </p:txBody>
      </p:sp>
      <p:pic>
        <p:nvPicPr>
          <p:cNvPr id="2050" name="Picture 2" descr="Table showing the electronic structure and atomic diagram for group 1  elements lithium, sodium and potassium. | Alkali metal, Gcse chemistry,  Science revision">
            <a:extLst>
              <a:ext uri="{FF2B5EF4-FFF2-40B4-BE49-F238E27FC236}">
                <a16:creationId xmlns:a16="http://schemas.microsoft.com/office/drawing/2014/main" id="{6D1BB491-03C0-4DA4-B0CB-363539FC75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19" t="8111" r="5999"/>
          <a:stretch/>
        </p:blipFill>
        <p:spPr bwMode="auto">
          <a:xfrm>
            <a:off x="7668344" y="116632"/>
            <a:ext cx="1247056" cy="331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843CB3B-AF1C-4813-9F03-CC77B3CAE040}"/>
              </a:ext>
            </a:extLst>
          </p:cNvPr>
          <p:cNvSpPr/>
          <p:nvPr/>
        </p:nvSpPr>
        <p:spPr>
          <a:xfrm>
            <a:off x="6948264" y="246038"/>
            <a:ext cx="648072" cy="66268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Li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0B43BC-C99A-4FA2-BE35-7807D21885F3}"/>
              </a:ext>
            </a:extLst>
          </p:cNvPr>
          <p:cNvSpPr/>
          <p:nvPr/>
        </p:nvSpPr>
        <p:spPr>
          <a:xfrm>
            <a:off x="6956838" y="1228130"/>
            <a:ext cx="648072" cy="66268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Na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4B101E-9D40-439A-960B-FBAC8346E1A8}"/>
              </a:ext>
            </a:extLst>
          </p:cNvPr>
          <p:cNvSpPr/>
          <p:nvPr/>
        </p:nvSpPr>
        <p:spPr>
          <a:xfrm>
            <a:off x="7092280" y="2506420"/>
            <a:ext cx="512630" cy="66268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7412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 Question!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Explain the trend in reactivity as you go down group 1. Refer to what you know about the electron structure of the elements. [6]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6" descr="final-exa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55" y="10732"/>
            <a:ext cx="2160364" cy="1620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final-exa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0732"/>
            <a:ext cx="2160364" cy="1620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149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 Scheme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As you go down the group the reactivity increases.</a:t>
            </a:r>
          </a:p>
          <a:p>
            <a:r>
              <a:rPr lang="en-GB" dirty="0"/>
              <a:t>The alkali metals all have one outer electron</a:t>
            </a:r>
          </a:p>
          <a:p>
            <a:r>
              <a:rPr lang="en-GB" dirty="0"/>
              <a:t>They all form 1+ ions</a:t>
            </a:r>
          </a:p>
          <a:p>
            <a:r>
              <a:rPr lang="en-GB" dirty="0"/>
              <a:t>As you go down the group, the atoms become bigger</a:t>
            </a:r>
          </a:p>
          <a:p>
            <a:r>
              <a:rPr lang="en-GB" dirty="0"/>
              <a:t>The outer electron is further away from the nucleus (it is shielded by the other electrons)</a:t>
            </a:r>
          </a:p>
          <a:p>
            <a:r>
              <a:rPr lang="en-GB" dirty="0"/>
              <a:t>The outer electron is held less tightly, and is more easily lost</a:t>
            </a:r>
          </a:p>
        </p:txBody>
      </p:sp>
    </p:spTree>
    <p:extLst>
      <p:ext uri="{BB962C8B-B14F-4D97-AF65-F5344CB8AC3E}">
        <p14:creationId xmlns:p14="http://schemas.microsoft.com/office/powerpoint/2010/main" val="831959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0E9CFCA3-2E2E-424E-BB34-645C2C8F82B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E2D7AC3-7C69-4C28-AD5F-51F55D6C3CF3}"/>
</file>

<file path=customXml/itemProps3.xml><?xml version="1.0" encoding="utf-8"?>
<ds:datastoreItem xmlns:ds="http://schemas.openxmlformats.org/officeDocument/2006/customXml" ds:itemID="{36165E44-74A8-4556-A93B-81A4E508D683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b547754c-74b2-4d91-982e-55751234f08d"/>
    <ds:schemaRef ds:uri="f513355b-a9cf-41c1-ad84-cdbe5216922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642</Words>
  <Application>Microsoft Office PowerPoint</Application>
  <PresentationFormat>On-screen Show (4:3)</PresentationFormat>
  <Paragraphs>69</Paragraphs>
  <Slides>11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Group 1 Alkali Metals</vt:lpstr>
      <vt:lpstr>What do you already know?</vt:lpstr>
      <vt:lpstr>What do you already know?</vt:lpstr>
      <vt:lpstr>Reactions of Lithium, Sodium and Potassium</vt:lpstr>
      <vt:lpstr>Reactions of Lithium, Sodium and Potassium</vt:lpstr>
      <vt:lpstr>Reaction of Rubidium</vt:lpstr>
      <vt:lpstr>Reaction of Caesium</vt:lpstr>
      <vt:lpstr>PowerPoint Presentation</vt:lpstr>
      <vt:lpstr>PowerPoint Presentation</vt:lpstr>
      <vt:lpstr>Exam Question!</vt:lpstr>
      <vt:lpstr>Mark Scheme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Jody claridge</dc:creator>
  <cp:lastModifiedBy>H Parrott</cp:lastModifiedBy>
  <cp:revision>24</cp:revision>
  <dcterms:created xsi:type="dcterms:W3CDTF">2013-02-27T15:43:08Z</dcterms:created>
  <dcterms:modified xsi:type="dcterms:W3CDTF">2020-10-18T21:45:59Z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239400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