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9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68" r:id="rId17"/>
    <p:sldId id="269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2BB85B-E568-4A38-AFD0-4F33D8FCA8D9}" v="39" dt="2021-03-10T15:40:25.243"/>
    <p1510:client id="{27A8A6A9-8501-4219-A8C4-1BB74F1C5FA4}" v="2" dt="2021-03-10T15:10:39.637"/>
    <p1510:client id="{4BB0562E-787A-4A8A-00AC-8A14DB17CBDF}" v="12" dt="2021-03-10T15:14:23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EC10E9-C26E-4461-974B-DA7D418806F0}" type="datetimeFigureOut">
              <a:rPr lang="en-GB"/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F935E-B1A0-4484-8D73-EB26FAA792F6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458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alt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B89A03-F4A5-43F5-AD96-37260E4D90F8}" type="slidenum">
              <a:rPr lang="en-GB" altLang="en-US"/>
              <a:pPr eaLnBrk="1" hangingPunct="1"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6090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alt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B89A03-F4A5-43F5-AD96-37260E4D90F8}" type="slidenum">
              <a:rPr lang="en-GB" altLang="en-US"/>
              <a:pPr eaLnBrk="1" hangingPunct="1"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37443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9B341DE-4F8C-47A2-8F95-D0C0759073D3}" type="slidenum">
              <a:rPr lang="en-GB" altLang="en-US"/>
              <a:pPr eaLnBrk="1" hangingPunct="1"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0418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altLang="en-US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8247F51-B139-4D5E-866D-8FE0D5326858}" type="slidenum">
              <a:rPr lang="en-GB" altLang="en-US"/>
              <a:pPr eaLnBrk="1" hangingPunct="1"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3278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altLang="en-US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8247F51-B139-4D5E-866D-8FE0D5326858}" type="slidenum">
              <a:rPr lang="en-GB" altLang="en-US"/>
              <a:pPr eaLnBrk="1" hangingPunct="1"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3761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FEBD-A0C9-42E6-91F3-BDD5F092453E}" type="slidenum">
              <a:rPr lang="fr-FR" smtClean="0"/>
              <a:pPr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878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FEBD-A0C9-42E6-91F3-BDD5F092453E}" type="slidenum">
              <a:rPr lang="fr-FR" smtClean="0"/>
              <a:pPr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381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jpeg"/><Relationship Id="rId1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microsoft.com/office/2007/relationships/media" Target="../media/media5.m4a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media4.m4a"/><Relationship Id="rId16" Type="http://schemas.openxmlformats.org/officeDocument/2006/relationships/image" Target="../media/image1.png"/><Relationship Id="rId1" Type="http://schemas.microsoft.com/office/2007/relationships/media" Target="../media/media4.m4a"/><Relationship Id="rId6" Type="http://schemas.openxmlformats.org/officeDocument/2006/relationships/notesSlide" Target="../notesSlides/notesSlide2.xml"/><Relationship Id="rId11" Type="http://schemas.openxmlformats.org/officeDocument/2006/relationships/image" Target="../media/image6.jpe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audio" Target="../media/media5.m4a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9A2C7E-140F-4D34-9DEC-3C4E32C85C6B}"/>
              </a:ext>
            </a:extLst>
          </p:cNvPr>
          <p:cNvSpPr/>
          <p:nvPr/>
        </p:nvSpPr>
        <p:spPr>
          <a:xfrm>
            <a:off x="3907530" y="2094722"/>
            <a:ext cx="4254049" cy="341632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Remote work</a:t>
            </a:r>
            <a:endParaRPr lang="en-US" sz="54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 panose="020F0502020204030204"/>
            </a:endParaRP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Year 7: term 4</a:t>
            </a:r>
            <a:endParaRPr lang="en-US" sz="54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</a:t>
            </a:r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b="0" cap="none" spc="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profesores</a:t>
            </a:r>
            <a:endParaRPr lang="en-US" sz="5400" b="0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8866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379" y="325735"/>
            <a:ext cx="8218468" cy="13542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Vocabulario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  <a:p>
            <a:r>
              <a:rPr lang="en-US" sz="28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Copy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the Spanish vocabulary and </a:t>
            </a:r>
            <a:r>
              <a:rPr lang="en-US" sz="28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translate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into English: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27768" y="2592387"/>
            <a:ext cx="2750305" cy="387798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Estudio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Estudias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Estudiamos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 </a:t>
            </a:r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gusta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 </a:t>
            </a:r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encanta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 me </a:t>
            </a:r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gusta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nada</a:t>
            </a:r>
          </a:p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 me </a:t>
            </a:r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gusta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odio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7937" y="2333685"/>
            <a:ext cx="215315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Inglés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Música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Francés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español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Matemáticas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Ciencias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</a:t>
            </a: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Tecnología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Religión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Historia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Geografía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Educación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física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20823" y="2459335"/>
            <a:ext cx="1826334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Interesante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Aburrido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Emocionante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Divertido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Fácil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Difícil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Útil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r>
              <a:rPr lang="en-US" sz="2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relajante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75389" y="1813004"/>
            <a:ext cx="26212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Los </a:t>
            </a:r>
            <a:r>
              <a:rPr lang="en-US" sz="3600" b="0" i="1" cap="none" spc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verbos</a:t>
            </a:r>
            <a:r>
              <a:rPr lang="en-US" sz="3600" b="0" i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665472" y="1502688"/>
            <a:ext cx="23503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i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Los </a:t>
            </a:r>
            <a:r>
              <a:rPr lang="en-US" sz="2400" b="0" i="1" cap="none" spc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nombres</a:t>
            </a:r>
            <a:endParaRPr lang="en-US" sz="2400" b="0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b="0" i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2400" b="0" i="1" cap="none" spc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asignaturas</a:t>
            </a:r>
            <a:endParaRPr lang="en-US" sz="2400" b="0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19793" y="1687354"/>
            <a:ext cx="30283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Los </a:t>
            </a:r>
            <a:r>
              <a:rPr lang="en-US" sz="3600" b="0" i="1" cap="none" spc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adjetivos</a:t>
            </a:r>
            <a:endParaRPr lang="en-US" sz="3600" b="0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B21DFB-95F5-4040-AC98-07A1E880CD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42357" y="3932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97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0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0425" y="770235"/>
            <a:ext cx="43636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28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Translate the sentences:</a:t>
            </a:r>
          </a:p>
        </p:txBody>
      </p:sp>
      <p:sp>
        <p:nvSpPr>
          <p:cNvPr id="4" name="Rectangle 3"/>
          <p:cNvSpPr/>
          <p:nvPr/>
        </p:nvSpPr>
        <p:spPr>
          <a:xfrm>
            <a:off x="470424" y="1790700"/>
            <a:ext cx="115310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eriod"/>
            </a:pP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love Math and Geography because they are interesting, but I don’t like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English because it’s boring. 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I like Art and Music, but my friend Lola likes PE.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 On Mondays I study Math, English, Art and Religions.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 On weekends I don’t study.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On Tuesdays I study Spanish, and I love it because it’s easy</a:t>
            </a: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DA6E18-71D3-424A-9209-2F3244E3FA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11531" y="4620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4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3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8537" y="440035"/>
            <a:ext cx="40639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Check your answers:</a:t>
            </a:r>
          </a:p>
        </p:txBody>
      </p:sp>
      <p:sp>
        <p:nvSpPr>
          <p:cNvPr id="3" name="Rectangle 2"/>
          <p:cNvSpPr/>
          <p:nvPr/>
        </p:nvSpPr>
        <p:spPr>
          <a:xfrm>
            <a:off x="388890" y="1443335"/>
            <a:ext cx="11261866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14350" indent="-514350" algn="ctr">
              <a:buAutoNum type="arabicPeriod"/>
            </a:pP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encantan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matemáticas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geografía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porque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son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interesantes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pero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 </a:t>
            </a:r>
          </a:p>
          <a:p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gusta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Inglés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porque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aburrido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Me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gustan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dibujo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música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pero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mi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amiga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Lola le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gusta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educación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física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  <a:p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lunes studio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matemáticas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Inglés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arte y religion.</a:t>
            </a:r>
          </a:p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fines de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semana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 studio.</a:t>
            </a:r>
          </a:p>
          <a:p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Los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martes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studio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español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me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encanta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porque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fácil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1029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6" y="131763"/>
            <a:ext cx="14033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558925" y="1949450"/>
            <a:ext cx="1512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severo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143251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aburrida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943476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divertido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743701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simpática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8543926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antipático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23072" y="4324350"/>
            <a:ext cx="1512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bueno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387922" y="4292600"/>
            <a:ext cx="1619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mala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735961" y="429260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interesante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597866" y="429260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inteligente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88914"/>
            <a:ext cx="14906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260350"/>
            <a:ext cx="1778000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260350"/>
            <a:ext cx="154305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260350"/>
            <a:ext cx="1401762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103" y="2420939"/>
            <a:ext cx="1566862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072" y="2349500"/>
            <a:ext cx="1481138" cy="205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873" y="2420939"/>
            <a:ext cx="154622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9" name="Picture 2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616" y="2449514"/>
            <a:ext cx="2092325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67407" y="5158483"/>
            <a:ext cx="10619061" cy="107721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Listen and repeat.</a:t>
            </a:r>
          </a:p>
          <a:p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Copy the vocabulary in your book and translate into English.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6DF0E2-CE4E-4589-9607-F637398DA9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560051" y="36023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91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6" y="131763"/>
            <a:ext cx="14033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558925" y="1949450"/>
            <a:ext cx="1512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severo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143251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aburrida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943476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divertido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743701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simpática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8543926" y="194945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antipático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23072" y="4324350"/>
            <a:ext cx="1512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bueno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387922" y="4292600"/>
            <a:ext cx="1619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mala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735961" y="429260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interesante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597866" y="4292600"/>
            <a:ext cx="2016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n-US" sz="2000" b="1"/>
              <a:t>es inteligente</a:t>
            </a:r>
            <a:endParaRPr lang="es-ES_tradnl" altLang="en-US" sz="2000" b="1">
              <a:solidFill>
                <a:srgbClr val="0070C0"/>
              </a:solidFill>
            </a:endParaRPr>
          </a:p>
        </p:txBody>
      </p:sp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88914"/>
            <a:ext cx="14906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260350"/>
            <a:ext cx="1778000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260350"/>
            <a:ext cx="154305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260350"/>
            <a:ext cx="1401762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07" y="2420939"/>
            <a:ext cx="1566862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072" y="2349500"/>
            <a:ext cx="1481138" cy="205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873" y="2420939"/>
            <a:ext cx="154622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9" name="Picture 2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616" y="2449514"/>
            <a:ext cx="2092325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A3F1E95-091F-4164-BA17-30305E2A56BC}"/>
              </a:ext>
            </a:extLst>
          </p:cNvPr>
          <p:cNvSpPr/>
          <p:nvPr/>
        </p:nvSpPr>
        <p:spPr>
          <a:xfrm>
            <a:off x="722675" y="4661119"/>
            <a:ext cx="4651273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Listen and write the letter:</a:t>
            </a:r>
          </a:p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</a:p>
          <a:p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</a:p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</a:t>
            </a:r>
          </a:p>
          <a:p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</a:t>
            </a:r>
          </a:p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</a:t>
            </a:r>
          </a:p>
          <a:p>
            <a:r>
              <a:rPr lang="en-US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692813C-38FF-45A0-B752-23BC82FB31FD}"/>
              </a:ext>
            </a:extLst>
          </p:cNvPr>
          <p:cNvSpPr/>
          <p:nvPr/>
        </p:nvSpPr>
        <p:spPr>
          <a:xfrm>
            <a:off x="1685926" y="-129847"/>
            <a:ext cx="3561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EA3F02A-689B-4789-B493-4A04FB481F13}"/>
              </a:ext>
            </a:extLst>
          </p:cNvPr>
          <p:cNvSpPr/>
          <p:nvPr/>
        </p:nvSpPr>
        <p:spPr>
          <a:xfrm>
            <a:off x="7638342" y="2213731"/>
            <a:ext cx="2712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342711-7985-4CA6-BC1C-744A5ACDD2C7}"/>
              </a:ext>
            </a:extLst>
          </p:cNvPr>
          <p:cNvSpPr/>
          <p:nvPr/>
        </p:nvSpPr>
        <p:spPr>
          <a:xfrm>
            <a:off x="6245485" y="2127926"/>
            <a:ext cx="2664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087A20A-51C5-4B7E-AF84-439044997703}"/>
              </a:ext>
            </a:extLst>
          </p:cNvPr>
          <p:cNvSpPr/>
          <p:nvPr/>
        </p:nvSpPr>
        <p:spPr>
          <a:xfrm>
            <a:off x="4134157" y="2206950"/>
            <a:ext cx="3738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85CFCD0-53D8-4786-BA68-3D805459795C}"/>
              </a:ext>
            </a:extLst>
          </p:cNvPr>
          <p:cNvSpPr/>
          <p:nvPr/>
        </p:nvSpPr>
        <p:spPr>
          <a:xfrm>
            <a:off x="2608749" y="2187904"/>
            <a:ext cx="3529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9350B03-9E53-40C1-B7C3-07F212D95719}"/>
              </a:ext>
            </a:extLst>
          </p:cNvPr>
          <p:cNvSpPr/>
          <p:nvPr/>
        </p:nvSpPr>
        <p:spPr>
          <a:xfrm>
            <a:off x="8791084" y="-1261"/>
            <a:ext cx="2936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6626C91-7831-4DEE-8941-97283962821F}"/>
              </a:ext>
            </a:extLst>
          </p:cNvPr>
          <p:cNvSpPr/>
          <p:nvPr/>
        </p:nvSpPr>
        <p:spPr>
          <a:xfrm>
            <a:off x="6882696" y="22553"/>
            <a:ext cx="3626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2B6E038-3DB9-4131-9434-92F0B49FF2A8}"/>
              </a:ext>
            </a:extLst>
          </p:cNvPr>
          <p:cNvSpPr/>
          <p:nvPr/>
        </p:nvSpPr>
        <p:spPr>
          <a:xfrm>
            <a:off x="5073742" y="-95598"/>
            <a:ext cx="3369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A1FAC40-DC6C-4EEB-806F-5C11438941F5}"/>
              </a:ext>
            </a:extLst>
          </p:cNvPr>
          <p:cNvSpPr/>
          <p:nvPr/>
        </p:nvSpPr>
        <p:spPr>
          <a:xfrm>
            <a:off x="3409073" y="-34699"/>
            <a:ext cx="3738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893BA4-80D4-480C-BF16-615B979F96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950451" y="5355672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C625D93-DB0B-4A1E-8105-1352012A778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0740705" y="217159"/>
            <a:ext cx="609600" cy="609600"/>
          </a:xfrm>
          <a:prstGeom prst="rect">
            <a:avLst/>
          </a:prstGeom>
        </p:spPr>
      </p:pic>
      <p:sp>
        <p:nvSpPr>
          <p:cNvPr id="6" name="Arrow: Up 5">
            <a:extLst>
              <a:ext uri="{FF2B5EF4-FFF2-40B4-BE49-F238E27FC236}">
                <a16:creationId xmlns:a16="http://schemas.microsoft.com/office/drawing/2014/main" id="{71334F36-F28A-4444-ADEF-42A31B58693D}"/>
              </a:ext>
            </a:extLst>
          </p:cNvPr>
          <p:cNvSpPr/>
          <p:nvPr/>
        </p:nvSpPr>
        <p:spPr>
          <a:xfrm>
            <a:off x="9605169" y="904245"/>
            <a:ext cx="2636939" cy="6096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instructions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2C78EC30-AD1C-4BB1-83C7-BFFD1A56D22E}"/>
              </a:ext>
            </a:extLst>
          </p:cNvPr>
          <p:cNvSpPr/>
          <p:nvPr/>
        </p:nvSpPr>
        <p:spPr>
          <a:xfrm>
            <a:off x="6938962" y="5355672"/>
            <a:ext cx="2675029" cy="9530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Listening</a:t>
            </a:r>
          </a:p>
        </p:txBody>
      </p:sp>
    </p:spTree>
    <p:extLst>
      <p:ext uri="{BB962C8B-B14F-4D97-AF65-F5344CB8AC3E}">
        <p14:creationId xmlns:p14="http://schemas.microsoft.com/office/powerpoint/2010/main" val="53636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3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1837" y="287635"/>
            <a:ext cx="40639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Check your answers: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B88C9FF-126F-47C7-87DE-AC454CD6BF49}"/>
              </a:ext>
            </a:extLst>
          </p:cNvPr>
          <p:cNvSpPr/>
          <p:nvPr/>
        </p:nvSpPr>
        <p:spPr>
          <a:xfrm>
            <a:off x="1035990" y="1381815"/>
            <a:ext cx="1311578" cy="33855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</a:t>
            </a:r>
          </a:p>
          <a:p>
            <a:pPr marL="914400" indent="-9144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</a:t>
            </a:r>
          </a:p>
          <a:p>
            <a:pPr marL="914400" indent="-9144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914400" indent="-9144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</a:t>
            </a:r>
          </a:p>
          <a:p>
            <a:pPr marL="914400" indent="-9144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5892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0" y="1"/>
            <a:ext cx="91440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2800" b="1">
                <a:solidFill>
                  <a:srgbClr val="FF0000"/>
                </a:solidFill>
              </a:rPr>
              <a:t>Adjetivos</a:t>
            </a:r>
            <a:endParaRPr lang="es-ES_tradnl" sz="280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74825" y="476250"/>
            <a:ext cx="86423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000" b="1"/>
              <a:t>Adjectives in Spanish have masculine and feminine forms.</a:t>
            </a:r>
          </a:p>
          <a:p>
            <a:pPr algn="just">
              <a:defRPr/>
            </a:pPr>
            <a:endParaRPr lang="en-GB" sz="2000" b="1"/>
          </a:p>
          <a:p>
            <a:pPr algn="just">
              <a:defRPr/>
            </a:pPr>
            <a:r>
              <a:rPr lang="en-GB" sz="2000" b="1"/>
              <a:t>What do you notice about the following sets of adjectives?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24564" y="1557338"/>
            <a:ext cx="280828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000" b="1">
                <a:cs typeface="Arial" charset="0"/>
              </a:rPr>
              <a:t>What about these ones?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919288" y="1543050"/>
          <a:ext cx="3384550" cy="296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Masculine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Feminine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divertid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divertid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sever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sever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simpátic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simpátic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aburrid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aburrid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buen 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buen 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mal 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mal 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antipátic</a:t>
                      </a:r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o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 dirty="0" err="1">
                          <a:solidFill>
                            <a:schemeClr val="tx1"/>
                          </a:solidFill>
                        </a:rPr>
                        <a:t>antipátic</a:t>
                      </a:r>
                      <a:r>
                        <a:rPr lang="es-ES_tradnl" sz="1800" b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_tradnl" sz="1800" b="1" noProof="0" dirty="0">
                          <a:solidFill>
                            <a:srgbClr val="FF00FF"/>
                          </a:solidFill>
                        </a:rPr>
                        <a:t>a</a:t>
                      </a:r>
                      <a:endParaRPr lang="es-ES_tradnl" sz="18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5880100" y="2100263"/>
          <a:ext cx="3384550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Masculine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Feminine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inteligent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e</a:t>
                      </a: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inteligent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interesant</a:t>
                      </a:r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_tradnl" sz="1800" b="1" noProof="0">
                          <a:solidFill>
                            <a:srgbClr val="0070C0"/>
                          </a:solidFill>
                        </a:rPr>
                        <a:t>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800" b="1" noProof="0" err="1">
                          <a:solidFill>
                            <a:schemeClr val="tx1"/>
                          </a:solidFill>
                        </a:rPr>
                        <a:t>interesant</a:t>
                      </a:r>
                      <a:r>
                        <a:rPr lang="es-ES_tradnl" sz="1800" b="1" noProof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_tradnl" sz="1800" b="1" noProof="0">
                          <a:solidFill>
                            <a:srgbClr val="FF00FF"/>
                          </a:solidFill>
                        </a:rPr>
                        <a:t>e</a:t>
                      </a:r>
                      <a:endParaRPr lang="es-ES_tradnl" sz="1800" b="1" noProof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636928" y="5005540"/>
            <a:ext cx="8347504" cy="15388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000" b="1" u="sng"/>
              <a:t>Rule:</a:t>
            </a:r>
            <a:endParaRPr lang="en-GB" sz="2000" b="1"/>
          </a:p>
          <a:p>
            <a:pPr algn="just">
              <a:buFont typeface="Arial" pitchFamily="34" charset="0"/>
              <a:buChar char="•"/>
              <a:defRPr/>
            </a:pPr>
            <a:r>
              <a:rPr lang="en-GB" sz="2000" b="1"/>
              <a:t> </a:t>
            </a:r>
            <a:r>
              <a:rPr lang="en-GB" b="1"/>
              <a:t>Adjectives ending in </a:t>
            </a:r>
            <a:r>
              <a:rPr lang="es-ES_tradnl" b="1">
                <a:solidFill>
                  <a:srgbClr val="0070C0"/>
                </a:solidFill>
              </a:rPr>
              <a:t>-o </a:t>
            </a:r>
            <a:r>
              <a:rPr lang="en-GB" b="1"/>
              <a:t>in the masculine singular form (</a:t>
            </a:r>
            <a:r>
              <a:rPr lang="en-GB" b="1" err="1"/>
              <a:t>buen</a:t>
            </a:r>
            <a:r>
              <a:rPr lang="en-GB" b="1" err="1">
                <a:solidFill>
                  <a:srgbClr val="0070C0"/>
                </a:solidFill>
              </a:rPr>
              <a:t>o</a:t>
            </a:r>
            <a:r>
              <a:rPr lang="en-GB" b="1"/>
              <a:t>) change to </a:t>
            </a:r>
            <a:r>
              <a:rPr lang="es-ES_tradnl" b="1">
                <a:solidFill>
                  <a:srgbClr val="FF00FF"/>
                </a:solidFill>
              </a:rPr>
              <a:t>–a </a:t>
            </a:r>
            <a:r>
              <a:rPr lang="en-GB" b="1"/>
              <a:t>in the feminine  singular form (</a:t>
            </a:r>
            <a:r>
              <a:rPr lang="en-GB" b="1" err="1"/>
              <a:t>buen</a:t>
            </a:r>
            <a:r>
              <a:rPr lang="en-GB" b="1" err="1">
                <a:solidFill>
                  <a:srgbClr val="FF00FF"/>
                </a:solidFill>
              </a:rPr>
              <a:t>a</a:t>
            </a:r>
            <a:r>
              <a:rPr lang="en-GB" b="1"/>
              <a:t>). </a:t>
            </a:r>
          </a:p>
          <a:p>
            <a:pPr algn="just">
              <a:defRPr/>
            </a:pPr>
            <a:endParaRPr lang="en-GB" b="1"/>
          </a:p>
          <a:p>
            <a:pPr algn="just">
              <a:buFont typeface="Arial" pitchFamily="34" charset="0"/>
              <a:buChar char="•"/>
              <a:defRPr/>
            </a:pPr>
            <a:r>
              <a:rPr lang="en-GB" b="1"/>
              <a:t> Adjectives ending in any other letter never change in the singular form.</a:t>
            </a:r>
            <a:endParaRPr lang="en-GB" b="1">
              <a:solidFill>
                <a:srgbClr val="009E47"/>
              </a:solidFill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8591E51-CB69-4FBB-803A-A50C8B4E4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17175" y="2088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49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80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9"/>
          <p:cNvSpPr txBox="1">
            <a:spLocks noChangeArrowheads="1"/>
          </p:cNvSpPr>
          <p:nvPr/>
        </p:nvSpPr>
        <p:spPr bwMode="auto">
          <a:xfrm>
            <a:off x="2568624" y="2060848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1) </a:t>
            </a:r>
            <a:r>
              <a:rPr lang="es-ES_tradnl" altLang="en-US" sz="2500" b="1"/>
              <a:t>El profesor de inglés es sever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47" name="TextBox 16"/>
          <p:cNvSpPr txBox="1">
            <a:spLocks noChangeArrowheads="1"/>
          </p:cNvSpPr>
          <p:nvPr/>
        </p:nvSpPr>
        <p:spPr bwMode="auto">
          <a:xfrm>
            <a:off x="2568624" y="328481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4) </a:t>
            </a:r>
            <a:r>
              <a:rPr lang="es-ES_tradnl" altLang="en-US" sz="2500" b="1"/>
              <a:t>El profesor de teatro es simpátic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48" name="TextBox 21"/>
          <p:cNvSpPr txBox="1">
            <a:spLocks noChangeArrowheads="1"/>
          </p:cNvSpPr>
          <p:nvPr/>
        </p:nvSpPr>
        <p:spPr bwMode="auto">
          <a:xfrm>
            <a:off x="2568624" y="4788173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8) </a:t>
            </a:r>
            <a:r>
              <a:rPr lang="es-ES_tradnl" altLang="en-US" sz="2500" b="1"/>
              <a:t>El profesor de religión es antipátic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49" name="TextBox 22"/>
          <p:cNvSpPr txBox="1">
            <a:spLocks noChangeArrowheads="1"/>
          </p:cNvSpPr>
          <p:nvPr/>
        </p:nvSpPr>
        <p:spPr bwMode="auto">
          <a:xfrm>
            <a:off x="2568624" y="4005536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6) </a:t>
            </a:r>
            <a:r>
              <a:rPr lang="es-ES_tradnl" altLang="en-US" sz="2500" b="1"/>
              <a:t>La profesora de ciencias es sever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50" name="TextBox 24"/>
          <p:cNvSpPr txBox="1">
            <a:spLocks noChangeArrowheads="1"/>
          </p:cNvSpPr>
          <p:nvPr/>
        </p:nvSpPr>
        <p:spPr bwMode="auto">
          <a:xfrm>
            <a:off x="2568624" y="3645173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5) </a:t>
            </a:r>
            <a:r>
              <a:rPr lang="es-ES_tradnl" altLang="en-US" sz="2500" b="1"/>
              <a:t>La profesora de música es divertid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51" name="TextBox 25"/>
          <p:cNvSpPr txBox="1">
            <a:spLocks noChangeArrowheads="1"/>
          </p:cNvSpPr>
          <p:nvPr/>
        </p:nvSpPr>
        <p:spPr bwMode="auto">
          <a:xfrm>
            <a:off x="2568624" y="285301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3) </a:t>
            </a:r>
            <a:r>
              <a:rPr lang="es-ES_tradnl" altLang="en-US" sz="2500" b="1"/>
              <a:t>La profesora de geografía es simpátic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52" name="TextBox 26"/>
          <p:cNvSpPr txBox="1">
            <a:spLocks noChangeArrowheads="1"/>
          </p:cNvSpPr>
          <p:nvPr/>
        </p:nvSpPr>
        <p:spPr bwMode="auto">
          <a:xfrm>
            <a:off x="2568624" y="515806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9) </a:t>
            </a:r>
            <a:r>
              <a:rPr lang="es-ES_tradnl" altLang="en-US" sz="2500" b="1"/>
              <a:t>La profesora de dibujo es antipátic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0641" y="280436"/>
            <a:ext cx="3785186" cy="4770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ES_tradnl" sz="2500" dirty="0" err="1">
                <a:solidFill>
                  <a:schemeClr val="tx1"/>
                </a:solidFill>
              </a:rPr>
              <a:t>Translate</a:t>
            </a:r>
            <a:r>
              <a:rPr lang="es-ES_tradnl" sz="2500" dirty="0">
                <a:solidFill>
                  <a:schemeClr val="tx1"/>
                </a:solidFill>
              </a:rPr>
              <a:t> </a:t>
            </a:r>
            <a:r>
              <a:rPr lang="es-ES_tradnl" sz="2500" dirty="0" err="1">
                <a:solidFill>
                  <a:schemeClr val="tx1"/>
                </a:solidFill>
              </a:rPr>
              <a:t>the</a:t>
            </a:r>
            <a:r>
              <a:rPr lang="es-ES_tradnl" sz="2500" dirty="0">
                <a:solidFill>
                  <a:schemeClr val="tx1"/>
                </a:solidFill>
              </a:rPr>
              <a:t> </a:t>
            </a:r>
            <a:r>
              <a:rPr lang="es-ES_tradnl" sz="2500" dirty="0" err="1">
                <a:solidFill>
                  <a:schemeClr val="tx1"/>
                </a:solidFill>
              </a:rPr>
              <a:t>adjective</a:t>
            </a:r>
            <a:endParaRPr lang="es-ES_tradnl" sz="2500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645622" y="2060848"/>
            <a:ext cx="1565275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 dirty="0">
                <a:solidFill>
                  <a:srgbClr val="FF0000"/>
                </a:solidFill>
              </a:rPr>
              <a:t>strict</a:t>
            </a:r>
            <a:endParaRPr lang="es-ES_tradnl" altLang="en-US" sz="25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636569" y="3276873"/>
            <a:ext cx="1511869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friendly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925294" y="4788173"/>
            <a:ext cx="1727498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unfriendly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319616" y="4005536"/>
            <a:ext cx="973137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strict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7141368" y="3645173"/>
            <a:ext cx="1295400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fun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7428260" y="2853011"/>
            <a:ext cx="1800596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friendly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997352" y="5158061"/>
            <a:ext cx="2231504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500" b="1">
                <a:solidFill>
                  <a:srgbClr val="FF0000"/>
                </a:solidFill>
              </a:rPr>
              <a:t>unfriendly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6161" name="TextBox 15"/>
          <p:cNvSpPr txBox="1">
            <a:spLocks noChangeArrowheads="1"/>
          </p:cNvSpPr>
          <p:nvPr/>
        </p:nvSpPr>
        <p:spPr bwMode="auto">
          <a:xfrm>
            <a:off x="2568624" y="5518423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10) </a:t>
            </a:r>
            <a:r>
              <a:rPr lang="es-ES_tradnl" altLang="en-US" sz="2500" b="1"/>
              <a:t>El profesor de español es divertid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117680" y="5570810"/>
            <a:ext cx="1535112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 dirty="0">
                <a:solidFill>
                  <a:srgbClr val="FF0000"/>
                </a:solidFill>
              </a:rPr>
              <a:t>fun</a:t>
            </a:r>
            <a:endParaRPr lang="es-ES_tradnl" altLang="en-US" sz="2500" b="1" dirty="0">
              <a:solidFill>
                <a:srgbClr val="FF0000"/>
              </a:solidFill>
            </a:endParaRPr>
          </a:p>
        </p:txBody>
      </p:sp>
      <p:sp>
        <p:nvSpPr>
          <p:cNvPr id="6163" name="TextBox 14"/>
          <p:cNvSpPr txBox="1">
            <a:spLocks noChangeArrowheads="1"/>
          </p:cNvSpPr>
          <p:nvPr/>
        </p:nvSpPr>
        <p:spPr bwMode="auto">
          <a:xfrm>
            <a:off x="2568624" y="242121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2) </a:t>
            </a:r>
            <a:r>
              <a:rPr lang="es-ES_tradnl" altLang="en-US" sz="2500" b="1"/>
              <a:t>El profesor de tecnología es aburrid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385007" y="2421211"/>
            <a:ext cx="1800597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boring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6165" name="TextBox 23"/>
          <p:cNvSpPr txBox="1">
            <a:spLocks noChangeArrowheads="1"/>
          </p:cNvSpPr>
          <p:nvPr/>
        </p:nvSpPr>
        <p:spPr bwMode="auto">
          <a:xfrm>
            <a:off x="2568624" y="4437336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7) </a:t>
            </a:r>
            <a:r>
              <a:rPr lang="es-ES_tradnl" altLang="en-US" sz="2500" b="1"/>
              <a:t>La profesora de francés es aburrid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140625" y="4437336"/>
            <a:ext cx="1296144" cy="47705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500" b="1">
                <a:solidFill>
                  <a:srgbClr val="FF0000"/>
                </a:solidFill>
              </a:rPr>
              <a:t>boring</a:t>
            </a:r>
            <a:endParaRPr lang="es-ES_tradnl" altLang="en-US" sz="2500" b="1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9C0094-F8B5-421C-9307-FE335EF70C99}"/>
              </a:ext>
            </a:extLst>
          </p:cNvPr>
          <p:cNvSpPr txBox="1"/>
          <p:nvPr/>
        </p:nvSpPr>
        <p:spPr>
          <a:xfrm>
            <a:off x="380641" y="1049670"/>
            <a:ext cx="7904664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3000"/>
              <a:t>Copy and complete any 6 sentences in your book.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FBE69D-0506-4A45-B91C-16FA092E5F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18584" y="596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0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3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4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4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9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5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3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4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4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0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1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31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 animBg="1"/>
      <p:bldP spid="19" grpId="0" animBg="1"/>
      <p:bldP spid="21" grpId="0" animBg="1"/>
      <p:bldP spid="28" grpId="0" animBg="1"/>
      <p:bldP spid="30" grpId="0" animBg="1"/>
      <p:bldP spid="31" grpId="0" animBg="1"/>
      <p:bldP spid="32" grpId="0" animBg="1"/>
      <p:bldP spid="18" grpId="0" animBg="1"/>
      <p:bldP spid="14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9"/>
          <p:cNvSpPr txBox="1">
            <a:spLocks noChangeArrowheads="1"/>
          </p:cNvSpPr>
          <p:nvPr/>
        </p:nvSpPr>
        <p:spPr bwMode="auto">
          <a:xfrm>
            <a:off x="2568624" y="2060848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1) </a:t>
            </a:r>
            <a:r>
              <a:rPr lang="es-ES_tradnl" altLang="en-US" sz="2500" b="1"/>
              <a:t>El profesor de inglés es sever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47" name="TextBox 16"/>
          <p:cNvSpPr txBox="1">
            <a:spLocks noChangeArrowheads="1"/>
          </p:cNvSpPr>
          <p:nvPr/>
        </p:nvSpPr>
        <p:spPr bwMode="auto">
          <a:xfrm>
            <a:off x="2568624" y="328481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4) </a:t>
            </a:r>
            <a:r>
              <a:rPr lang="es-ES_tradnl" altLang="en-US" sz="2500" b="1"/>
              <a:t>El profesor de teatro es simpátic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48" name="TextBox 21"/>
          <p:cNvSpPr txBox="1">
            <a:spLocks noChangeArrowheads="1"/>
          </p:cNvSpPr>
          <p:nvPr/>
        </p:nvSpPr>
        <p:spPr bwMode="auto">
          <a:xfrm>
            <a:off x="2568624" y="4788173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8) </a:t>
            </a:r>
            <a:r>
              <a:rPr lang="es-ES_tradnl" altLang="en-US" sz="2500" b="1"/>
              <a:t>El profesor de religión es antipátic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49" name="TextBox 22"/>
          <p:cNvSpPr txBox="1">
            <a:spLocks noChangeArrowheads="1"/>
          </p:cNvSpPr>
          <p:nvPr/>
        </p:nvSpPr>
        <p:spPr bwMode="auto">
          <a:xfrm>
            <a:off x="2568624" y="4005536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6) </a:t>
            </a:r>
            <a:r>
              <a:rPr lang="es-ES_tradnl" altLang="en-US" sz="2500" b="1"/>
              <a:t>La profesora de ciencias es sever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50" name="TextBox 24"/>
          <p:cNvSpPr txBox="1">
            <a:spLocks noChangeArrowheads="1"/>
          </p:cNvSpPr>
          <p:nvPr/>
        </p:nvSpPr>
        <p:spPr bwMode="auto">
          <a:xfrm>
            <a:off x="2568624" y="3645173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5) </a:t>
            </a:r>
            <a:r>
              <a:rPr lang="es-ES_tradnl" altLang="en-US" sz="2500" b="1"/>
              <a:t>La profesora de música es divertid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51" name="TextBox 25"/>
          <p:cNvSpPr txBox="1">
            <a:spLocks noChangeArrowheads="1"/>
          </p:cNvSpPr>
          <p:nvPr/>
        </p:nvSpPr>
        <p:spPr bwMode="auto">
          <a:xfrm>
            <a:off x="2568624" y="285301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3) </a:t>
            </a:r>
            <a:r>
              <a:rPr lang="es-ES_tradnl" altLang="en-US" sz="2500" b="1"/>
              <a:t>La profesora de geografía es simpátic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52" name="TextBox 26"/>
          <p:cNvSpPr txBox="1">
            <a:spLocks noChangeArrowheads="1"/>
          </p:cNvSpPr>
          <p:nvPr/>
        </p:nvSpPr>
        <p:spPr bwMode="auto">
          <a:xfrm>
            <a:off x="2568624" y="515806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n-US" sz="2500" b="1">
                <a:solidFill>
                  <a:srgbClr val="FF0000"/>
                </a:solidFill>
              </a:rPr>
              <a:t>9) </a:t>
            </a:r>
            <a:r>
              <a:rPr lang="es-ES_tradnl" altLang="en-US" sz="2500" b="1"/>
              <a:t>La profesora de dibujo es antipátic</a:t>
            </a:r>
            <a:r>
              <a:rPr lang="es-ES_tradnl" altLang="en-US" sz="2500" b="1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6161" name="TextBox 15"/>
          <p:cNvSpPr txBox="1">
            <a:spLocks noChangeArrowheads="1"/>
          </p:cNvSpPr>
          <p:nvPr/>
        </p:nvSpPr>
        <p:spPr bwMode="auto">
          <a:xfrm>
            <a:off x="2568624" y="5518423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10) </a:t>
            </a:r>
            <a:r>
              <a:rPr lang="es-ES_tradnl" altLang="en-US" sz="2500" b="1"/>
              <a:t>El profesor de español es divertid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63" name="TextBox 14"/>
          <p:cNvSpPr txBox="1">
            <a:spLocks noChangeArrowheads="1"/>
          </p:cNvSpPr>
          <p:nvPr/>
        </p:nvSpPr>
        <p:spPr bwMode="auto">
          <a:xfrm>
            <a:off x="2568624" y="2421211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>
                <a:solidFill>
                  <a:srgbClr val="FF0000"/>
                </a:solidFill>
              </a:rPr>
              <a:t>2) </a:t>
            </a:r>
            <a:r>
              <a:rPr lang="es-ES_tradnl" altLang="en-US" sz="2500" b="1"/>
              <a:t>El profesor de tecnología es aburrid</a:t>
            </a:r>
            <a:r>
              <a:rPr lang="es-ES_tradnl" altLang="en-US" sz="2500" b="1">
                <a:solidFill>
                  <a:srgbClr val="0070C0"/>
                </a:solidFill>
              </a:rPr>
              <a:t>o</a:t>
            </a:r>
          </a:p>
        </p:txBody>
      </p:sp>
      <p:sp>
        <p:nvSpPr>
          <p:cNvPr id="6165" name="TextBox 23"/>
          <p:cNvSpPr txBox="1">
            <a:spLocks noChangeArrowheads="1"/>
          </p:cNvSpPr>
          <p:nvPr/>
        </p:nvSpPr>
        <p:spPr bwMode="auto">
          <a:xfrm>
            <a:off x="2568624" y="4437336"/>
            <a:ext cx="9144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n-US" sz="2500" b="1" dirty="0">
                <a:solidFill>
                  <a:srgbClr val="FF0000"/>
                </a:solidFill>
              </a:rPr>
              <a:t>7) </a:t>
            </a:r>
            <a:r>
              <a:rPr lang="es-ES_tradnl" altLang="en-US" sz="2500" b="1" dirty="0"/>
              <a:t>La profesora de francés es aburrid</a:t>
            </a:r>
            <a:r>
              <a:rPr lang="es-ES_tradnl" altLang="en-US" sz="2500" b="1" dirty="0">
                <a:solidFill>
                  <a:srgbClr val="FF00FF"/>
                </a:solidFill>
              </a:rPr>
              <a:t>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9C0094-F8B5-421C-9307-FE335EF70C99}"/>
              </a:ext>
            </a:extLst>
          </p:cNvPr>
          <p:cNvSpPr txBox="1"/>
          <p:nvPr/>
        </p:nvSpPr>
        <p:spPr>
          <a:xfrm>
            <a:off x="877456" y="1034949"/>
            <a:ext cx="3382336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3000" dirty="0"/>
              <a:t>Check your answers:</a:t>
            </a:r>
          </a:p>
        </p:txBody>
      </p:sp>
    </p:spTree>
    <p:extLst>
      <p:ext uri="{BB962C8B-B14F-4D97-AF65-F5344CB8AC3E}">
        <p14:creationId xmlns:p14="http://schemas.microsoft.com/office/powerpoint/2010/main" val="1616842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/>
              <a:t>Adjectives </a:t>
            </a:r>
            <a:r>
              <a:rPr lang="fr-FR" b="1" u="sng">
                <a:sym typeface="Wingdings" panose="05000000000000000000" pitchFamily="2" charset="2"/>
              </a:rPr>
              <a:t> plural</a:t>
            </a:r>
            <a:endParaRPr lang="fr-FR" b="1" u="sng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47528" y="1340768"/>
            <a:ext cx="8363272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u="sng"/>
              <a:t>Rule to </a:t>
            </a:r>
            <a:r>
              <a:rPr lang="fr-FR" u="sng" err="1"/>
              <a:t>make</a:t>
            </a:r>
            <a:r>
              <a:rPr lang="fr-FR" u="sng"/>
              <a:t> adjectives plural:</a:t>
            </a:r>
          </a:p>
          <a:p>
            <a:pPr>
              <a:buNone/>
            </a:pPr>
            <a:r>
              <a:rPr lang="fr-FR" err="1"/>
              <a:t>add</a:t>
            </a:r>
            <a:r>
              <a:rPr lang="fr-FR"/>
              <a:t> </a:t>
            </a:r>
            <a:r>
              <a:rPr lang="fr-FR" b="1">
                <a:solidFill>
                  <a:srgbClr val="7030A0"/>
                </a:solidFill>
              </a:rPr>
              <a:t>–s</a:t>
            </a:r>
            <a:r>
              <a:rPr lang="fr-FR"/>
              <a:t> if the adjective ends in a </a:t>
            </a:r>
            <a:r>
              <a:rPr lang="fr-FR" err="1"/>
              <a:t>vowel</a:t>
            </a:r>
            <a:r>
              <a:rPr lang="fr-FR"/>
              <a:t> (</a:t>
            </a:r>
            <a:r>
              <a:rPr lang="fr-FR" err="1"/>
              <a:t>a,e,i,o,u</a:t>
            </a:r>
            <a:r>
              <a:rPr lang="fr-FR"/>
              <a:t>)</a:t>
            </a:r>
          </a:p>
          <a:p>
            <a:pPr>
              <a:buNone/>
            </a:pPr>
            <a:r>
              <a:rPr lang="fr-FR"/>
              <a:t>or </a:t>
            </a:r>
            <a:r>
              <a:rPr lang="fr-FR" err="1"/>
              <a:t>add</a:t>
            </a:r>
            <a:r>
              <a:rPr lang="fr-FR"/>
              <a:t> </a:t>
            </a:r>
            <a:r>
              <a:rPr lang="fr-FR" b="1">
                <a:solidFill>
                  <a:srgbClr val="7030A0"/>
                </a:solidFill>
              </a:rPr>
              <a:t>–es</a:t>
            </a:r>
            <a:r>
              <a:rPr lang="fr-FR"/>
              <a:t> if the adjective ends in a consonant.</a:t>
            </a:r>
          </a:p>
          <a:p>
            <a:pPr>
              <a:buNone/>
            </a:pPr>
            <a:endParaRPr lang="fr-FR"/>
          </a:p>
          <a:p>
            <a:pPr>
              <a:buNone/>
            </a:pPr>
            <a:r>
              <a:rPr lang="fr-FR"/>
              <a:t>e.g. </a:t>
            </a:r>
            <a:br>
              <a:rPr lang="fr-FR"/>
            </a:br>
            <a:r>
              <a:rPr lang="fr-FR" err="1"/>
              <a:t>severo</a:t>
            </a:r>
            <a:r>
              <a:rPr lang="fr-FR"/>
              <a:t>____</a:t>
            </a:r>
          </a:p>
          <a:p>
            <a:pPr>
              <a:buNone/>
            </a:pPr>
            <a:r>
              <a:rPr lang="fr-FR"/>
              <a:t>	</a:t>
            </a:r>
            <a:r>
              <a:rPr lang="fr-FR" err="1"/>
              <a:t>símpatica</a:t>
            </a:r>
            <a:r>
              <a:rPr lang="fr-FR"/>
              <a:t>____</a:t>
            </a:r>
          </a:p>
          <a:p>
            <a:pPr>
              <a:buNone/>
            </a:pPr>
            <a:r>
              <a:rPr lang="fr-FR"/>
              <a:t>	</a:t>
            </a:r>
            <a:r>
              <a:rPr lang="fr-FR" err="1"/>
              <a:t>interesante</a:t>
            </a:r>
            <a:r>
              <a:rPr lang="fr-FR"/>
              <a:t>____</a:t>
            </a:r>
          </a:p>
          <a:p>
            <a:pPr>
              <a:buNone/>
            </a:pPr>
            <a:r>
              <a:rPr lang="fr-FR"/>
              <a:t>	</a:t>
            </a:r>
            <a:r>
              <a:rPr lang="fr-FR" err="1"/>
              <a:t>útil</a:t>
            </a:r>
            <a:r>
              <a:rPr lang="fr-FR"/>
              <a:t>____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83882A-D705-4359-BA7A-232D629A83F9}"/>
              </a:ext>
            </a:extLst>
          </p:cNvPr>
          <p:cNvSpPr/>
          <p:nvPr/>
        </p:nvSpPr>
        <p:spPr>
          <a:xfrm>
            <a:off x="3540572" y="4221088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/>
              <a:t>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D23B52-6AB0-402A-9477-890F56B4C626}"/>
              </a:ext>
            </a:extLst>
          </p:cNvPr>
          <p:cNvSpPr/>
          <p:nvPr/>
        </p:nvSpPr>
        <p:spPr>
          <a:xfrm>
            <a:off x="3863752" y="4797152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/>
              <a:t>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8560E0-334D-4B0D-96F0-16A6978E752C}"/>
              </a:ext>
            </a:extLst>
          </p:cNvPr>
          <p:cNvSpPr/>
          <p:nvPr/>
        </p:nvSpPr>
        <p:spPr>
          <a:xfrm>
            <a:off x="3143672" y="3645532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/>
              <a:t>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B462EE-748B-4652-BE9F-11C17C9DBFCF}"/>
              </a:ext>
            </a:extLst>
          </p:cNvPr>
          <p:cNvSpPr/>
          <p:nvPr/>
        </p:nvSpPr>
        <p:spPr>
          <a:xfrm>
            <a:off x="2675620" y="5222180"/>
            <a:ext cx="7200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/>
              <a:t>es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05B6C05-338A-4EE9-9155-AB79030526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10800" y="4183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9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05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79776" y="-243408"/>
            <a:ext cx="3754760" cy="1143000"/>
          </a:xfrm>
        </p:spPr>
        <p:txBody>
          <a:bodyPr>
            <a:normAutofit/>
          </a:bodyPr>
          <a:lstStyle/>
          <a:p>
            <a:r>
              <a:rPr lang="fr-FR" b="1" u="sng"/>
              <a:t>La </a:t>
            </a:r>
            <a:r>
              <a:rPr lang="fr-FR" b="1" u="sng" err="1"/>
              <a:t>personalidad</a:t>
            </a:r>
            <a:endParaRPr lang="fr-FR" b="1" u="sng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946920" y="620688"/>
            <a:ext cx="4038600" cy="49006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600" b="1" dirty="0" err="1"/>
              <a:t>divertido</a:t>
            </a:r>
            <a:r>
              <a:rPr lang="fr-FR" sz="2600" b="1" dirty="0"/>
              <a:t>/a -</a:t>
            </a:r>
          </a:p>
          <a:p>
            <a:pPr>
              <a:buNone/>
            </a:pPr>
            <a:r>
              <a:rPr lang="fr-FR" sz="2600" b="1" dirty="0" err="1"/>
              <a:t>aburrido</a:t>
            </a:r>
            <a:r>
              <a:rPr lang="fr-FR" sz="2600" b="1" dirty="0"/>
              <a:t>/a -</a:t>
            </a:r>
          </a:p>
          <a:p>
            <a:pPr>
              <a:buNone/>
            </a:pPr>
            <a:r>
              <a:rPr lang="fr-FR" sz="2600" b="1" dirty="0" err="1"/>
              <a:t>simpático</a:t>
            </a:r>
            <a:r>
              <a:rPr lang="fr-FR" sz="2600" b="1" dirty="0"/>
              <a:t>/a -</a:t>
            </a:r>
          </a:p>
          <a:p>
            <a:pPr>
              <a:buNone/>
            </a:pPr>
            <a:r>
              <a:rPr lang="fr-FR" sz="2600" b="1" dirty="0" err="1"/>
              <a:t>antipático</a:t>
            </a:r>
            <a:r>
              <a:rPr lang="fr-FR" sz="2600" b="1" dirty="0"/>
              <a:t>/a -</a:t>
            </a:r>
          </a:p>
          <a:p>
            <a:pPr>
              <a:buNone/>
            </a:pPr>
            <a:r>
              <a:rPr lang="fr-FR" sz="2600" b="1" dirty="0" err="1"/>
              <a:t>tímido</a:t>
            </a:r>
            <a:r>
              <a:rPr lang="fr-FR" sz="2600" b="1" dirty="0"/>
              <a:t>/a -</a:t>
            </a:r>
          </a:p>
          <a:p>
            <a:pPr>
              <a:buNone/>
            </a:pPr>
            <a:r>
              <a:rPr lang="fr-FR" sz="2600" dirty="0" err="1"/>
              <a:t>generoso</a:t>
            </a:r>
            <a:r>
              <a:rPr lang="fr-FR" sz="2600" dirty="0"/>
              <a:t>/a -</a:t>
            </a:r>
          </a:p>
          <a:p>
            <a:pPr>
              <a:buNone/>
            </a:pPr>
            <a:r>
              <a:rPr lang="fr-FR" sz="2600" dirty="0" err="1"/>
              <a:t>ambicioso</a:t>
            </a:r>
            <a:r>
              <a:rPr lang="fr-FR" sz="2600" dirty="0"/>
              <a:t>/a -</a:t>
            </a:r>
          </a:p>
          <a:p>
            <a:pPr>
              <a:buNone/>
            </a:pPr>
            <a:r>
              <a:rPr lang="fr-FR" sz="2600" dirty="0" err="1"/>
              <a:t>famoso</a:t>
            </a:r>
            <a:r>
              <a:rPr lang="fr-FR" sz="2600" dirty="0"/>
              <a:t>/a -</a:t>
            </a:r>
            <a:endParaRPr lang="fr-FR" sz="2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FR" sz="2600" dirty="0" err="1"/>
              <a:t>modesto</a:t>
            </a:r>
            <a:r>
              <a:rPr lang="fr-FR" sz="2600" dirty="0"/>
              <a:t>/a -</a:t>
            </a:r>
          </a:p>
          <a:p>
            <a:pPr>
              <a:buNone/>
            </a:pPr>
            <a:r>
              <a:rPr lang="fr-FR" sz="2600" dirty="0" err="1"/>
              <a:t>severo</a:t>
            </a:r>
            <a:r>
              <a:rPr lang="fr-FR" sz="2600" dirty="0"/>
              <a:t>/a -</a:t>
            </a:r>
          </a:p>
          <a:p>
            <a:pPr>
              <a:buNone/>
            </a:pPr>
            <a:r>
              <a:rPr lang="fr-FR" sz="2600" dirty="0" err="1"/>
              <a:t>bueno</a:t>
            </a:r>
            <a:r>
              <a:rPr lang="fr-FR" sz="2600" dirty="0"/>
              <a:t>/a -</a:t>
            </a:r>
            <a:endParaRPr lang="fr-FR" sz="2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FR" sz="2600" dirty="0" err="1"/>
              <a:t>negativo</a:t>
            </a:r>
            <a:r>
              <a:rPr lang="fr-FR" sz="2600" dirty="0"/>
              <a:t>/a -</a:t>
            </a:r>
          </a:p>
          <a:p>
            <a:pPr>
              <a:buNone/>
            </a:pPr>
            <a:r>
              <a:rPr lang="fr-FR" sz="2600" dirty="0" err="1"/>
              <a:t>positivo</a:t>
            </a:r>
            <a:r>
              <a:rPr lang="fr-FR" sz="2600" dirty="0"/>
              <a:t>/a -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91944" y="620689"/>
            <a:ext cx="4584576" cy="452596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fr-FR" sz="2600" dirty="0" err="1"/>
              <a:t>Tolerante</a:t>
            </a:r>
            <a:r>
              <a:rPr lang="fr-FR" sz="2600" dirty="0"/>
              <a:t> -</a:t>
            </a:r>
          </a:p>
          <a:p>
            <a:pPr>
              <a:buNone/>
            </a:pPr>
            <a:r>
              <a:rPr lang="fr-FR" sz="2600" dirty="0"/>
              <a:t>Arrogante -</a:t>
            </a:r>
            <a:endParaRPr lang="fr-FR" sz="2600" dirty="0">
              <a:cs typeface="Calibri"/>
            </a:endParaRPr>
          </a:p>
          <a:p>
            <a:pPr>
              <a:buNone/>
            </a:pPr>
            <a:r>
              <a:rPr lang="fr-FR" sz="2600" dirty="0"/>
              <a:t>Ignorante -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dirty="0" err="1"/>
              <a:t>Inocente</a:t>
            </a:r>
            <a:r>
              <a:rPr lang="fr-FR" sz="2600" dirty="0"/>
              <a:t> -</a:t>
            </a:r>
            <a:endParaRPr lang="fr-FR" sz="2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FR" sz="2600" dirty="0" err="1"/>
              <a:t>Respetable</a:t>
            </a:r>
            <a:endParaRPr lang="fr-FR" sz="2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FR" sz="2600" dirty="0" err="1"/>
              <a:t>Paciente</a:t>
            </a:r>
            <a:r>
              <a:rPr lang="fr-FR" sz="2600" dirty="0"/>
              <a:t> -</a:t>
            </a:r>
          </a:p>
          <a:p>
            <a:pPr>
              <a:buNone/>
            </a:pPr>
            <a:r>
              <a:rPr lang="fr-FR" sz="2600" dirty="0"/>
              <a:t>Honorable -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dirty="0"/>
              <a:t>Importante – </a:t>
            </a:r>
          </a:p>
          <a:p>
            <a:pPr>
              <a:buNone/>
            </a:pPr>
            <a:r>
              <a:rPr lang="fr-FR" sz="2600" dirty="0"/>
              <a:t>Fascinante – </a:t>
            </a:r>
          </a:p>
          <a:p>
            <a:pPr>
              <a:buNone/>
            </a:pPr>
            <a:r>
              <a:rPr lang="fr-FR" sz="2600" dirty="0"/>
              <a:t>Cruel -         </a:t>
            </a:r>
            <a:r>
              <a:rPr lang="fr-FR" sz="2600" dirty="0" err="1"/>
              <a:t>pesimista</a:t>
            </a:r>
            <a:r>
              <a:rPr lang="fr-FR" sz="2600" dirty="0"/>
              <a:t> </a:t>
            </a:r>
          </a:p>
          <a:p>
            <a:pPr>
              <a:buNone/>
            </a:pPr>
            <a:r>
              <a:rPr lang="fr-FR" sz="2600" dirty="0"/>
              <a:t>Brutal -        </a:t>
            </a:r>
            <a:r>
              <a:rPr lang="fr-FR" sz="2600" dirty="0" err="1"/>
              <a:t>optimista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b="1" dirty="0" err="1"/>
              <a:t>feliz</a:t>
            </a:r>
            <a:r>
              <a:rPr lang="fr-FR" sz="2600" b="1" dirty="0"/>
              <a:t>                                    </a:t>
            </a:r>
            <a:endParaRPr lang="fr-FR" sz="2600" dirty="0">
              <a:cs typeface="Calibri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F32D8D0-EEA3-44F9-9C75-1C3B758A38F5}"/>
              </a:ext>
            </a:extLst>
          </p:cNvPr>
          <p:cNvSpPr/>
          <p:nvPr/>
        </p:nvSpPr>
        <p:spPr>
          <a:xfrm>
            <a:off x="8440924" y="188640"/>
            <a:ext cx="2088232" cy="208823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/>
              <a:t>Copy </a:t>
            </a:r>
            <a:r>
              <a:rPr lang="fr-FR" dirty="0" err="1"/>
              <a:t>any</a:t>
            </a:r>
            <a:r>
              <a:rPr lang="fr-FR" dirty="0"/>
              <a:t> 15 adjectives and </a:t>
            </a:r>
            <a:r>
              <a:rPr lang="fr-FR" dirty="0" err="1"/>
              <a:t>guess</a:t>
            </a:r>
            <a:r>
              <a:rPr lang="fr-FR" dirty="0"/>
              <a:t> </a:t>
            </a:r>
            <a:r>
              <a:rPr lang="fr-FR" dirty="0" err="1"/>
              <a:t>what</a:t>
            </a:r>
            <a:r>
              <a:rPr lang="fr-FR" dirty="0"/>
              <a:t> </a:t>
            </a:r>
            <a:r>
              <a:rPr lang="fr-FR" dirty="0" err="1"/>
              <a:t>their</a:t>
            </a:r>
            <a:r>
              <a:rPr lang="fr-FR" dirty="0"/>
              <a:t> </a:t>
            </a:r>
            <a:r>
              <a:rPr lang="fr-FR" dirty="0" err="1"/>
              <a:t>meanings</a:t>
            </a:r>
            <a:r>
              <a:rPr lang="fr-FR" dirty="0"/>
              <a:t> are in English (must </a:t>
            </a:r>
            <a:r>
              <a:rPr lang="fr-FR" dirty="0" err="1"/>
              <a:t>include</a:t>
            </a:r>
            <a:r>
              <a:rPr lang="fr-FR" dirty="0"/>
              <a:t> the </a:t>
            </a:r>
            <a:r>
              <a:rPr lang="fr-FR" dirty="0" err="1"/>
              <a:t>ones</a:t>
            </a:r>
            <a:r>
              <a:rPr lang="fr-FR" dirty="0"/>
              <a:t> in </a:t>
            </a:r>
            <a:r>
              <a:rPr lang="fr-FR" dirty="0" err="1"/>
              <a:t>bold</a:t>
            </a:r>
            <a:r>
              <a:rPr lang="fr-FR" dirty="0"/>
              <a:t>).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DA45510-98BA-43D2-9C3B-0B7D78C25F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73724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8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759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79776" y="-243408"/>
            <a:ext cx="3754760" cy="1143000"/>
          </a:xfrm>
        </p:spPr>
        <p:txBody>
          <a:bodyPr>
            <a:normAutofit/>
          </a:bodyPr>
          <a:lstStyle/>
          <a:p>
            <a:r>
              <a:rPr lang="fr-FR" b="1" u="sng"/>
              <a:t>La </a:t>
            </a:r>
            <a:r>
              <a:rPr lang="fr-FR" b="1" u="sng" err="1"/>
              <a:t>personalidad</a:t>
            </a:r>
            <a:endParaRPr lang="fr-FR" b="1" u="sng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946920" y="620688"/>
            <a:ext cx="4038600" cy="49006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600" b="1" dirty="0" err="1"/>
              <a:t>divertido</a:t>
            </a:r>
            <a:r>
              <a:rPr lang="fr-FR" sz="2600" b="1" dirty="0"/>
              <a:t>/a -</a:t>
            </a:r>
            <a:r>
              <a:rPr lang="fr-FR" sz="2600" b="1" dirty="0">
                <a:solidFill>
                  <a:srgbClr val="FF0000"/>
                </a:solidFill>
              </a:rPr>
              <a:t>fun</a:t>
            </a:r>
            <a:endParaRPr lang="fr-FR" sz="2600" b="1" dirty="0"/>
          </a:p>
          <a:p>
            <a:pPr>
              <a:buNone/>
            </a:pPr>
            <a:r>
              <a:rPr lang="fr-FR" sz="2600" b="1" dirty="0" err="1"/>
              <a:t>aburrido</a:t>
            </a:r>
            <a:r>
              <a:rPr lang="fr-FR" sz="2600" b="1" dirty="0"/>
              <a:t>/a - </a:t>
            </a:r>
            <a:r>
              <a:rPr lang="fr-FR" sz="2600" b="1" dirty="0" err="1">
                <a:solidFill>
                  <a:srgbClr val="FF0000"/>
                </a:solidFill>
              </a:rPr>
              <a:t>boring</a:t>
            </a:r>
            <a:endParaRPr lang="fr-FR" sz="2600" b="1" dirty="0"/>
          </a:p>
          <a:p>
            <a:pPr>
              <a:buNone/>
            </a:pPr>
            <a:r>
              <a:rPr lang="fr-FR" sz="2600" b="1" dirty="0" err="1"/>
              <a:t>simpático</a:t>
            </a:r>
            <a:r>
              <a:rPr lang="fr-FR" sz="2600" b="1" dirty="0"/>
              <a:t>/a - </a:t>
            </a:r>
            <a:r>
              <a:rPr lang="fr-FR" sz="2600" b="1" dirty="0" err="1">
                <a:solidFill>
                  <a:srgbClr val="FF0000"/>
                </a:solidFill>
              </a:rPr>
              <a:t>friendly</a:t>
            </a:r>
            <a:endParaRPr lang="fr-FR" sz="2600" b="1" dirty="0"/>
          </a:p>
          <a:p>
            <a:pPr>
              <a:buNone/>
            </a:pPr>
            <a:r>
              <a:rPr lang="fr-FR" sz="2600" b="1" dirty="0" err="1"/>
              <a:t>antipático</a:t>
            </a:r>
            <a:r>
              <a:rPr lang="fr-FR" sz="2600" b="1" dirty="0"/>
              <a:t>/a - </a:t>
            </a:r>
            <a:r>
              <a:rPr lang="fr-FR" sz="2600" b="1" dirty="0" err="1">
                <a:solidFill>
                  <a:srgbClr val="FF0000"/>
                </a:solidFill>
              </a:rPr>
              <a:t>unfriendly</a:t>
            </a:r>
            <a:endParaRPr lang="fr-FR" sz="2600" b="1" dirty="0"/>
          </a:p>
          <a:p>
            <a:pPr>
              <a:buNone/>
            </a:pPr>
            <a:r>
              <a:rPr lang="fr-FR" sz="2600" b="1" dirty="0" err="1"/>
              <a:t>tímido</a:t>
            </a:r>
            <a:r>
              <a:rPr lang="fr-FR" sz="2600" b="1" dirty="0"/>
              <a:t>/a - </a:t>
            </a:r>
            <a:r>
              <a:rPr lang="fr-FR" sz="2600" b="1" dirty="0" err="1">
                <a:solidFill>
                  <a:srgbClr val="FF0000"/>
                </a:solidFill>
              </a:rPr>
              <a:t>timid</a:t>
            </a:r>
            <a:endParaRPr lang="fr-FR" sz="2600" b="1" dirty="0"/>
          </a:p>
          <a:p>
            <a:pPr>
              <a:buNone/>
            </a:pPr>
            <a:r>
              <a:rPr lang="fr-FR" sz="2600" dirty="0" err="1"/>
              <a:t>generoso</a:t>
            </a:r>
            <a:r>
              <a:rPr lang="fr-FR" sz="2600" dirty="0"/>
              <a:t>/a - </a:t>
            </a:r>
            <a:r>
              <a:rPr lang="fr-FR" sz="2600" dirty="0" err="1">
                <a:solidFill>
                  <a:srgbClr val="FF0000"/>
                </a:solidFill>
              </a:rPr>
              <a:t>generous</a:t>
            </a:r>
            <a:endParaRPr lang="fr-FR" sz="2600" dirty="0"/>
          </a:p>
          <a:p>
            <a:pPr>
              <a:buNone/>
            </a:pPr>
            <a:r>
              <a:rPr lang="fr-FR" sz="2600" dirty="0" err="1"/>
              <a:t>ambicioso</a:t>
            </a:r>
            <a:r>
              <a:rPr lang="fr-FR" sz="2600" dirty="0"/>
              <a:t>/a - </a:t>
            </a:r>
            <a:r>
              <a:rPr lang="fr-FR" sz="2600" dirty="0" err="1">
                <a:solidFill>
                  <a:srgbClr val="FF0000"/>
                </a:solidFill>
              </a:rPr>
              <a:t>ambitious</a:t>
            </a:r>
            <a:endParaRPr lang="fr-FR" sz="2600" dirty="0"/>
          </a:p>
          <a:p>
            <a:pPr>
              <a:buNone/>
            </a:pPr>
            <a:r>
              <a:rPr lang="fr-FR" sz="2600" dirty="0" err="1"/>
              <a:t>famoso</a:t>
            </a:r>
            <a:r>
              <a:rPr lang="fr-FR" sz="2600" dirty="0"/>
              <a:t>/a - </a:t>
            </a:r>
            <a:r>
              <a:rPr lang="fr-FR" sz="2600" dirty="0" err="1">
                <a:solidFill>
                  <a:srgbClr val="FF0000"/>
                </a:solidFill>
              </a:rPr>
              <a:t>famous</a:t>
            </a:r>
            <a:endParaRPr lang="fr-FR" sz="2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FR" sz="2600" dirty="0" err="1"/>
              <a:t>modesto</a:t>
            </a:r>
            <a:r>
              <a:rPr lang="fr-FR" sz="2600" dirty="0"/>
              <a:t>/a - </a:t>
            </a:r>
            <a:r>
              <a:rPr lang="fr-FR" sz="2600" dirty="0" err="1">
                <a:solidFill>
                  <a:srgbClr val="FF0000"/>
                </a:solidFill>
              </a:rPr>
              <a:t>modest</a:t>
            </a:r>
            <a:endParaRPr lang="fr-FR" sz="2600" dirty="0"/>
          </a:p>
          <a:p>
            <a:pPr>
              <a:buNone/>
            </a:pPr>
            <a:r>
              <a:rPr lang="fr-FR" sz="2600" dirty="0" err="1"/>
              <a:t>severo</a:t>
            </a:r>
            <a:r>
              <a:rPr lang="fr-FR" sz="2600" dirty="0"/>
              <a:t>/a - </a:t>
            </a:r>
            <a:r>
              <a:rPr lang="fr-FR" sz="2600" dirty="0">
                <a:solidFill>
                  <a:srgbClr val="FF0000"/>
                </a:solidFill>
              </a:rPr>
              <a:t>strict</a:t>
            </a:r>
            <a:endParaRPr lang="fr-FR" sz="2600" dirty="0"/>
          </a:p>
          <a:p>
            <a:pPr>
              <a:buNone/>
            </a:pPr>
            <a:r>
              <a:rPr lang="fr-FR" sz="2600" dirty="0" err="1"/>
              <a:t>bueno</a:t>
            </a:r>
            <a:r>
              <a:rPr lang="fr-FR" sz="2600" dirty="0"/>
              <a:t>/a - </a:t>
            </a:r>
            <a:r>
              <a:rPr lang="fr-FR" sz="2600" dirty="0">
                <a:solidFill>
                  <a:srgbClr val="FF0000"/>
                </a:solidFill>
              </a:rPr>
              <a:t>good</a:t>
            </a:r>
          </a:p>
          <a:p>
            <a:pPr>
              <a:buNone/>
            </a:pPr>
            <a:r>
              <a:rPr lang="fr-FR" sz="2600" dirty="0" err="1"/>
              <a:t>negativo</a:t>
            </a:r>
            <a:r>
              <a:rPr lang="fr-FR" sz="2600" dirty="0"/>
              <a:t>/a - </a:t>
            </a:r>
            <a:r>
              <a:rPr lang="fr-FR" sz="2600" dirty="0" err="1">
                <a:solidFill>
                  <a:srgbClr val="FF0000"/>
                </a:solidFill>
              </a:rPr>
              <a:t>negative</a:t>
            </a:r>
            <a:endParaRPr lang="fr-FR" sz="2600" dirty="0"/>
          </a:p>
          <a:p>
            <a:pPr>
              <a:buNone/>
            </a:pPr>
            <a:r>
              <a:rPr lang="fr-FR" sz="2600" dirty="0" err="1"/>
              <a:t>positivo</a:t>
            </a:r>
            <a:r>
              <a:rPr lang="fr-FR" sz="2600" dirty="0"/>
              <a:t>/a - </a:t>
            </a:r>
            <a:r>
              <a:rPr lang="fr-FR" sz="2600" dirty="0">
                <a:solidFill>
                  <a:srgbClr val="FF0000"/>
                </a:solidFill>
              </a:rPr>
              <a:t>positive</a:t>
            </a:r>
            <a:endParaRPr lang="fr-FR" sz="26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91944" y="620689"/>
            <a:ext cx="4584576" cy="452596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fr-FR" sz="2600" dirty="0" err="1"/>
              <a:t>Tolerante</a:t>
            </a:r>
            <a:r>
              <a:rPr lang="fr-FR" sz="2600" dirty="0"/>
              <a:t> - </a:t>
            </a:r>
            <a:r>
              <a:rPr lang="fr-FR" sz="2600" dirty="0" err="1">
                <a:solidFill>
                  <a:srgbClr val="FF0000"/>
                </a:solidFill>
              </a:rPr>
              <a:t>tolerant</a:t>
            </a:r>
            <a:endParaRPr lang="fr-FR" sz="2600" dirty="0"/>
          </a:p>
          <a:p>
            <a:pPr>
              <a:buNone/>
            </a:pPr>
            <a:r>
              <a:rPr lang="fr-FR" sz="2600" dirty="0"/>
              <a:t>Arrogante - </a:t>
            </a:r>
            <a:r>
              <a:rPr lang="fr-FR" sz="2600" dirty="0">
                <a:solidFill>
                  <a:srgbClr val="FF0000"/>
                </a:solidFill>
              </a:rPr>
              <a:t>arrogant</a:t>
            </a:r>
            <a:endParaRPr lang="fr-FR" sz="2600" dirty="0">
              <a:cs typeface="Calibri"/>
            </a:endParaRPr>
          </a:p>
          <a:p>
            <a:pPr>
              <a:buNone/>
            </a:pPr>
            <a:r>
              <a:rPr lang="fr-FR" sz="2600" dirty="0"/>
              <a:t>Ignorante - </a:t>
            </a:r>
            <a:r>
              <a:rPr lang="fr-FR" sz="2600" dirty="0">
                <a:solidFill>
                  <a:srgbClr val="FF0000"/>
                </a:solidFill>
              </a:rPr>
              <a:t>ignorant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dirty="0" err="1"/>
              <a:t>Inocente</a:t>
            </a:r>
            <a:r>
              <a:rPr lang="fr-FR" sz="2600" dirty="0"/>
              <a:t> - </a:t>
            </a:r>
            <a:r>
              <a:rPr lang="fr-FR" sz="2600" dirty="0">
                <a:solidFill>
                  <a:srgbClr val="FF0000"/>
                </a:solidFill>
              </a:rPr>
              <a:t>innocent</a:t>
            </a:r>
          </a:p>
          <a:p>
            <a:pPr>
              <a:buNone/>
            </a:pPr>
            <a:r>
              <a:rPr lang="fr-FR" sz="2600" dirty="0" err="1"/>
              <a:t>Respetable</a:t>
            </a:r>
            <a:r>
              <a:rPr lang="fr-FR" sz="2600" dirty="0"/>
              <a:t> - </a:t>
            </a:r>
            <a:r>
              <a:rPr lang="fr-FR" sz="2600" dirty="0">
                <a:solidFill>
                  <a:srgbClr val="FF0000"/>
                </a:solidFill>
              </a:rPr>
              <a:t>respectable</a:t>
            </a:r>
          </a:p>
          <a:p>
            <a:pPr>
              <a:buNone/>
            </a:pPr>
            <a:r>
              <a:rPr lang="fr-FR" sz="2600" dirty="0" err="1"/>
              <a:t>Paciente</a:t>
            </a:r>
            <a:r>
              <a:rPr lang="fr-FR" sz="2600" dirty="0"/>
              <a:t> - </a:t>
            </a:r>
            <a:r>
              <a:rPr lang="fr-FR" sz="2600" dirty="0">
                <a:solidFill>
                  <a:srgbClr val="FF0000"/>
                </a:solidFill>
              </a:rPr>
              <a:t>patient</a:t>
            </a:r>
            <a:endParaRPr lang="fr-FR" sz="2600" dirty="0"/>
          </a:p>
          <a:p>
            <a:pPr>
              <a:buNone/>
            </a:pPr>
            <a:r>
              <a:rPr lang="fr-FR" sz="2600" dirty="0"/>
              <a:t>Honorable - </a:t>
            </a:r>
            <a:r>
              <a:rPr lang="fr-FR" sz="2600" dirty="0">
                <a:solidFill>
                  <a:srgbClr val="FF0000"/>
                </a:solidFill>
              </a:rPr>
              <a:t>honorable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dirty="0"/>
              <a:t>Importante - </a:t>
            </a:r>
            <a:r>
              <a:rPr lang="fr-FR" sz="2600" dirty="0">
                <a:solidFill>
                  <a:srgbClr val="FF0000"/>
                </a:solidFill>
              </a:rPr>
              <a:t>important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dirty="0"/>
              <a:t>Fascinante - </a:t>
            </a:r>
            <a:r>
              <a:rPr lang="fr-FR" sz="2600" dirty="0" err="1">
                <a:solidFill>
                  <a:srgbClr val="FF0000"/>
                </a:solidFill>
              </a:rPr>
              <a:t>fascinating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dirty="0"/>
              <a:t>Cruel - </a:t>
            </a:r>
            <a:r>
              <a:rPr lang="fr-FR" sz="2600" dirty="0">
                <a:solidFill>
                  <a:srgbClr val="FF0000"/>
                </a:solidFill>
              </a:rPr>
              <a:t>cruel</a:t>
            </a:r>
            <a:r>
              <a:rPr lang="fr-FR" sz="2600" dirty="0"/>
              <a:t>        </a:t>
            </a:r>
            <a:r>
              <a:rPr lang="fr-FR" sz="2600" dirty="0" err="1"/>
              <a:t>pesimista</a:t>
            </a:r>
            <a:r>
              <a:rPr lang="fr-FR" sz="2600" dirty="0"/>
              <a:t> </a:t>
            </a:r>
            <a:r>
              <a:rPr lang="fr-FR" sz="2600" dirty="0" err="1">
                <a:solidFill>
                  <a:srgbClr val="FF0000"/>
                </a:solidFill>
              </a:rPr>
              <a:t>pesimis</a:t>
            </a:r>
            <a:endParaRPr lang="fr-FR" sz="2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FR" sz="2600" dirty="0"/>
              <a:t>Brutal - </a:t>
            </a:r>
            <a:r>
              <a:rPr lang="fr-FR" sz="2600" dirty="0">
                <a:solidFill>
                  <a:srgbClr val="FF0000"/>
                </a:solidFill>
              </a:rPr>
              <a:t>brutal</a:t>
            </a:r>
            <a:r>
              <a:rPr lang="fr-FR" sz="2600" dirty="0"/>
              <a:t>       </a:t>
            </a:r>
            <a:r>
              <a:rPr lang="fr-FR" sz="2600" dirty="0" err="1"/>
              <a:t>optimista</a:t>
            </a:r>
            <a:r>
              <a:rPr lang="fr-FR" sz="2600" dirty="0" err="1">
                <a:solidFill>
                  <a:srgbClr val="FF0000"/>
                </a:solidFill>
              </a:rPr>
              <a:t>optimistic</a:t>
            </a:r>
            <a:endParaRPr lang="fr-FR" sz="2600" dirty="0">
              <a:solidFill>
                <a:srgbClr val="FF0000"/>
              </a:solidFill>
              <a:cs typeface="Calibri"/>
            </a:endParaRPr>
          </a:p>
          <a:p>
            <a:pPr>
              <a:buNone/>
            </a:pPr>
            <a:r>
              <a:rPr lang="fr-FR" sz="2600" b="1" dirty="0" err="1"/>
              <a:t>feliz</a:t>
            </a:r>
            <a:r>
              <a:rPr lang="fr-FR" sz="2600" b="1" dirty="0"/>
              <a:t> </a:t>
            </a:r>
            <a:r>
              <a:rPr lang="fr-FR" sz="2600" b="1" dirty="0">
                <a:solidFill>
                  <a:srgbClr val="FF0000"/>
                </a:solidFill>
              </a:rPr>
              <a:t>happy</a:t>
            </a:r>
            <a:r>
              <a:rPr lang="fr-FR" sz="2600" b="1" dirty="0"/>
              <a:t>                                       </a:t>
            </a:r>
            <a:endParaRPr lang="fr-FR" sz="2600" dirty="0">
              <a:cs typeface="Calibri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F32D8D0-EEA3-44F9-9C75-1C3B758A38F5}"/>
              </a:ext>
            </a:extLst>
          </p:cNvPr>
          <p:cNvSpPr/>
          <p:nvPr/>
        </p:nvSpPr>
        <p:spPr>
          <a:xfrm>
            <a:off x="9132404" y="0"/>
            <a:ext cx="2088232" cy="208823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/>
              <a:t>Check </a:t>
            </a:r>
            <a:r>
              <a:rPr lang="fr-FR" sz="2800" dirty="0" err="1"/>
              <a:t>your</a:t>
            </a:r>
            <a:r>
              <a:rPr lang="fr-FR" sz="2800" dirty="0"/>
              <a:t> </a:t>
            </a:r>
            <a:r>
              <a:rPr lang="fr-FR" sz="2800" dirty="0" err="1"/>
              <a:t>answers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23311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1681" y="198735"/>
            <a:ext cx="16658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Writing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411681" y="1138535"/>
            <a:ext cx="7984109" cy="2062103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a small paragraph and include: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subjects do you study every day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subjects do you like/love/don’t like…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32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Describe some  of your teachers.  </a:t>
            </a:r>
            <a:endParaRPr lang="en-US" sz="3200" b="0" cap="none" spc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</p:txBody>
      </p:sp>
      <p:sp>
        <p:nvSpPr>
          <p:cNvPr id="4" name="Up Arrow 3"/>
          <p:cNvSpPr/>
          <p:nvPr/>
        </p:nvSpPr>
        <p:spPr>
          <a:xfrm>
            <a:off x="1346201" y="3200638"/>
            <a:ext cx="9626599" cy="34414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Did you revise the agreement?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Include a negative sentence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Write a sentences about anyone else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Did you check the spelling?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58170B-4191-4448-A021-465D3A352F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70254" y="5289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67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4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AA363D-0851-48A3-A8D1-96729A18C8DC}"/>
</file>

<file path=customXml/itemProps2.xml><?xml version="1.0" encoding="utf-8"?>
<ds:datastoreItem xmlns:ds="http://schemas.openxmlformats.org/officeDocument/2006/customXml" ds:itemID="{6A4B51AA-558D-4438-B183-B943DD583F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92C28F-A21D-4E82-A0BB-F236FB94C9AB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c5e8e61c-2e9e-4be5-978c-c4300869fb94"/>
    <ds:schemaRef ds:uri="http://purl.org/dc/dcmitype/"/>
    <ds:schemaRef ds:uri="http://purl.org/dc/terms/"/>
    <ds:schemaRef ds:uri="http://www.w3.org/XML/1998/namespace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917</Words>
  <Application>Microsoft Office PowerPoint</Application>
  <PresentationFormat>Widescreen</PresentationFormat>
  <Paragraphs>242</Paragraphs>
  <Slides>14</Slides>
  <Notes>7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Adjectives  plural</vt:lpstr>
      <vt:lpstr>La personalidad</vt:lpstr>
      <vt:lpstr>La personalidad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C Dominguez</cp:lastModifiedBy>
  <cp:revision>4</cp:revision>
  <dcterms:created xsi:type="dcterms:W3CDTF">2021-03-10T15:10:07Z</dcterms:created>
  <dcterms:modified xsi:type="dcterms:W3CDTF">2021-03-10T15:40:27Z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158000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