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8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08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55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858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45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746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8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126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96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69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904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589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3A270-7C26-42E2-9EC4-3132EE8EA57A}" type="datetimeFigureOut">
              <a:rPr lang="en-GB" smtClean="0"/>
              <a:t>21/10/2019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601E9-E985-4AED-831B-4F10FEDB1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158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4774223"/>
            <a:ext cx="10328031" cy="14027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the electronic structure of these atoms: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Carbon			lithium 			oxygen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Potassium			chlorine			sodium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Challenge: identify the number of protons and neutrons in each atom.</a:t>
            </a:r>
          </a:p>
          <a:p>
            <a:pPr marL="0" indent="0">
              <a:buNone/>
            </a:pPr>
            <a:r>
              <a:rPr lang="en-GB" dirty="0"/>
              <a:t>Super challenge: atoms are more stable with a full outer shell. How do you think sodium and chlorine might bond together?</a:t>
            </a:r>
          </a:p>
        </p:txBody>
      </p:sp>
    </p:spTree>
    <p:extLst>
      <p:ext uri="{BB962C8B-B14F-4D97-AF65-F5344CB8AC3E}">
        <p14:creationId xmlns:p14="http://schemas.microsoft.com/office/powerpoint/2010/main" val="30396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5609" y="4802430"/>
            <a:ext cx="10347080" cy="170387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78169"/>
            <a:ext cx="10606454" cy="5526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Carbon			lithium 			oxygen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Potassium			chlorine			sodium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Challenge: carbon: 6p, 6n; lithium: 3p, 4n; oxygen: 8p, 8n; potassium: 19p, 20n; chlorine: 17p, 18.5n; sodium: 11p, 12n</a:t>
            </a:r>
          </a:p>
          <a:p>
            <a:pPr marL="0" indent="0">
              <a:buNone/>
            </a:pPr>
            <a:r>
              <a:rPr lang="en-GB" dirty="0"/>
              <a:t>Super challenge: sodium transfers it’s electron to chlorine (more on this later…)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462" y="600075"/>
            <a:ext cx="1476375" cy="1752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2557" y="600075"/>
            <a:ext cx="1616868" cy="16168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4481" y="552450"/>
            <a:ext cx="1681653" cy="16644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4383" y="2455984"/>
            <a:ext cx="1847850" cy="1752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9560" y="2454884"/>
            <a:ext cx="1843424" cy="1753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2185" y="2394437"/>
            <a:ext cx="1882469" cy="187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5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Forming 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9971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Content: To explain chemical differences between metals and non-											metals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      To relate metals and non-metals position on the periodic 						table to their electronic structure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       To deduce the charge on an ion based on it’s group number 				and the number of protons and electrons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Process: Individual Work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Benefits: Perseverance!</a:t>
            </a:r>
          </a:p>
        </p:txBody>
      </p:sp>
    </p:spTree>
    <p:extLst>
      <p:ext uri="{BB962C8B-B14F-4D97-AF65-F5344CB8AC3E}">
        <p14:creationId xmlns:p14="http://schemas.microsoft.com/office/powerpoint/2010/main" val="75544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Metals and Non-metals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70" y="1570647"/>
            <a:ext cx="8665859" cy="4755231"/>
          </a:xfrm>
        </p:spPr>
      </p:pic>
    </p:spTree>
    <p:extLst>
      <p:ext uri="{BB962C8B-B14F-4D97-AF65-F5344CB8AC3E}">
        <p14:creationId xmlns:p14="http://schemas.microsoft.com/office/powerpoint/2010/main" val="69519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147894"/>
            <a:ext cx="8229600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3592" y="3645025"/>
            <a:ext cx="7787208" cy="2250577"/>
          </a:xfrm>
        </p:spPr>
        <p:txBody>
          <a:bodyPr>
            <a:normAutofit/>
          </a:bodyPr>
          <a:lstStyle/>
          <a:p>
            <a:r>
              <a:rPr lang="en-GB" dirty="0"/>
              <a:t>How many protons, neutrons and electrons does a sodium atom have?</a:t>
            </a:r>
          </a:p>
          <a:p>
            <a:r>
              <a:rPr lang="en-GB" dirty="0"/>
              <a:t>What is the overall charge on a sodium atom?</a:t>
            </a:r>
          </a:p>
          <a:p>
            <a:r>
              <a:rPr lang="en-GB" dirty="0"/>
              <a:t>How can a sodium atom get a full outer shell?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-17868"/>
            <a:ext cx="5760640" cy="3470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624055" y="0"/>
            <a:ext cx="3096344" cy="34709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681" y="288016"/>
            <a:ext cx="3040296" cy="2894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276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147894"/>
            <a:ext cx="8229600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3592" y="3645025"/>
            <a:ext cx="7787208" cy="2250577"/>
          </a:xfrm>
        </p:spPr>
        <p:txBody>
          <a:bodyPr>
            <a:normAutofit/>
          </a:bodyPr>
          <a:lstStyle/>
          <a:p>
            <a:r>
              <a:rPr lang="en-GB" dirty="0"/>
              <a:t>11 protons, 11 electrons and 12 neutrons</a:t>
            </a:r>
          </a:p>
          <a:p>
            <a:r>
              <a:rPr lang="en-GB" dirty="0"/>
              <a:t>+11 – 11 = 0</a:t>
            </a:r>
          </a:p>
          <a:p>
            <a:r>
              <a:rPr lang="en-GB" dirty="0"/>
              <a:t>Gain 7 electrons (not going to happen!)</a:t>
            </a:r>
          </a:p>
          <a:p>
            <a:pPr marL="0" indent="0">
              <a:buNone/>
            </a:pPr>
            <a:r>
              <a:rPr lang="en-GB" dirty="0"/>
              <a:t>    Lose 1 electron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-17868"/>
            <a:ext cx="5760640" cy="3470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91944" y="42425"/>
            <a:ext cx="3096344" cy="34709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91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147894"/>
            <a:ext cx="8229600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3592" y="3453054"/>
            <a:ext cx="3384376" cy="2736304"/>
          </a:xfrm>
        </p:spPr>
        <p:txBody>
          <a:bodyPr>
            <a:normAutofit/>
          </a:bodyPr>
          <a:lstStyle/>
          <a:p>
            <a:r>
              <a:rPr lang="en-GB" dirty="0"/>
              <a:t>Sodium atom</a:t>
            </a:r>
          </a:p>
          <a:p>
            <a:r>
              <a:rPr lang="en-GB" dirty="0"/>
              <a:t>11 protons, 11 electrons and 12 neutrons</a:t>
            </a:r>
          </a:p>
          <a:p>
            <a:r>
              <a:rPr lang="en-GB" dirty="0"/>
              <a:t>+11 – 11 = 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-28988"/>
            <a:ext cx="6140208" cy="3482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-131894"/>
            <a:ext cx="6120680" cy="3687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6456040" y="3577653"/>
            <a:ext cx="3744416" cy="25922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Sodium </a:t>
            </a:r>
            <a:r>
              <a:rPr lang="en-GB" b="1" dirty="0">
                <a:solidFill>
                  <a:srgbClr val="FF0000"/>
                </a:solidFill>
              </a:rPr>
              <a:t>ion</a:t>
            </a:r>
          </a:p>
          <a:p>
            <a:r>
              <a:rPr lang="en-GB" dirty="0"/>
              <a:t>11 protons, </a:t>
            </a:r>
            <a:r>
              <a:rPr lang="en-GB" b="1" dirty="0">
                <a:solidFill>
                  <a:srgbClr val="FF0000"/>
                </a:solidFill>
              </a:rPr>
              <a:t>10</a:t>
            </a:r>
            <a:r>
              <a:rPr lang="en-GB" dirty="0"/>
              <a:t> electrons and 12 neutrons</a:t>
            </a:r>
          </a:p>
          <a:p>
            <a:r>
              <a:rPr lang="en-GB" dirty="0"/>
              <a:t>+11 – 10 = </a:t>
            </a:r>
            <a:r>
              <a:rPr lang="en-GB" b="1" dirty="0">
                <a:solidFill>
                  <a:srgbClr val="FF0000"/>
                </a:solidFill>
              </a:rPr>
              <a:t>+1</a:t>
            </a:r>
          </a:p>
        </p:txBody>
      </p:sp>
    </p:spTree>
    <p:extLst>
      <p:ext uri="{BB962C8B-B14F-4D97-AF65-F5344CB8AC3E}">
        <p14:creationId xmlns:p14="http://schemas.microsoft.com/office/powerpoint/2010/main" val="13529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94577" y="5363308"/>
            <a:ext cx="3787215" cy="144685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5480" y="3537663"/>
            <a:ext cx="3384376" cy="2736304"/>
          </a:xfrm>
        </p:spPr>
        <p:txBody>
          <a:bodyPr>
            <a:normAutofit/>
          </a:bodyPr>
          <a:lstStyle/>
          <a:p>
            <a:r>
              <a:rPr lang="en-GB" dirty="0"/>
              <a:t>Sodium atom</a:t>
            </a:r>
          </a:p>
          <a:p>
            <a:r>
              <a:rPr lang="en-GB" dirty="0"/>
              <a:t>11 protons, 11 electrons and 12 neutrons</a:t>
            </a:r>
          </a:p>
          <a:p>
            <a:r>
              <a:rPr lang="en-GB" dirty="0"/>
              <a:t>+11 – 11 = 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55621"/>
            <a:ext cx="6140208" cy="3482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917632" y="3468832"/>
            <a:ext cx="3744416" cy="25922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Sodium </a:t>
            </a:r>
            <a:r>
              <a:rPr lang="en-GB" b="1" dirty="0">
                <a:solidFill>
                  <a:srgbClr val="FF0000"/>
                </a:solidFill>
              </a:rPr>
              <a:t>ion</a:t>
            </a:r>
          </a:p>
          <a:p>
            <a:r>
              <a:rPr lang="en-GB" dirty="0"/>
              <a:t>11 protons, </a:t>
            </a:r>
            <a:r>
              <a:rPr lang="en-GB" b="1" dirty="0">
                <a:solidFill>
                  <a:srgbClr val="FF0000"/>
                </a:solidFill>
              </a:rPr>
              <a:t>10</a:t>
            </a:r>
            <a:r>
              <a:rPr lang="en-GB" dirty="0"/>
              <a:t> electrons and 12 neutrons</a:t>
            </a:r>
          </a:p>
          <a:p>
            <a:r>
              <a:rPr lang="en-GB" dirty="0"/>
              <a:t>+11 – 10 = </a:t>
            </a:r>
            <a:r>
              <a:rPr lang="en-GB" b="1" dirty="0">
                <a:solidFill>
                  <a:srgbClr val="FF0000"/>
                </a:solidFill>
              </a:rPr>
              <a:t>+1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794577" y="413238"/>
            <a:ext cx="3182815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Metals form positive ions because they lose electrons.</a:t>
            </a:r>
          </a:p>
          <a:p>
            <a:endParaRPr lang="en-GB" sz="2000" dirty="0"/>
          </a:p>
          <a:p>
            <a:r>
              <a:rPr lang="en-GB" sz="2000" dirty="0"/>
              <a:t>1. Draw a similar diagram for lithium. </a:t>
            </a:r>
          </a:p>
          <a:p>
            <a:r>
              <a:rPr lang="en-GB" sz="2000" dirty="0"/>
              <a:t>Show how the lithium atom forms a lithium ion. Work out the charge on the 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94577" y="3332285"/>
            <a:ext cx="3312431" cy="34778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2. Draw a similar diagram for chlorine (a non-metal). </a:t>
            </a:r>
          </a:p>
          <a:p>
            <a:r>
              <a:rPr lang="en-GB" sz="2000" dirty="0"/>
              <a:t>Show how the chlor</a:t>
            </a:r>
            <a:r>
              <a:rPr lang="en-GB" sz="2000" b="1" dirty="0"/>
              <a:t>ine</a:t>
            </a:r>
            <a:r>
              <a:rPr lang="en-GB" sz="2000" dirty="0"/>
              <a:t> atom forms a chlor</a:t>
            </a:r>
            <a:r>
              <a:rPr lang="en-GB" sz="2000" b="1" dirty="0"/>
              <a:t>ide</a:t>
            </a:r>
            <a:r>
              <a:rPr lang="en-GB" sz="2000" dirty="0"/>
              <a:t> ion. Work out the charge on the chlor</a:t>
            </a:r>
            <a:r>
              <a:rPr lang="en-GB" sz="2000" b="1" dirty="0"/>
              <a:t>ide</a:t>
            </a:r>
            <a:r>
              <a:rPr lang="en-GB" sz="2000" dirty="0"/>
              <a:t> ion.</a:t>
            </a:r>
          </a:p>
          <a:p>
            <a:endParaRPr lang="en-GB" sz="2000" dirty="0"/>
          </a:p>
          <a:p>
            <a:r>
              <a:rPr lang="en-GB" sz="2000" dirty="0"/>
              <a:t>Challenge: Give one chemical difference between metals and non-metals, using what you have just found out.</a:t>
            </a:r>
          </a:p>
        </p:txBody>
      </p:sp>
    </p:spTree>
    <p:extLst>
      <p:ext uri="{BB962C8B-B14F-4D97-AF65-F5344CB8AC3E}">
        <p14:creationId xmlns:p14="http://schemas.microsoft.com/office/powerpoint/2010/main" val="284124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5480" y="3537663"/>
            <a:ext cx="3384376" cy="2736304"/>
          </a:xfrm>
        </p:spPr>
        <p:txBody>
          <a:bodyPr>
            <a:normAutofit/>
          </a:bodyPr>
          <a:lstStyle/>
          <a:p>
            <a:r>
              <a:rPr lang="en-GB" dirty="0"/>
              <a:t>Chlorine atom</a:t>
            </a:r>
          </a:p>
          <a:p>
            <a:r>
              <a:rPr lang="en-GB" dirty="0"/>
              <a:t>17 protons, 17 electrons and 18 neutrons</a:t>
            </a:r>
          </a:p>
          <a:p>
            <a:r>
              <a:rPr lang="en-GB" dirty="0"/>
              <a:t>+17 – 17 = 0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447928" y="3662262"/>
            <a:ext cx="3744416" cy="25922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Chloride </a:t>
            </a:r>
            <a:r>
              <a:rPr lang="en-GB" b="1" dirty="0">
                <a:solidFill>
                  <a:srgbClr val="FF0000"/>
                </a:solidFill>
              </a:rPr>
              <a:t>ion</a:t>
            </a:r>
          </a:p>
          <a:p>
            <a:r>
              <a:rPr lang="en-GB" dirty="0"/>
              <a:t>17 protons, </a:t>
            </a:r>
            <a:r>
              <a:rPr lang="en-GB" b="1" dirty="0">
                <a:solidFill>
                  <a:srgbClr val="FF0000"/>
                </a:solidFill>
              </a:rPr>
              <a:t>18</a:t>
            </a:r>
            <a:r>
              <a:rPr lang="en-GB" dirty="0"/>
              <a:t> electrons and 18 neutrons</a:t>
            </a:r>
          </a:p>
          <a:p>
            <a:r>
              <a:rPr lang="en-GB" dirty="0"/>
              <a:t>+17 – 18 = </a:t>
            </a:r>
            <a:r>
              <a:rPr lang="en-GB" b="1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3587" y="399970"/>
            <a:ext cx="2232248" cy="37856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Metals form positive ions because they lose electrons.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Non-metals form negative ions because they gain electrons.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0"/>
            <a:ext cx="6617772" cy="36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460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Ionic Bonding: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Bonding in which there has been a </a:t>
            </a:r>
            <a:r>
              <a:rPr lang="en-GB" b="1" dirty="0">
                <a:solidFill>
                  <a:srgbClr val="FF0000"/>
                </a:solidFill>
              </a:rPr>
              <a:t>transfer of electrons </a:t>
            </a:r>
            <a:r>
              <a:rPr lang="en-GB" dirty="0"/>
              <a:t>from one atom to another to form </a:t>
            </a:r>
            <a:r>
              <a:rPr lang="en-GB" b="1" dirty="0">
                <a:solidFill>
                  <a:srgbClr val="FF0000"/>
                </a:solidFill>
              </a:rPr>
              <a:t>ions</a:t>
            </a:r>
            <a:r>
              <a:rPr lang="en-GB" dirty="0"/>
              <a:t>. The substance is held together by strong </a:t>
            </a:r>
            <a:r>
              <a:rPr lang="en-GB" b="1" dirty="0">
                <a:solidFill>
                  <a:srgbClr val="FF0000"/>
                </a:solidFill>
              </a:rPr>
              <a:t>electrostatic attractions </a:t>
            </a:r>
            <a:r>
              <a:rPr lang="en-GB" dirty="0"/>
              <a:t>between the positive and negative 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positively charged ion: </a:t>
            </a:r>
            <a:r>
              <a:rPr lang="en-GB" b="1" dirty="0" err="1">
                <a:solidFill>
                  <a:srgbClr val="FF0000"/>
                </a:solidFill>
              </a:rPr>
              <a:t>cation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/>
              <a:t>A negatively charged ion: </a:t>
            </a:r>
            <a:r>
              <a:rPr lang="en-GB" b="1" dirty="0">
                <a:solidFill>
                  <a:srgbClr val="0070C0"/>
                </a:solidFill>
              </a:rPr>
              <a:t>anion</a:t>
            </a:r>
          </a:p>
        </p:txBody>
      </p:sp>
    </p:spTree>
    <p:extLst>
      <p:ext uri="{BB962C8B-B14F-4D97-AF65-F5344CB8AC3E}">
        <p14:creationId xmlns:p14="http://schemas.microsoft.com/office/powerpoint/2010/main" val="141408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3212977"/>
            <a:ext cx="8219256" cy="291318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Draw a similar diagram to show the ionic bond between lithium and fluorine being formed (</a:t>
            </a:r>
            <a:r>
              <a:rPr lang="en-GB" dirty="0" err="1"/>
              <a:t>LiF</a:t>
            </a:r>
            <a:r>
              <a:rPr lang="en-GB" dirty="0"/>
              <a:t>).</a:t>
            </a:r>
          </a:p>
        </p:txBody>
      </p:sp>
      <p:sp>
        <p:nvSpPr>
          <p:cNvPr id="4" name="Rectangle 3"/>
          <p:cNvSpPr/>
          <p:nvPr/>
        </p:nvSpPr>
        <p:spPr>
          <a:xfrm>
            <a:off x="6240016" y="980728"/>
            <a:ext cx="3744416" cy="1998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3" y="404664"/>
            <a:ext cx="8858771" cy="240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575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3" y="404664"/>
            <a:ext cx="8858771" cy="240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952" y="3546051"/>
            <a:ext cx="7531871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59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Ionic Bonding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Group 1 form 1+ ions</a:t>
            </a:r>
          </a:p>
          <a:p>
            <a:r>
              <a:rPr lang="en-GB" dirty="0"/>
              <a:t>Group 2 form 2+ </a:t>
            </a:r>
            <a:r>
              <a:rPr lang="en-GB" dirty="0" smtClean="0"/>
              <a:t>ions</a:t>
            </a:r>
          </a:p>
          <a:p>
            <a:r>
              <a:rPr lang="en-GB" dirty="0" smtClean="0"/>
              <a:t>Group 3 form 3+ ions</a:t>
            </a:r>
          </a:p>
          <a:p>
            <a:r>
              <a:rPr lang="en-GB" dirty="0" smtClean="0"/>
              <a:t>Group 5 form 3- ions</a:t>
            </a:r>
            <a:endParaRPr lang="en-GB" dirty="0"/>
          </a:p>
          <a:p>
            <a:r>
              <a:rPr lang="en-GB" dirty="0"/>
              <a:t>Group 6 form 2- ions</a:t>
            </a:r>
          </a:p>
          <a:p>
            <a:r>
              <a:rPr lang="en-GB" dirty="0"/>
              <a:t>Group 7 form 1- ions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e.g. calcium chloride</a:t>
            </a:r>
          </a:p>
          <a:p>
            <a:pPr marL="0" indent="0">
              <a:buNone/>
            </a:pPr>
            <a:r>
              <a:rPr lang="en-GB" dirty="0"/>
              <a:t>	CaCl</a:t>
            </a:r>
            <a:r>
              <a:rPr lang="en-GB" baseline="-25000" dirty="0"/>
              <a:t>2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48037" y="2320833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8037" y="2754657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148037" y="3662217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148037" y="4060756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8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Practice </a:t>
            </a:r>
            <a:r>
              <a:rPr lang="en-GB" dirty="0" err="1"/>
              <a:t>Practice</a:t>
            </a:r>
            <a:r>
              <a:rPr lang="en-GB" dirty="0"/>
              <a:t> </a:t>
            </a:r>
            <a:r>
              <a:rPr lang="en-GB" dirty="0" err="1"/>
              <a:t>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Draw dot-cross diagrams for these ionic substances:</a:t>
            </a:r>
          </a:p>
          <a:p>
            <a:pPr marL="0" indent="0">
              <a:buNone/>
            </a:pPr>
            <a:r>
              <a:rPr lang="en-GB" dirty="0"/>
              <a:t>Li</a:t>
            </a:r>
            <a:r>
              <a:rPr lang="en-GB" baseline="-25000" dirty="0"/>
              <a:t>2</a:t>
            </a:r>
            <a:r>
              <a:rPr lang="en-GB" dirty="0"/>
              <a:t>O		</a:t>
            </a:r>
            <a:r>
              <a:rPr lang="en-GB" dirty="0" err="1"/>
              <a:t>NaBr</a:t>
            </a:r>
            <a:r>
              <a:rPr lang="en-GB" dirty="0"/>
              <a:t>		MgCl</a:t>
            </a:r>
            <a:r>
              <a:rPr lang="en-GB" baseline="-25000" dirty="0"/>
              <a:t>2</a:t>
            </a:r>
            <a:r>
              <a:rPr lang="en-GB" dirty="0"/>
              <a:t> 	</a:t>
            </a:r>
            <a:r>
              <a:rPr lang="en-GB" dirty="0" err="1"/>
              <a:t>BeO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What are the formulae of these ionic substances? How do you know?</a:t>
            </a:r>
          </a:p>
          <a:p>
            <a:pPr marL="0" indent="0">
              <a:buNone/>
            </a:pPr>
            <a:r>
              <a:rPr lang="en-GB" dirty="0"/>
              <a:t>Calcium </a:t>
            </a:r>
            <a:r>
              <a:rPr lang="en-GB" dirty="0" err="1"/>
              <a:t>sulfide</a:t>
            </a:r>
            <a:r>
              <a:rPr lang="en-GB" dirty="0"/>
              <a:t>		strontium iodide</a:t>
            </a:r>
          </a:p>
          <a:p>
            <a:pPr marL="0" indent="0">
              <a:buNone/>
            </a:pPr>
            <a:r>
              <a:rPr lang="en-GB" dirty="0"/>
              <a:t>Rubidium chloride		francium oxide</a:t>
            </a: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Challenge: </a:t>
            </a:r>
            <a:r>
              <a:rPr lang="en-GB" dirty="0"/>
              <a:t>Make up your own compounds using the periodic table. What bonding do they have? What are their formulae?</a:t>
            </a:r>
          </a:p>
        </p:txBody>
      </p:sp>
    </p:spTree>
    <p:extLst>
      <p:ext uri="{BB962C8B-B14F-4D97-AF65-F5344CB8AC3E}">
        <p14:creationId xmlns:p14="http://schemas.microsoft.com/office/powerpoint/2010/main" val="29537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Properties do Ionic Compounds Have?</a:t>
            </a:r>
          </a:p>
        </p:txBody>
      </p:sp>
      <p:sp>
        <p:nvSpPr>
          <p:cNvPr id="4" name="AutoShape 2" descr="data:image/jpeg;base64,/9j/4AAQSkZJRgABAQAAAQABAAD/2wCEAAkGBxQTEhUUExQWFhMXFxUXGBgXFRYYFxgYGBccFhwVFxcYHCgiGBwlGxcYIjEhJSksLy4uGB8zODMtNygtLisBCgoKDg0OGxAQGzQkICQsLCwsNCwsLCwsMCwsLCwsLDUsLDQsLCwsLCw0LCwsLCwsLCwsLCwsLCwsLCwsLCwsLP/AABEIANsA5wMBEQACEQEDEQH/xAAcAAACAgMBAQAAAAAAAAAAAAAFBgAEAgMHAQj/xABAEAABAwIEAwYDBgUDBAIDAAABAgMRAAQFEiExQVFhBhMicYGRMqGxBxRCUsHwI2Jy0eEVQ4IzkrLxU9IkY3P/xAAbAQACAwEBAQAAAAAAAAAAAAAFBgADBAIBB//EADYRAAEDAgMFBwMFAQACAwAAAAEAAgMEEQUhMRJBUWFxE4GRobHR8CLB4QYUIzLxQhUzUmJy/9oADAMBAAIRAxEAPwDuNRRSoopUUUqKKVFFKiilRRSooh+M4si3RmXqTolI3Uf0HM/4rPUVLIG7Tu5ZaurjpmbT+4cUjYj2rulGUrDQ4BKUk+pWDPpFBXYnM45ZJefjE7z9OQ+cUIuO3N82kjOlc8ShIWP6SkAT5g1tpMRIeDKNoeC20uKPuO0zHggy8ZdcHeIuHp596sKB5HxaU6RGnniD4wLdB5ppjdHKwOZomjsd9ojhS4zcAuOoSFNrAjOCYyuECARvm4idJHiA4m9lI3b46DmhuIVLKSPbPcOftxWvFMQeekuOKj8qSUoHQJH6yaU5KyWU3cfDIJPlr55nXc7uGQ+dUAcunWTmZdW2oflUQPUbHyIq2Cd7TkVop6mRpyJT79n/AG3+9k278C5QnMCBCXUDQqA4KEiR1kcQD1PN2gz1TLS1Hatz1TvWhalKiilRRSoopUUUqKKVFFKiilRRSoopUUUqKKVFFKiilRRSoopUUUqKLFxwJBUogJGpJMADmSdq8JAFyvC4NFzol+77aWqDGZa+qEEj3MT6VjOIQA2vfuWB2KUwNtq/QLSvt7Z5ZStSl7BvKUrP/dAjrNbaQtqnbMZF+eX+rXTzR1Bsw/ZInaDtSp14uLbIQAAlIVJSBvuACSZPtyrnEP0/LKdtsg5Aj73PoseI4LJUO22yDkCMvG59F4i8bcbC0GQfeeRHA9KU5aeSB5ZILEJUkp5IHlkgsQh13ZlQ5V0yQBWRyhqA/ci0skq8Ct9NiOPXjTBhWJNhdsvyae9MGG4i1h2XaFEbdPdAqaUDm1k6zTFV4XS1jQ91zlkQfgRmqw+nrAHPz4WPwIjheOh2W1CHQJgbKG0p/UcJpKxLCzRuuDdp38OqUsRwo0jtoG7Tv4citz1nm3ocJLaIc2W2iFoZNu+3cNaOtnMmZIMgpIInUEEj1rfT1TmEFEqWsewgqw5j7txJW853g3GciOqQIAHkBTzQz09TF9DQCNR+d6caSeKdl2ix3hFux/bx5l9LFwpbzK5AUZU42oAkeLdSTEEHaQZABFZK9kcLDJoBquKpzIWGR2QCK4vjbz5PiUhvghJI0/mI1Ufl0pKnxCWU5Gw4D7pKqcUmmdkdkcB9zv8ARLFygoOZClIV+ZKilXuNa5ilcDcFVwzPabgpj7Fdv1h5FtdqzBZCW3TAUFHQIc5g7BW8xMzIOUtQX5OTLR1Zk+l66hW5EVKiilRRSoopUUUqKKVFFKiilRRSoopUUUqKLwmoouedpsY+8OqbSr+E2YAB0UobqPPXQeU8aXcTnkc/YsQ0eZ+aeKVMYqpHydnmGjzPzTxQG7agUOahTEt4o1Ow16VugeWkEFEad5aQbqnbXqnElKgS4nQ6akcFfvlT3QVhqYfqzcNeadKOoM0eeoRDs+EMBRcJSpapgzlAGg20B6+XKgON4fVzSbTGXaBxF/fuQPGqKqneHRsu0DiL+/d7pkdAKcwIIOojalTZINjqlUNINjqgd6wVbCtMbgNVrjeG6oIwhxtRQR4FajUQFfpP6U04NXtH8TnZHS/H8pnwutZ/6yddL8URsWSwtThSFKIjeIG5A04/oKIYphL6toG3s23Wvc+IWvE8NfVtDQ/ZA5XufEI9Y4m06lUGFJ3SdCP7jqKSKugmpH7Mg6EaFJtVh81I/Zk36EaH5wVW4tyroKpa8NVTHhqAXmGqQsLSrbcRuDuP3yoth9f2Egd49EYoa8RPBsrVm0kfxW1SoSNeHMZTtTg6ClxCG5O03qRnzTO+Knros829SM1ew/tDCw26ACrRKhsT+UjgeR40q4pgYpwZITcDUHUdDwS1iWCCBplhNwNQdRzB4K+6xn1OgoAH2QIPDdEFxPCEqHEHgQSCDzFaoahzTktsFU9pyV+57Uv3C8rzqgr8ISopQY5JH4vOfOnTCayCZvZuaA7xv7dE3YfWRzDZcLO9fnBYYd2yubJwKC1usyM7SlFUj/8AWVapVyjQ8emqqgYRcZLbKxtrp2xvtM48SllSm2uYlK1dSd0joNefII9XiT3u2YzYeZSXXYs97i2I2bx3n2Hn6JQvWNZ1zc5M++9YmSOve6Hxyuve+asYH26es3AHlKdtiYUFEqWgfmQo6mPynlpFGaWqdo7MJgoqx39Xm4XY2HkrSlaCFIUApKgZBSRIIPEEUVRpbKiilRRSoopUUSn2k7TqQotMRmGilkTlP5UjYkcSdBtHIRW4j2Z7OPXeUCxHFTE4xxa7zw6c0lX1++TJfeno6sewBAHpQwVUpNy4+KDtrZ3G5efFBcU7Q3BAS84t1ofhUdfOfxkfzT6UfwvFDC7+QXB8R0R7D8Te02kzHmh98oQFoMcUqSYPoabJ2xzR55tPgmORrJWWIuD4I1gly4+0lTu+on8wBgKjhNfOMRijp6hzI9PTkkDEYo6eocyPT05d3zNXLhgAbVja4rGxxS9iKSk5kmFDiP150To6mSF21GbFFaOofE67DZaE34dbJMBQ0UOE8x0NPdLWCph29+9OdPUCaPa371d7KIVCwpXgKvAnr+IjoTw5gnjSf+oGjtg5rTpmbZcu/wDCVf1AB2oLW52zO7l3j0sExPM6TS+1LzUAxJuQdK1xFboTZCLO8UklpQMRKJHunrzHrTlg9cXt7FxvbT29k3YZVF7ezJvbRWsKZCHi67KQEwNCZkyZA8hXONUdTURhsTb53OYHS11xjFLUVEQZE2+dzmB0tfqmxhxDiMyVAjofl0NI8kMkT9iQWPNJMkEkT9iQWPNCrxsqmBNWMNtVdGQNUvPMuNOBYHhOihPDn6b+9HcLrxBILnI5H5yR7Da1sb8zkdVcYtCFpdMKA1SJ0nnNNFZRGrg2WvsDvGeXiEfq6Y1UJY19gd4zy8QjuHYw2tWRXgXwB2VH5Tx8t6R6/B5qT6idpvEfcbvNJldhE1L9R+pvEfcbvMKXLZVMbc6HtIasTXBuqAYrhBOoVCgZBjYjUGt1PU7DgRuRCmq9gghS2ZSsyT/ET4svKOIHETTxTTU9fEWk52zGh/zom+GaGsjLeIzGiupx9TKh3oCm+JAhSesbEdPrtQTEP07EGl1PkeBNwfuEHrf0/EWl0GR4E3B+4+aaow6O81Hw8+flSnfZyKVr7GR1Qu/wtJBkT6mro5nDRaIqhwOS8a7ROtNN2ynFJYbBSkpUUwCSQHCNVATA4AAabmmnCcQhvsTN10Pv7pow7EGn6JR3+/usf9cubZWdl5YI/CpRU2ropBMHz35EUwVEEbhojb2NK7H2Qx9N9at3CRlKpC0zOVaTlUmeIkSDxBBoG9uybLGRZGa5XiSsf7cFClItkpVEguKkpn+VI+IdZ9xRSDDS5u0829VoZT3Fyud/66Wj/FTmTOqkzm8yD8X73oJW/pprQXQvN+DrZ99gl+r/AE62xdC83/8AtbPvyRR5wOAFEEEAgjYg6g0rFpYbOyIS0WmM2dkQhd9hgUNSatjmtor4qgg5IOwwhrwOSUSYPBM66xwn6014TikYAim03Hd3+6aMOxJpAjk7j7q8++toDu1QBsN0xyjl5RRSswmjmBJYLneMj47++631OF0s1y5gud4yPj73RXDsT+8tghOUglKhwBHI8RSHW0v7SUxk34dEk1tL+0lMZN+HRZXFimNRPnWdshVDJSgFzbhpRWhKZ4iND/nrRnD8Rkp33GY3go1QV8kLuI5rN15DqMyfIjikjgaeI546iLbboflk3RzNmZtN0Kt9mr11wLbUSUIICVEydd0nnGhnrSNjlNDBKDHkTqPv3/ZJ2N00MEgdHkXajd17+HJG3LcAbUEDigYeSgWJMjfY8xvWyCRzXAtNit9PI5pBBVG2xLNLa/jAkH8w69RT1huImoZsSf2HmPdOdBWGZln6jzWWBBX3hRCsreXxDgoz4Y6jXX+9Cv1A0OiBDSTfIgaDff56IdjzQYRZt3XysNBv+eybgzppSYCSkwEkoPiCK0xla4il9NyplyCD3ajB0MAnZQ5daZsHrjE/syfpPkfmqZsLq9g7BORW5NqVOoWoEISrNPExqAI13+VG8Rgmlgc2Jtycs0Vr45ZIHNjFycs022N024CEKBI3GxHmDrXz6pop6Z1pW29PHRIVTRz07rStt6eOiq3qdSBrXDMlyzLVLeJ2boIWgeJJka/L9KJ0dV2Lw9pzCLUdUI3BwKz+6d8AoxlkZk7nmUnlTw0iri2o3ajrY+4Te1wnj2o3ajXWx/CN2uNoCghxOSdAqZT0BOkfSk2u/T80DS9jtsb8rH739eSUa3AJoWl7HbQGuVj97+N+StYg4OFBWBB42pTxlQg0QgCK04zQxN9LICjqBHnG3yinCmqC+AX1GSa6eUuiF92S7N9iFktvDitcw8+46ify5UNz5Etk+RFZJjdy8dqm/tK8pFpcKTopLThBG4hJ19N6kABkaDxCjP7BcaTegD0pnL8kRugeJOZtBxIHuYrDUyhrS47hdZ5ZAxpcdwv4Juw1lLaEoTolIAFfMJpHSvL3ak3XzaeR0she7Um6yvyBtXjQowJVxdQg1vhCJU4zWnBbZbrUK0SCQk8Snp5aj0p6wwSSU42tBp0TlRbToRtd3RFGLtVskJSlKkDhso6yTO078KHYh+n45nOkDyHHjYjwsD5obXYHHUOMm2Q48bEeFgfNGGsQQ82FN8dIO4I3B5Gk2emfTyFkmo+ZJSnpn00hZJqPmSp3WH5hqa8ZLbRRk1tECVZBlRPiKFRmAI4cRR/C8TELrPF2ngj+HYl2Zs8ZHgroUEoCmVEJOojn1B4+dNEtHR1TBIWB1xrbPx1R+Wkpakbbmh19+/x1V3BcbU9mbUPGmNQNCkzB6HTb25BIxXDm0jwWH6T4j3+X5qGKYc2kcHMP0nxB+4+HnddshGutCxIdyFtlO5A8QsEg5gAFDYx8jzFEKSrkheHNOYRKkq5I3BzSsWbxLiSkgBadxwI5jp9KfKGvbVx6WcNR7cvROdJVioZfQjVTArxxL3dJJLZBJB2RHFPIHaPXnS9+oKaEM7bR17devv3cEEx6mhEfbaOvbr19+7gmb7uI60o7RKUdslCsRZEGtEbitcTigzOIFCu7WZSrRJO4PAHmDTjhGJvNoZTcbj9k24ZXOdaOQ34LABRfbKDlIVqrgE/iB6Eae1a8WDXU7wW7WWgFzfd4LViYaaZ4LdrLIDju8E6MtAjTXrXzt20DYr567aDrFUL9FWxq+NK19cFpWdPDccFDkaOYdVvp5NpveOIR7D6h0TrjvWrF7gKRI2In0NOEsgc3aG9NJeCLhWrHESWG8x1ywZ4xpPypGqoA2ocG6X9c0m1VOG1Dw3S/rmhmLXYIgb1bEyy0wx2zVzAcHZCm3bxDjjJ8RbbUEkjhJPxAjgCk9a0RYiI/4wO/8K+LEmxns7b9fx+V9EYDiDD7KF2xSWgAkBIjJlEZCn8JAjTyrc1wcLhFGvDxcK84gKBSoSCCCDsQdCDXq6XAu2nZ5yzeUllQeak5QlQLrf8AI4neRwI34xWoYrE36XuAPzwXjsQgYdl7wD88EAwnDHn3QFqQwhJCyp5WX4TOVKPiWoxsBXL6mOoBia4EuBGvFcuqIpwY2uBJBGvHJMjN/pyP70pOfAWuIIzCTXwFriCFqub7rXrY10yJAsVuhlOutbYo0Rhisj+HXSUoSBsEj6V9Cgc1sbQ3SwTlHYMAHBUsSuZmK4levHFFuzNulDIPFfjV5n+wgelfN8WnM1S47hkO75dfP8XmM1S7gMh3fLordEZawNCHtCXMTUINbIgiEIQjBW1rW4kfBoZ4BXTqR9KccE7RzXN/5+6bMLLy0t3fdGbdKreckGTJzDU8IBG3+a0YhgsVUdp7iCBla1vCy7r8KiqyC9xBAyta3hZFMPxlDySIhxPxJ332IPEdaSK7Dn0b9l2YOh+aFJ9bhz6N9nZg6H5oVi/ZFW9ZWyW0WVsttEAvMMCFhaSZEyJ3B4bUVoK90Egda6MUNe6JwNlYtigpKmiUq2VqQoHkeY+VOjBSV0W1sh3UAkfOSaminrI7lod1F7KxhWOrDncueLNOVUayBMKjhHHpStjGERQN7aHIbx7e3glzFsJihb20WQGo9vbwRddrOppc27aJdEltEHxPDkEfCPatUMz2m4K2QTvabgqpbXonulgA/hI2V0PI/X6vGF4r+4HZyCztx4/lOOH4h2w2H6+v5VR7ElWy86Ccs+JPBQ46c+R/SpilFHUssRnuPD8cR911iFFHVMs4Z7jw/HEfdGru8zazvSM2Mg2KS2REGxSvjbnDnRCFtkUp2WzQ9pDrkNpBiOOkgcudMlK4yMaxuZA0umGndtMDQbm2isO2lwkQWyABzB/WsD8NqS4uc3M9PdYXUUpcXFuZ6I5gPZYKAdeWlSdwhJzAkfnVtofwj34UEqql0ZMYBB55eHugtXWOYTE0EHnl4e6KYiRrWSNYYVj2A7R/c76FKhh5KkuDgClJUhYHORl8lnkKNUj7ZFMNC+2RXUu2WNKRDDZIUoZlqG4SdAAeBMHXgB1qrEqsxjs2anXoqMXrnRARRmxOp4D8pKcY02oA0pYaSgGJtAg1riK3QkpZC151JSZMSATvG4B5/wCaNQU5qr5/Vz3/AJR2GD9z/wDr1/K1XDz3FtY/4n610cPlYc2HwXX7F7Tm0+CvYP2Zdfhazka5yCo9Ejh6/OsU9Q2Ellvq4e6xVNYyAlgH1cOHVEMVw1aD/AGZIAGSdRGkgnf1+c0Qw3GthgjnOmh91rw7GAGdnOeh90v3KLg7tqSOJIiibsRhd/2EV/fwHR4TVh90UIShW4Skeem4pYxClMVQ5p43HQ5hK9fSlk7hzv3HNbn77TesbY1kbEg19diDJrZFGt8MSs9nLgBrqVKJ9/7AU8YSWtphbn6psoLNgFufqrOI3YNbZHrU4r3stbiVuEeInKOgH+foKRf1DUF0oiGgF+8/j1Sf+oJy6RsQ0Av3n8eqZVkZaXgEutagOIrGtaowtkQS5bZzcAI4ghXKOZ8jFM2CmTtgG79eiZsKLtuw70casy0rvAQVxGo0Hl7UfrcMjqmbMhNtcsvsUWrKGOqZsSE21yy+xRDDcfSpXduDKv8AD+VUbxyPSknEsGdSfWw7TfMdfdKGI4M6lG2w7TfMdeXNa8QeGtDo2rDE1J+MuwQRuCCPMGaK0xLCHDcjNLdpuFWxS7C9Bud6apZgRtHRMrpBbaKsO4nAAB2AHtSr2d3Fx3paEN3Fx3qYZh7l0ude7B8SuA/lB4qryaZsLee5SedsDee4fNyYsQYAHh0jaNIjlWOnmex2002KHU8z2u2gc1Vt8R7xKkr+NO5/MOCvPn/mnrD681MVn/2GvPn7pzo6rt4/q1CqYXiBbuCgHwuAyOGYCQr2BHtyoRjlO2SPtN7fQobjVO2SLtN7fQq/d3IM60uxxoDFEhGD4Wq8u0MI3Vn15ZUFU/KPWicTNyMQR7l03tbcEXz4PNuPLu00MxBpM7u70QbFWE1Lu70CFO32kViDFgbGgl8/M1riYtsLFRwC2SpxTitcpyp6GJJ9iPnTfgVM3OV27IfdNOFQixeegRu/AA3pheQjBQzASv7woIMNkErHCdkkfzdeQPSlH9RCIRhxH1Xy+/d9+9Lf6gEQhDnD6r5ffu+/emwMaaUm3JSdckoRiCBrWmMrXESlO7JSsAKgHTXYE7eQn6zRimYJrRuPIcvx/qN0zRMAxx6fOC1PuPD/AG1eYBI9xWh2GTMObT3C60nD3tOYWWGYK/cq0GVI3UoxH/Hcn09azTvFNk8EHos9RKylFng3Ogsj19gXdISGDKk7z+Odz0PLhw617h2MOhcRJ/U+Xzf4qvD8YdG4iX+p8vxx8Uv3SLnYtLHt9ZijpxSBwuHj5yR3/wAlTuFw8fOSM4A6ptsBfEkj9QeomgWLQbT2zNNw4eY1HogeLQ7b2ytzDh6fAijl9pvQgRoQIkLurwGZNao41siiVfs/cJzuHjoB5a024EGtD+OSZ8LaGh3HJGby9BEUde9FSUq4g+Q62RuFpI96EV2y+NzTwPosVUA6NwPA+iK3WIjnSbHElGKFBFJL7qUp4n2HE+grWSI2ElbiREwuKKpwppknOkrSd5gkdYjWttDirC7ZqGgtPDd3b1fSYqHm0zRY8Ny23OFMgZkJTB1B3HsdPSKYn0NK5u01uR4E+6NmmgcLgZHqjGE42HGy2UpSpuAQkQmDspI4DQ6dKR8Sw800uRu06X16FJuI4eaaW4N2u0vr0Kp4i9INURNVcLEqqusrhV0Io/hziyQdCmGgu14WZQ6nLcLacS2sHu1lCghXA5VEQeO1aK9xezZHetFddzNgd63WFrcXa8lu0txXJAJAnipWyR1JAoYyLgEPjg4Bdu+zTsJ9wSp14hVy4IMapbRvkSeJJAJPQAbSdkcezqiEUWxmdVW+1HAXFAXbKSooTldSkScg1DgA3iTPSOVZqum7T6hqsldSdr9Y1XK1YuCN6HCAoSKY3Q25xQ6xWhkVlqjhsr2FodaZLqkkIUqesR8RHBJ50ZwrEI2PMF89R14dUSw+tjEhgvnr38Oq9usWEb0cfOLIwXq52VvQS4dtR7R/7pRx673sO6xStj4LnM4WKZvv0Cl8MS8I0Jvbia0RsWqKNA7dgOvgK1SnxEc42Hv9KYsGpmyzfVoM0xYZAHvz0GaZnwnLTm4iyZCgEr79vujCyoDoU7qB5iAflQHGBEaZ5kGQ9d1kLxQRGmf2gyA891u9ObTPvXzsuK+elxJVG/bq5hV8ZSji/h1BI1kxxopTuuNl2nzzRmmdcbLtFXcW9EpSVp0IUkEyD03FEn4XIM2jaG4hEHYc4ZtFxyWi2sn315EpIP8AMcunPxb+k1nljNO3akaQOhVUoFO3aeCB0KZk9mQy0Rml4wcwmBH4QPy/M78hWSmxV8U220fToRx/KwQYs9k22B9OluP5/wAQK7ZuRoWleYII/fnFMjcXp3i4dbqmJmKUzxcP8VotMIecJVICknZXDrpVjY/3sZ7Fw5/PwrcqqMiJw5r1eEuZh3q0pTxV4lR1gDWsUuFzxtJAB5XWSShljaS0XPC6ccOwhm3bltWdSgJc01G/hjZP71pWmlkkdZwtbd83pVqJ5JXWeLW3cOvNDsVWINWwhXQBArG8gLQToDI6TuPf6mm3C6g9mYzuzCa8PlOwWHctWF3OVxxU6RHnrP6fOseLWe1o5rNioD2tHNbLrFNwKGRxWQ6KG2quYFg+ZBdcTIV8AUN+OeD8vWqZ6ksdssNjvt6Kipqyx2xGbHfb090RViRQUpdJLYSlCST/ANNKRCUj+QDhwo7hGKllopdOPDrxHmi+G4ico5NOPutdxfOW6w6wsocTqFD6EfiSeIOho/Uta4WKNyAFd27J40Ly0ZuQI7xEqA2SsEpWkHiAsKHpQJwsbLGRZEbq4S2hS1mEpBUT0GtRrS4ho1KgFzYLiXam0Yu3VOhhDUk/9PwqVP4nIMKV1j33oy3CYdn68ytBo4yPq1S2y01auBamg4kb5pUU/wAyQdJHl7ULxDCWujIhJB65Hr88UPrsN7SMiJxafI8j88U4uDvdfwke4NI5Owbb0kE9mbbwgV52Zt5nu4PRSgPYGKIR4nUgW2/IHzsiMWK1QFtvxAPna6FvQwISnQGdNxzHUVt/dGoh7KTMg3B38weX4W/9wamLs5NRmD78l7/q451lNMWmxCzGlINiFQusV5VayGy0RwWW3BGXlFbyQSkAgn8xnZPMjWiFFXR0s4Djrl04ErZBWxU0wa465dOZVl3FwRvTSZxZMBeteB4gFXA6JVr1kf5pextxfT5cR90Fxq7qbLiPunJF7FJ+wk7s1QvruauYxaI40t36c60o/MQPTj8qL0MHaytZxKM0UO28N4poZaQlGUQABAFfQGtaxoa3QJvADRYIBix4pkKB8JG4PCOtYqoMc0h2m/oqZg0tIdpvvwTbYtKKU94QVwMxG0xrHrXy+Vzds7Gl8ui+aTObtnY0vl0Xl61FRijClfFJScyTChsR+9RRSjnfE8PYbFGKOZ8bg5pzWl2/DrYVEHUEciN6eY6kTxB/j1TjHMJYw5YYBfkNrSTolZy9AdY95PrSli8Le3DxvGfclnF4B24eN4z7ljiN2Mp11rJFGqIIkKtMMW6lSgYAMa8TvHzHvW1lY2ndYi91tbWtp3WIuSEVZwBpafC4oEfENNPMEfPaj0dLS1re0Y433jh3fAizIoKobbXfhZ4ZZ27Lo79BWCQApR8KTsMyOI6mY5caG4nhkkcZdA7TUb+4/bz3IfiNDM2MugdpqN56H7ee5M+IPjhSoxqVY2pRxtzQ0SgCLUzc0OdvpbSnUrgJ5k8B5k01xTl8Lb8PTJNEUhdELr6L+zzB1WmHW7LghwJKlj8qnFFwp9CuPSsbzdxK4Oq9+0HN9weKeHdk/wBIcSSfIDXyBq+jcGzNJ+ZLuI2eFyReI+GKPmTJbdpB1qDjiEnYqEjmBrHyoRidQY6d7m629clgr5jHTvc3W3rknZh0V85LV87Lc1VxB4cKsY1XMalTGXBBohCEUpxmt2H4CFtJLwlUaRIIHAEjUwKeqfD2vgb24ubd9t2fJN8VMHRjtBmqz+FttHMEBcfhWSUnodf31rPU4VCWENuDxBVU1BG5paCRzHz5xTXZXiX2kqbTlTEREZYMFMDkRSFUwup5Sx+ZHmkWqhdTyuY/Mjz5qjiPZ5hZKlI8XEglJPnlImrYMQqIxstdl4+qugxKojGy12XcfVCHbNLE5EiDvvOmxB50RhxB72ujl+prteI4EdEShr3yNLJcwfLotLWMaa6H9iszqYhUupSFWusV612yFWR0604Yh194ZB8OpJ+FI6nrwFamVDaVzZDuPitX7hlLZ5/1E3MUiUq0UNCDuDTeyrZIwOabgpjZM17Q5puDoh6cSCnUDfxp+oofXyF0Dw3/AOJ9FmrCTA8D/wCJ9E8tXmlIJZmkAx5rRe3s12xisZGlvFndCa3wsROCNL7NwoShOpUfrpTFQOOwW8/smKjP0Ec1YRbvNpju16mZAkfKqayjnfJtFhtoN6oqqaSR9y020CvYN2dduTKiEIB1JIKvIJGx849aFVMv7Y7Lmm/z5khlVUCm+kg7Xzf7JpdtkNICECEpED+56mhYe57tooMHue7adqUsX9yWlhadxv1Sdx++lGcPqHQSB47+iN0EronhwWnHHpT0NNk7wRkmdzr6K/8A6j/DTmPiypnzgTSQ+Idq7Z0ubeKTnQDtXbOlzbxQe+uO8UEpEkmABxJ4Vpa0MFytjGhguU19nAjD3UvFht5Yic8ykxqWjsg9SknyrmLEn/1/5XEGKPva30+a7d2ex1q8ZDzJkTCknRSFDdChwIkeYIIkGijHBwuEaY8PbtBXbwo7tXe5e7KSFZoy5SIIM8K9Lg0bRNrL1zwwbTjYBcA7TdnsjqvuThWyZgOgpUn+UK1Kx1IB233rgY9DfZN+oCxf+cp9q2fUDL7IbhOEpQpTly6UrSD3SEJlKlkQCtxWiEjiI15io6shq2mIG1xq7IfOq9fWw1THRA2uN+We5F2sSkUuOhINiEtupyDYhV7q/wCtdMiVjIUDxC9SSB1E+U0Rp2BrgXaXCJ08YaQSmZrEQBoafRKCE2bSEYndSDrWWaQKtzgm3DQlDaUjYACvmM73SyF7tSbr5tUPdLI57tSbrbevJjSuWtXLGpZxRzQ1thCIQNVLA8K71Ki4JbKpSOM7Eg8NvlTnhVJ2kH8ou0nL7ptoINqH6xluWd5gTSNQk6cCpRH1rTLhdPbIeZV76KK2nmjuAYglxotobS2pBhQSITr+IefXXT1pGxOjdTS5uuDoTr0PRJmJ0jqaX6nbQOhOvQ9PD0WeIYI05q4gKPPUHyka1mgrJYv/AFut84LLBXTQ/wDrdb08EFdwptkhTaQCOZJnoZM0TpsUna/acb8jp5WRWnxSfau435HTyVRvFYkGRBjX6T+9qrfTg/UwZenL5quX0wP1NGS13GKjnXLYFGU5Q7vHH1BCAVE7AfU8h1rR9MbblavpibtOyTQnCw00Ebkak81byP08hQ/ty6TbGXBCv3DnybYy4KvbYjr3Tmp1yq5x+E9etOWFYm6YdlKbncePXmmvDq0yjYk13FUXb8svJWkxqEqHNJOoPluK9xWnbPEWnXUdVZiNM2ohLTrqOR+aozd3U8aSo2JOijSvjDkmKIxNsEWhZshS3wh1xWVcIPAKgz00NH6WVlV/HG8Xt8tpdGIJ45xsRvzt8sttzgrw+JSSOkz7ED61U7BpWaEefsqzhz26W8/ZNHZ/CbdtvvUL7xZkZiIy8wE/hPnr6GlesdM15ikGzbd+d6V66WfbMUg2bbuPfvWGJLEGq4gq4Qrv2SYuWsS7mfBcIUCOGdsFxKv+0LH/ACo3Sm2SYqJ1sk6dsMULrxaB/htkCPzLiST5THvQrFKguk7MaD1QbGapz5OyGjfM/hALlvSaGtQhqXMUAg1tiW+C6WrdlSlqQgwrcDcEbEHlrGvWj9HSNqgW6OGY5hMFNTtqG23qXOG3A3AjooVecHnadB4q/wD8dI3d5o52d7NtkB5xxLhGyEzlBH55AJO2kD1oDWzSxuMRbsnn9vdAq6pljcYtktPP7bu9ZYtgrilFbJAnUpVISTzBG3tW2hxowsEcuYGhGq00OM9kwRy5gaEa/lAXsFen+KQEzrlJJA57URbi0D3AG9uiKMxane4DPwTGziEaSDHEcetL9TS9nIWjMbjxG5L1RS7EhAzG7mNy8uMQ61U2JVshQXEL8QRxrbFHZEIYrIrg1+A0iDsAPWnihlb+3ZbgE10zh2TbcFhiF7m41ZJIFY5yKdmAEtA6SolRPPWB8gK+eYzKZap3AZD51ukPGZHSVTuAyHzrdGX3k5etDGtQxrUvYi7vWuILdC1BcLsi66r/AOOIVOs8QPP98aa8Ep3SFxP9bWPNNGFxF176b1dvOzzKdkkf8lf3ozJhdNqG+ZRN1HDw8yrXZzEW2yWe7SlREhQGqwOCidSRv77RSjjOGmI9owkt4Hd05JXxjD3M/laSW8Du6clvv396ERtQqJiUcSehaSNwQaL0hLHBw4hG6S7SCq11dZ1Ax4QRNHqqYhhKOVEmywlbXsRKjCZk0utiDdUBbCG6o5gXZ1yQ8+CkDVKVfETwKhwA5HX9ctRVNtsMWKqrW27OM34lW8WbEGqoHEEEKincQclSt8RK0KSrVadJ5jgT14enWnqgrTPD9f8AYeac6OpMsf1ahVcFvSl5xP4VJk/1JIE+yvkKC43E17Wv3g27jf2QvGoQ9jX7wbdxv7K3eXogyaDRRoTDCi/2OYcp7Eu+g5GELUTwzLSW0p8yFLP/ABNE4G5oxTM+rojOMvFF1cJVuHnD6KUVD5EUDqoj2zr8SlythInffifPNUX77TeqWsWdsaCX78g61riYt0May7MhIQpfFSjr0GgH196ecFiayDa3k+mSb8NjDIr7yr2JOp4USkctziqvZe3JccXJy6Jy8CRrJ8gfmaSf1HK27WAZ692nn9kpfqKVv0RgZ635aef2TUpvSlcJXageIga1qjW2FKTyf4oAJGbQEc+GnHl60coo2TOEb9+h4FHqNjZfodv0Wb+F3IGySP6v0NEHYLM3Sx71tOGPborfZ/s4l5RLroGXdtM5z5k7DqJ8waE1/a0h2S3XQ7v96oZiEktL9Ozrod3+9bd4RnFsHzx3MIKRlGnhgbAj9aooMVkpbh2bTnzvyWWgxR9NcPzBz535JausEudcxRHRR/8ArRg41C4ZX8B7o1/5qBwyv4D3RfDbgNISjNIA9fIjhQzEoWOk7WM3a713g+veheIwtfJ2sZuHeu9WncQ03oeIkPbChV5iAgzWqKJboYVl2dvQEq55ifkKcMGe1sJbzTNhxAiIHFEL7EJG9E3yZLcXJbU//wDkIIOxJ+RoFiTg6FwPBDa+xgeDwV26xQCluOJL0UCrYTZG4dJI8CdVcuifM/Sa7ml7JuWu5W1E4gZlruReE25OVAKJ1HEdU/2rdhuLyRG0n1A+Pd7K+gxSRptJmD4rO8KYC2zHFKk6HzkaimqVkUsegIPLVMb2RyMzAIKtYXjinWyFnxoOUnaeIV7fMGkLEaEU81mf1OY9klYhQNp5rM/qcxy5fNyp4k9INVxMXkEaVxclJUpM69J9aO0D9gnPcj9E4MJudyK3mA3VurxoBWpIJCFoWUTrkXlPhVzFX1NNNOAWtJb6q2qgkmtYZBWuzHZG4v3S2FttxqrOsZsvEpbBzLj0Gu4rIaORn9hZZ20jxqLLvvZXs2zYMBlkE65lrPxLVxUfoBwFXNaGiwWxjA0WCVvtK7KOun71bJzOAAOtj4lgbLRzUBpHEARqIOWppu0+oarFV0Yl+oarkL+LQSkyFAkEEEEEbgg6g1hFOQUNFKQVR79bqghAKlHYAST/AIq0NawXKvDWxjacbI6cPdtmkk+LcrCdck8o3HM/prRHCsXYCYXZD/k+v4WnDcVjc4xOyH/JO/j05e6E3ONA7GaOvnujhcjvZe8PdnMIJUT5g7GlDGo3GcOO8CyUsbiJnDuICNrvtN6DiNBxGhN5cTWmNi1xRqjgYSXlqOpSAB0mZPsKbcBhbtOedRkO9NGExAXcdyO3jqcum9Mj3BGSUGw5kruUkEjKCSRxG2X1n5UsY/M1tOQRck2HrdA8cmaymIIuSQB637vunRDQikXO6RsyUKxADWr41piSdjEJUFcjrG8cYotTEXs7TejVIRo7RZOYXcRKSCngT4THlRt+CSaszHgUXdhZGbcwscMwNTroQ66lufMqV0TwmOvoaH1tPNSM2iy45buvzvWKsZLSx7excctB13/NU0XmCN92Gm5Tl1ChqZ4lXOeI9ogQKpcQlgl7QHXUbrfNEGpsRlhlMt9dRut+N3+pbu8CuR+JBHOVA+0frR0Y7E8Zg+Xuj7ccgcMwb93usbHAAoEFwpc1kdOYncVvp2QYgywfYjd81W2J0VazJ1jwXgwdttYLylrROuSAfnMjyg8qqqcJkZGeycC7mMvVV1GHyBh7Jw2uYy9fwnId0ltIZADcSI2IOszxnmaTXB5edvXek14kLz2mu+6XsWc0Na4Qt1O1A7W9CUKSToCY9eHv9aa8PmPYlh3H1TTRPPZ7J3LHDbvIFknVRHyn+9DcS/ke0cPv/iwYiO0e0Dd9/wDF47eKcISkEkmAAJJPICsjWBguVmawMFymfDcH7lo5/wDqK1V05J9PqTQ6WftH5aBCp6ntZPp0GirC/LSsqjLZ01/CeY6cxTHhGJvYRHIbtPHd+EfwyucLMebj0/C0YjeKaWl1pRQ62QpChuFD6jgRxBI40eqbEEFHJNF9EYDiP3i2YfAjvWm3I5Z0hUekxQQixssaw7Q4qLZhTkSrRKRzUdh5bk9Aaup4TNIGLtjNp1lyHHE/eFF18BxfNSRoOSRwHSjxpIA22yO8XWwwx2sQEBtb1Vs4A0JQpQCkADWTEjkR7fUAcXw2CSIuADS0XB08fl0IxTD4ZYi62yWi4PTjy8/QtfcZtVUi7dtEjF9sgh19Yo1OVM84E+9aI5n2tc26rVFPJa1zbqlu/dU1EfCDtyneDy/tRRszp42xPN7aX3fj4EXjkM7BG86acvwtDuLRoqQeR/etePpHRu2XCxUdRuYbEKg9iClGEzJ0HM9AK7bGG6q1kIbmUaw/BH221OEELMENn4iBz5K5D36X0OKsgn2f+Tqee7u4rqmxWKKbY/5Op57u7iqFzjI1B0I3B0I8wdqaP3IcLg3TJ2gcLjMK32YviVrUR4SEgHqJml3HGufG124EjxH4QHHGF8bTwJ8/8TV9+60sdmlfskOvLqavjYtMcaCtgKuEBWoEq9tvnTBhEAfUN2tBmj+GQgyi/VMzjycvWnVzskzEpdvm+8WlCTBKhBG445h1ET6UJxCZscLnuzAHj/qxVkrYoXPcLgDx5d+id7dsRFfMySSvmziSVVv0xVrFdGlPFzHiSYUNQRwNFKSR0bg5psQi9I9zHAjVabm+7xoL5jXodj86dm1AliD+Kb2S9owOXmDXsMAE7KVHkTP1JpRxKIGpJG8BLOJQg1JI3gKviV8CIG9cRR2XkMVs17Z4FmbS4qZOoTwKeE8dfoRVjMQML9loBF8/ZdjETC8saAeKIt4bbuAwiFjcSQfPQgEUz0zaKtZttbnvGh8teqOwft6pu0BnvW3B75Fq4E5E5VnLnjxpJ0AKtykn2mg+MYU0s24srbr5H8+vVDMWwwPZ2kZNxuvkfz69UWv7iZpYjalqNiUMbcnSiUDbIvTtsvMPtnr51FswnM4qJPBI2K1ngkcT6DUgUz9teNpdwCZGvuwE8AvpvCbBLDDTCPhabQ2mdyEJCQT10rETc3VSWvtRaV9zC07NOpWr+khSJ9Csek1soZAyXPeFbC6zlyh7E9N6MOlFlrLlTwx9KrhOskBSv0/Wl7HJT+2IG8gff7ILjTyKUgbyB9/snJq6ApI2UkbCoYhcg1cxq0RsSrixKjlG6iAPM6UTpYy9waNTki9JGXOACO22EIDYSoBcACVAHbodq+gMpWNiDHDasN6cWwtDA0524oY+r7urOyEoUOggjkRyodW4fTysLC0d2RWSqoYJmbDm+GRTTarLyErUCnMkHKdxImDXzuYCJ5YDextdfP5gInlgN7G11ovbJB3SD5gV7HK8aFexTPGhKXcRSUBWTSdSOEjY9DROnqX7BiJu06jnxHP4UWp6hxYY3ZtPy/VUP9VIAKtJ2PA+tWPo3NAdbI6Hcrn0RFjuKp3OKTtXrIbLtkFkRwTBHl/xlShMHKVDVR4afl6+3T1mINpZWludtem/vXJxFlNINnM7+m/v+Fa7zFCglKwUqHA/Ucx1FNkVayVm0w3CZoqlkzNphuFpwnECp9BiUpJJPKUka0OxQOlpngcj5hYsTaZKZ4HI+YTqi+60l9mknslUvLyeNWMYro40t4y7p50QhYilPHZDGLV1YSkAhCjoTtR2imYQItoXJKN0s8dhHtZ8FddwV9Ijwx0P+K7mwmcvLjY35qSUEjnlxsinZvs60uVuuBZTEtAEQeGcnUjyEabmgGIGend2Zbbnx6fL8kCxGWend2eza+h49Pl+SNYgoa0MjCFxBKd5c5HUqHOD1B0I/fKjuHTGGQOHf0R+gkMbgVWxl3MQAdT8qZKiQb9EwyOAFzoiN1ig50mxwpRjgQ+3ZXcuhI23J/KniT+96ve9sTLlaZJGwMufhTphWMO4eSbbKEEypspGVfmdweoPvVUFZLf6jfqqKavlB+o36rr/AGW7QN3zAeb01yrQTqhY3QfcEHiCDRljg4XCYGPD27QW7HMSaZbPfeILBSEQFFYiCMp0Ig6zpr1qqepZA3acenFU1NXHTN2nnoN5XC8d7NIW4pVuVMtkyG1HvQnolWhA6GY51lbj7tC3Lr+EMb+oCTmzLrn6KpZWjNsheZClPqjK8VnKgAgkBsDQmIKiVaEwBVn71lWwxyfTfTeL7r8uitNayrYY3i19N+e663t4qCN6EGEgoQacgqtdYkOdWMiVscCFC9K3m8oJ8QgDc0TpHtgka92gOaKU5bC4PdoNUwjExG9OfbCyZdpCri6StSUk7rSI6FQBodWzlsTyNQD6LLVSFsT3DUA+id2LgACvm5bmvnJZmtV/dA1Y1qsYxK+LO6Gt0LUSgareA4UA0M/iKvFB2E8Ip/w6k7OnAfnfPpdOdJDsRAO35rVfWiGzmQlKFDUFIAIPtUno4HNILBY8gvZKaJzS0tFjyRrBb9dw0CsQQSkngqPxDl/cGvnmI07KWcsYbj0vu+bkh4lTspZyxhuNel9x+aKzc2aY1SCOomsbJHA3BWOOVwNwUAv2cmqIBiNhEciOVE6Srkiddp1yPAjnxRWkqpGOuDrrz6oMjElJBkaAwSNQOU8q0GkLm9o0ZenVazR7Tdtoy9FXfxadq5bDZRlPZZ4VhTt0qYIbG6yNPJP5j+zUmnZCLb+C8nqGQC2/h7pmvbZKUhIHhAgDoKHscSblC43kuuUKtMQIJaUZ0lBO+m6evMetOeEV7nt7KQ34eybsNqi9vZvPRVE3hbuUEcTlPVKtPrB9K8xeNssDgd2Y7l7icTZadwO7MdR8sit1eA7mlKONK8USW30l10JRqSYH9/Kt4tG25RJtom7TldtcDGbK65CifCRx6ajejNJUU9beN5LSdOfzgidPVw1f0E7JPn84LZcYClBkqUoDcSEkjlMGPatEuDta07Ls+iufh4AOy7Pp/iacLctwwO4TlB+IH4sw3CzxP7GlJdXFNHMWS6jwtySbVxTsmLZjcjwty+dc0NxN3Q11E1WQNRv7Eb9Qvbhn8C2c8fzNrSkH2cPsKNUxysmGjJAsjOK4h3761k6SUp6ISYEee/mTS9WSmWUnuHRK2ITumnc46aDoPl1RvQAKoaFmYEsYqRBrdCiMCCYbhxezgSnKdFjbX8JHGN/Wmigom1cZDhYjQ/bnb7pmpKZs8f1DTevbnAFp3ckf06/Wr34K5ujvL8q04cRofJM3Z2ytkN52pU4fCorjOk8UwNE+m+mppSr2zxydnLl00PPmlXEP3DZOzlyHLQ8+fzJV8T7N94SpKi2o6mBKSeZHPyNaKXGJYWhh+oDx8VfSYzJC0MP1AePig3+g90oKWorgzoI21BGtEYsXZI60jPpORsbn7IlHi7ZDZ7fpORzufsiLGKDaZjT9jhQiWn2XEA3HHihMlLsuyzCwucSHOvGwqMgQTEcQzCBWyOOwRCKLZCYWcRKQAZSoASDoRpOop3gqmyxh7TkQmeGZsjA9pyKH4hiAIMmuJZV65yaMGcCWkAcEj6V83rCXzvcd5K+d1t3zvcd5KuXV2CKoa1UNYlzEntDWyJqIQsVXs7h4UVOK2JygcDHE+unvTrglNaMyO0OQHRNuGQkM2zvV3EsObH4EA88on3opLTw67Iv0C3uij12R4L3BsdUSphZkgShXEpGhSfKRr/akjGMNZC7tYhYHUcDy6pSxfDWRESxCwJzHPl1Uvn5mhkbEOhjSld3EOZvy0aortkaRxR2jBa9tlG0OrIdCFKAmIE/Lei1VHLLEdht78ETqWvfGQ0Xutjdu+6sICFZjsD4fmqKCyQugbtvaQByKEPj7Bm28EAcim3CezwthmWQp0iNPhSOQ5+f7IiepMpsNEFqKszHZbk31VLGEgg1ZCrKe91Qt78rbIUZUnwzxI4E9f7U7UVWZYPq1GScaWcyRZ6hacCuyku/lJSR56g/ICgWMMDnMO/PwyQjGIw4sO/PwyWd9iIgjjQ+KNYoYbLoP2FYIqXrxQhKh3LZ/N4gpwjoClAnmFDhRKBu9FqZn/SFPOlpxbStFNrUg/wDExPrv60vSwlryErT05Y8t4FV7i+03rxsa5ZEgmI3IykzW2KNEIIkRwB5KWUdRJ8zqafcO2WUzAOHqnCkAbC0DgpiVyDMVdI8K1xW/snbAJU5+JZ+SSQP1PrSBj05kqNgaN9TmfsknHpy+fsxo0eZzP2TC8BlmgjQgbQl7ElCDWuILdCEssW3ePFAB1EyNMpHGeXCPKmPDIBOTG4XHHgmSgjEv0OFx6Lfc9nFj/dn/AI/5ok7A9nR/l+VuOGW0PkifZfDrYElUqfTrC4yj+ZAG+vE7abaUt4pBUU52T/U7x6Hgl7FWVMJ2T/Q7x6Hh9+av4rggfOaShW2YbkciNjWWjxKWl+luY4LHR4lJS/S3McCl657MlOqnCrXbLGnLc0UbjRcR9Hn+EXbjZcR9Hn+FdYxBKPADoAIB3HCKyVscb5TJFo7PmDvHzcsdXCySQyR6HPpxWb2JCN6ythWZsCEXmJ6EDetccVluihtqr+DXpQ0kEETJE8RmOoptwupaYAwHNuR9Ux0MzXRbIOYyPqsr3EQdzWySULU5yB2tz/GK50APz0/flQDFHB0WzxKE4l9UWzxK23OKHhQZkVkKjhtqiXZ3CVGXnBAI8APGfx+Ubc58qz1M4H0N71lrKkD+Nvf7Kw9cFgyNUfiT+o5GiOF4nJTkNvdvD24Lbh1c+Ihpzbw9lhibiVJzAyCAQfmD0NN8jmvZcZghM5Ic240Ks4Xi6nGRnMqSSknnGxPWCKQa6kbDOQ3Q5hJVfRthqCGDI5j51VHFX/CTNSFi7gjQO0tXFnwaJUpKVLJhKZI1Ud4AVJgHSi9LURw3Dja9vujFPURxXDza9kYvuza2yQy8l1v8+VTeY8wmVadZ9K3y4XNNaS45Z7vRapaJ8p27jkjXYDsbb3T2S5uCFiT3CQUlwDWQ6TqOaQM0ayN6yvoXRf38lX+zLf7eS73aWyGkJbbSEISAlKUiAANgBXqvSN9ofYldwfvFrHfxC2yQkOgCAQo6BYGmuhEaiNcs9MJMxqsdTSNl+oarjeJuvNLLbrS0LGhSpJH/AL8xWb9o4ZkLD+zLdQsMNwe4uT4UkI4rVokeX5j0HyquWVkGTteG9VzTxU+TteG/8I1iGFKZSkMysAQoT4ifzD+3tWzDMZ2B2c2Q3HhyPursNxgC7JshuPDkfdL9zdPH/bcHmhQ/SjL66Ii+2PEI2auK19seITLglwpDSUr0VE+hJg0r4tTOZUEneAQlfFqcioJ42Kvu32m9DhGhrYkJvLoGda1RRrbDEsOzTyYWriVR6ACPqac8DDWxOO+/2Ca8MaGxnjdE7+7BGlF3vRAlVOz1uFPKcP4RA81b/ID3pO/UVRZrYhvzPdp85JY/UNQQxsQ35nu0+ck3AAilIBKQCCYgoa1pjC1xBKV6mXUgJzSYjiQfpznpRvDxtSBtr3ysj9ALuDSL3Vp/s2uJDsDkRPzkUwPwMatdbuujDsMbq0rLAsJtw6E3BUpX4RshR5HjPTY9dqCYnR1FMzaYbjfxH45oTicFRAzajsRv4j8c0y4lhyXk5YhI+EjQp/p/cUCpquSmftMOe/n1QGmrJKZ+0w57+fVLV32VI/3VEcson3/xRgY49wzb5/PVGm465w/oL9fnqpaYSwoZFAhwDmRm5ka6+VHaJ9JXNAcLPA4+ny6MU0sFWMxZ3zRRphq2cCy0HEjcKkkdUg6T5j2rivwlroyIiWnrr1/HmuK3DRJGRE4tPr1/Hmme7vUrAUkgggEEcQdQaSRGWu2SMwkwROa4tIzCV8Yd0Nb4WonTszQVF7DeTc6x6mmijlPYBvAlM1K8mKylrehCMo3JJPnt+goRV/yy34ZIXVt7WW/DJWLCweulQhJy8VH4E+Z59BrWV8rIRmfdZpJo4G/UfdNn3BLTYbTsOPEniTQ3tC920UI7Z0j9ooMi9LTmX/bUYjkTsofrTLg9c6JwjcfpPkfmqZMLqnNOwdD5KtieIKZWl5sw42oLQf5kmfbgRxBNHamxFkbkzX040vMkHaQD7igyyJc7dYyphpKEHKt0kZhuEpHiIPA6pHrW6ggEsl3aBXQsDnZrmN4gZZ50fday2lBsPecTcJDR0VOccMsfF5jTX0pXx6KEwF79Rpxvw6f6gWNxQupy9+o0O+/Dp/qbkMeppG2iUj7RJQ2/aFXRlaIiUp4isoUIVCZ9BPHpReE9qBG45buV/txRqD+UBjjlu5LRcXbiZBQrTiBI9xWiTDpYzYt+4Wh1A9hzC02tq/cKytoUefBI81HQVVIWwC78lxI6OnF3m3zcmFXZ5TDUJUC7Mq4JP8o5Rz49OEoMYMMpuPoPiOfuPhqo8Y2JTtD6D4jn7j4QV3cPbFpwH+hUe4EGmP8A8jC8XDx4hMQrYXC4ePEIn2adWhKivTMrTzAiD7UCxiIyNZM3NpuL9EDxmPtQyVuYzCPKvtN6AiNAhEht1dg8a0RxrVFEh+EOpNwTyTp6n9+9NGBMaJSTqAmPCmBryTwR+4uxlimdz0cJQZhkOvoB2Bz/APbEfOKXsaqOypnW1OXj+LoRi9QYqZxGpy8dfK6dmopAskGxuhuIEa1cwLRGEo4yuPEDCgZB5EUVpXOY4ObqEZpHFrgQtGI3mdsK5gadTTiZ+0jDuITWJNtgdxW2yvsrKATsPlOnyilKrjDqhxHH/Ur1UQdUPI4/6qF7eFwhKRMmABuSeArprQ0XKtYwMFyjaMFS0lJIHeDUnfXl5axVMOIyskuw5A5Dd3rNFiUokuw5bgrDTzboIKEhadxA25g8vpTnR1cVZHfZAcNR7ck00tSypZe2e9YYdjKmXQ0TLS/CAfwq4R0O0dR1kHjWHRuaZmCzhrbePfmhGMYdG9hmYLOGZ5jnzHFXr24mlqNiXYo0o4w5rFEoW2CMQNsEzdiOxz+IPIW62pFmkhS1LSUhwDXu0A/Fm2JGgE6zALHLN4pgc5fQ1YlUkX7WLNXcN3CQSGSrPHBC4lZ6ApTPIEnYGt1DN2biDvV0L7Gy5NcYqI3om6YWWgvXvZy9Sp5R4hI+Z1+gpXx9xfG0DS/2S7jxLomjdf7JtTexSqGJUEaGX1zM1cxi0xsS5cM966ls7E6+Q1P760bw2m7aZrDpv6I7h8G3IGpoDKQjSABwp9sGiwTZYAWCX751aFpU0YckBPUkxlPMGhWIRRSROEv9bX6c+oWKsjikicJf62ueVt45hOTLU6q+L97V8zc7PJfOHOzsFWvWqsYVZGSlPF0lMlJg/WOdE4JDYt3HVF6Z5tsnQqkq7cABCSoESCkT7gbGt78OeAHNFwdCPmS3uw9wG0MwVVSXXVZUIUVHgAf2KqdH2Tdp+Q5rkxthbtPyHNMdh2WU2gqcVDpHhAMhHHX8x5/s1nixQxTB0YyGvMLG3FTHMHRjIa8/ZCbxx9GimlnqkFST5EfrTRHisErbhw7zYpkixGCUXDx3mxWWAqdDpWsEJCYIIIIkgzHpQ/Eh+5pnOYb7JBNs+X3WLEg2opiWG+yQTbvH3TSL/rSt2aVeyVG7vOtXMjV8cSW8YeB0BohEyyKwx2WLWDKkd6oISRprt5yNKK0dbA+0TnWy13X+byiNNXQOtHe3Pd86q5ddnFD/AHZH9P6zW5+CgZh/l+VqOHAZh3l+Uc7MW1slJKQS8nRWcglM8UxpB1134GlXE4aiF+w/+p0tofzySxikdTE/Yf8A1OltD158ltxF3escbVjialR65yvJUOoPkf38qPYbIY5Wnjl4pgw9xY8eCr3D4U6kg6JUFT5GaLVso7N3QjxyRWrfaJ3MEeOSs3OK8qXGQ2S/HBZNn2WdknLu4RdOpItmlZgT/uOJPhSnmkKEk7aRxMbYY757kRgiub7l3qta3KVFF4oTodqiiSsR+yvDXVlfdKbnUpacWhHoiYSOiQKsEruK62itmI9gbdFmtmzaS25IcSoklSlpmAtaiSQQVDUwM21Z6lhmZslZqqHt4y09y5G9flClIWClaSUqSoQpJHAigbqcg2KXnUpabEIfdYpVrIVbHTrZ2aw+5u3yWGystoUpXAAQYE/mURAHE9ASCuHu7KYO3b0WohsSAjvVleKiN/TiCOBHA00GcWRvbVOzxBKrhsfzH/xMfOg2LSF1M8D5mENxRxNK+3AeoTs1eRSLsJF7PNVb67mrGMVsbEsYssnQcdB66URp4y5wA3orTRkkAJgwyxQ22EjgNTzPE+9fRKeBkMYY3cnSKMRsDQhWLxuDBGxBgg8weFVVDWuBBzXMgDhY5hMGDFbjSFParj35E9SInrXzGtEbJ3Ni0B+d3BfOa4Rsne2L+oPzu4KxdswKoaVnYSlnFmtyNDRCnkc03BRWmkc05IK1cuZZAKoMGNwfLjpyoo2gdIztI8+I3j3RQUPaN22Zqu7cOKMBCp2jKZ9q4/bOZmQfBeCmLMyEewXssuQ7cCANQgmSTzVGw6e8ccE9Y22zH4+yHVNe22xF4+yv4oBBrPEs0CC2N8RmaJkDVPQcU/r705YRVuczsnHTT2TdhtQXM2HbtFWtLopuQRxCgfKJ+oFU4w0PhPIi3jZV4qwPpzfcQR42+5V+7xAazS7HEgMUK87GdmjiV33cqS0ElTi0xKU7JAkEZiqBrwzHhRKnbZwPBFqdn1DkuyWf2ZYahnujb95xLi1HvSf/AOiYKR0TA6Vtedv+yIOAdqtll9muGNKzC2CiP/kW44n/ALVqKT6iq+zbwVfZM4JrQgAAAAACABoABwArtWLKoopUUUqKKVFFKiiAdo+x1ne6vtArAgOJJQ4ByzJ+Ib6GRrXLmh2q5cxrtQlu3+x2wSqVLuFj8qnEhPuhCVfOuOxaqxAxO+FYWzbNhphtLbY4JEa8ydyep1qwADRWgACwQPtB9n9jdrLjrMOH4ltrU2VdVBJhR6kTVjZHDQroEhY4X9nthbocS0zCnEKQXFKUtwBQg5VKJy+kbVzITI0tdouZBttLXaFcmxlDto8ph8QpOx/CtPBaTxB+RkHUUBkpSw2S3LROY6yEXWKDnUZCoynKqWTb12+20ykqcKhlA6H4lHgkbk8K3QNLXAjUFEIIy1wtqjuIPrYcWy6MrjZKVD6EcwRBB4gim9tSHNuExiQEIJfYkk6Gs80xsbaqt7zbJPFtdCBXzdzDdfOHRm68vL2RXrWLpjEuYo9oa3RMRGBitdm7JKW8x+JfiJ6cB7U+4VTNigDt7sz9k5UMIjiB3nNZ4qkajetkq0uVXAsXUc7SjIRBSSdcp0KfQx79KRcZo2MkEjBa+vX8pRxiiYx4lYLX168e9e3z8g0PiYsMMaX7GyfuHstu2t1yCcqBMCQConZIkjU6aijVEdiQHkUdoxsvCcEfZPiIQlwFnvFDxNlw5ka7ZgClR5wfKd60VV5RsjRaalhlFhotmHfZFfOKHfraZRxOYuK9EpgH1UKyinKztpSuv9luzbFiz3TAOuq1q1WtX5lH6AaCtDWhosFrYwNFgjFdLpSoopUUUqKKVFFKiilRRSoopUUUqKKVFFKiilRRDsbwO3u0d3cNJcTwmQpJ5pUIUk9QRXhAOq8LQdUmr+x2wKs2a4A/L3icvlJRm+dV9i1VdgxNvZ/s1bWSSm2aSifiVqpav6lqkkdJgcK7DQNFY1obotfaLspaXoH3loLUnRKwVIWBvAWggx026VY1xbou7oXgv2bYfbOBxDGdxJlJdWpzKdwQlRyyOBiRXpkcVNorn/bvDF2Nwowfu7qiptXAE+ItHkRrHMeRgJU0lnEjQoBV0Wy8uGhSu/igjeqGwrMynKFXF6pyEJBJJAAAkknQAAbknhWtkdlujismW+tX7INNXKcilNpUnWQRGqZ2zJ2I4acCCW2jqP4Wg6gWTFA/+MA6hCL3FBxruSZduehVhehKlqnU6fOf7UvYkduzO9B8R/kszvW5pbr6w20lS1q0CUglR9Bw61hZFbRY44baLu32Y9jDYMqW7H3l2M8GQhI2bB4nWSRx01ABrfEzZGaJQx7Az1TtViuUqKKVFFKiilRRSoopUUUqKKVFFKiilRRSoopUUUqKKVFFKiilRRSoopUUUqKKVFFovbRt1Cm3UJW2oQpKgFJPmDUUXCPtC7N21tcZGW8iTwzuH/yUYrO9jQsskbQcgumfZ92XtGWkPtspDxHxkqUocPCVk5fSKtY0DRXMY0ZgJkxjCGLpstXDaXEbwobH8ySNUnqCDVgJGisukHA/s/w83Cgq3zBMkBTryk6c0qWQodDNWGR1tV1cp7vcAtXQkO2zLgSAE52kKygCAEyNBHKqSAdVwQDqt2H4WywIZZbaB3DaEoB88oFQADRQADRW69XqlRRSoopUUUqKKVFFKiilRRSoov/Z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4" y="2266675"/>
            <a:ext cx="3024336" cy="286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 rot="19792903">
            <a:off x="1343473" y="2266675"/>
            <a:ext cx="45961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Melting point?</a:t>
            </a:r>
          </a:p>
        </p:txBody>
      </p:sp>
      <p:sp>
        <p:nvSpPr>
          <p:cNvPr id="7" name="Rectangle 6"/>
          <p:cNvSpPr/>
          <p:nvPr/>
        </p:nvSpPr>
        <p:spPr>
          <a:xfrm rot="1192991">
            <a:off x="7178686" y="1805010"/>
            <a:ext cx="3281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Conducts?</a:t>
            </a:r>
          </a:p>
        </p:txBody>
      </p:sp>
      <p:sp>
        <p:nvSpPr>
          <p:cNvPr id="8" name="Rectangle 7"/>
          <p:cNvSpPr/>
          <p:nvPr/>
        </p:nvSpPr>
        <p:spPr>
          <a:xfrm rot="21422530">
            <a:off x="1602982" y="5027218"/>
            <a:ext cx="8986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What force holds it together?</a:t>
            </a:r>
          </a:p>
        </p:txBody>
      </p:sp>
    </p:spTree>
    <p:extLst>
      <p:ext uri="{BB962C8B-B14F-4D97-AF65-F5344CB8AC3E}">
        <p14:creationId xmlns:p14="http://schemas.microsoft.com/office/powerpoint/2010/main" val="1780968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A435C72-1044-4027-8EF0-074B26DAF380}"/>
</file>

<file path=customXml/itemProps2.xml><?xml version="1.0" encoding="utf-8"?>
<ds:datastoreItem xmlns:ds="http://schemas.openxmlformats.org/officeDocument/2006/customXml" ds:itemID="{8693DCB6-7658-4932-9247-88E4558BB0D5}"/>
</file>

<file path=customXml/itemProps3.xml><?xml version="1.0" encoding="utf-8"?>
<ds:datastoreItem xmlns:ds="http://schemas.openxmlformats.org/officeDocument/2006/customXml" ds:itemID="{E6EFBA9B-C8CD-4939-97F6-58FF3A3133E2}"/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427</Words>
  <Application>Microsoft Office PowerPoint</Application>
  <PresentationFormat>Widescreen</PresentationFormat>
  <Paragraphs>91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Draw the electronic structure of these atoms:</vt:lpstr>
      <vt:lpstr>PowerPoint Presentation</vt:lpstr>
      <vt:lpstr>Forming Ions</vt:lpstr>
      <vt:lpstr>Metals and Non-metals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Ionic Bonding:</vt:lpstr>
      <vt:lpstr>PowerPoint Presentation</vt:lpstr>
      <vt:lpstr>PowerPoint Presentation</vt:lpstr>
      <vt:lpstr>Ionic Bonding examples</vt:lpstr>
      <vt:lpstr>Practice Practice Practice</vt:lpstr>
      <vt:lpstr>What Properties do Ionic Compounds Have?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Jody Claridge</dc:creator>
  <cp:lastModifiedBy>J Claridge</cp:lastModifiedBy>
  <cp:revision>3</cp:revision>
  <dcterms:created xsi:type="dcterms:W3CDTF">2017-03-18T10:17:21Z</dcterms:created>
  <dcterms:modified xsi:type="dcterms:W3CDTF">2019-10-21T08:20:22Z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485000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