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60" r:id="rId4"/>
    <p:sldId id="258" r:id="rId5"/>
    <p:sldId id="259" r:id="rId6"/>
    <p:sldId id="261" r:id="rId7"/>
    <p:sldId id="262" r:id="rId8"/>
    <p:sldId id="263" r:id="rId9"/>
    <p:sldId id="264" r:id="rId10"/>
    <p:sldId id="274" r:id="rId11"/>
    <p:sldId id="272" r:id="rId12"/>
    <p:sldId id="265" r:id="rId13"/>
    <p:sldId id="266" r:id="rId14"/>
    <p:sldId id="268" r:id="rId15"/>
    <p:sldId id="269" r:id="rId16"/>
    <p:sldId id="267" r:id="rId17"/>
    <p:sldId id="270" r:id="rId18"/>
    <p:sldId id="271" r:id="rId19"/>
    <p:sldId id="273" r:id="rId2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A560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customXml" Target="../customXml/item2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customXml" Target="../customXml/item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Relationship Id="rId27" Type="http://schemas.openxmlformats.org/officeDocument/2006/relationships/customXml" Target="../customXml/item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712588-04B1-427B-82EE-E8DB90309F08}" type="datetimeFigureOut">
              <a:rPr lang="en-US" dirty="0"/>
              <a:t>10/11/2020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9F0C5-380F-41C2-899A-BAC0F0927E16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10/11/2020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10/11/2020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10/11/2020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10/11/2020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10/11/2020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dirty="0"/>
              <a:t>10/11/2020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10/11/2020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65" r:id="rId4"/>
    <p:sldLayoutId id="2147483653" r:id="rId5"/>
    <p:sldLayoutId id="2147483654" r:id="rId6"/>
    <p:sldLayoutId id="2147483655" r:id="rId7"/>
    <p:sldLayoutId id="2147483666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67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0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0.xml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0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bc.co.uk/bitesize/clips/zj2kjxs" TargetMode="External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0.xml"/><Relationship Id="rId5" Type="http://schemas.microsoft.com/office/2007/relationships/hdphoto" Target="../media/hdphoto2.wdp"/><Relationship Id="rId4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0.xml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6.png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7.png"/></Relationships>
</file>

<file path=ppt/slides/_rels/slide12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0.xml"/></Relationships>
</file>

<file path=ppt/slides/_rels/slide1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0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0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0.xml"/><Relationship Id="rId4" Type="http://schemas.microsoft.com/office/2007/relationships/hdphoto" Target="../media/hdphoto2.wdp"/></Relationships>
</file>

<file path=ppt/slides/_rels/slide1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0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0.xml"/><Relationship Id="rId4" Type="http://schemas.microsoft.com/office/2007/relationships/hdphoto" Target="../media/hdphoto2.wdp"/></Relationships>
</file>

<file path=ppt/slides/_rels/slide18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12.jpeg"/><Relationship Id="rId5" Type="http://schemas.openxmlformats.org/officeDocument/2006/relationships/image" Target="../media/image11.gif"/><Relationship Id="rId4" Type="http://schemas.openxmlformats.org/officeDocument/2006/relationships/image" Target="../media/image10.jpeg"/></Relationships>
</file>

<file path=ppt/slides/_rels/slide19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1C66AC-782C-4D1E-BDFE-C4F1659AC43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411856" y="839554"/>
            <a:ext cx="7766936" cy="1646302"/>
          </a:xfrm>
        </p:spPr>
        <p:txBody>
          <a:bodyPr/>
          <a:lstStyle/>
          <a:p>
            <a:pPr algn="l"/>
            <a:r>
              <a:rPr lang="en-GB" b="1" u="sng" dirty="0">
                <a:solidFill>
                  <a:schemeClr val="tx1"/>
                </a:solidFill>
              </a:rPr>
              <a:t>How many muscles are there in the body?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10D691F-DA88-4BB4-BD7A-AFA86C4D842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88194" y="2964158"/>
            <a:ext cx="2878895" cy="2887120"/>
          </a:xfrm>
          <a:prstGeom prst="rect">
            <a:avLst/>
          </a:prstGeom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id="{6FC123E8-B48B-48FE-B9E5-E054C6CC9649}"/>
              </a:ext>
            </a:extLst>
          </p:cNvPr>
          <p:cNvSpPr txBox="1">
            <a:spLocks/>
          </p:cNvSpPr>
          <p:nvPr/>
        </p:nvSpPr>
        <p:spPr>
          <a:xfrm>
            <a:off x="4794494" y="4407718"/>
            <a:ext cx="5663297" cy="164630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l"/>
            <a:r>
              <a:rPr lang="en-GB" dirty="0">
                <a:solidFill>
                  <a:schemeClr val="tx1"/>
                </a:solidFill>
              </a:rPr>
              <a:t>Write down as many as you can name!</a:t>
            </a:r>
          </a:p>
          <a:p>
            <a:pPr algn="l"/>
            <a:r>
              <a:rPr lang="en-GB" dirty="0">
                <a:solidFill>
                  <a:schemeClr val="tx1"/>
                </a:solidFill>
              </a:rPr>
              <a:t>P1s for the most!</a:t>
            </a:r>
          </a:p>
        </p:txBody>
      </p:sp>
    </p:spTree>
    <p:extLst>
      <p:ext uri="{BB962C8B-B14F-4D97-AF65-F5344CB8AC3E}">
        <p14:creationId xmlns:p14="http://schemas.microsoft.com/office/powerpoint/2010/main" val="131921184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F3CB73-B025-41D2-9C53-B80651F0D7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5608320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chemeClr val="tx1"/>
                </a:solidFill>
              </a:rPr>
              <a:t>The human body has </a:t>
            </a:r>
            <a:r>
              <a:rPr lang="en-GB" b="1" u="sng" dirty="0">
                <a:solidFill>
                  <a:schemeClr val="tx1"/>
                </a:solidFill>
              </a:rPr>
              <a:t>650 </a:t>
            </a:r>
            <a:r>
              <a:rPr lang="en-GB" dirty="0">
                <a:solidFill>
                  <a:schemeClr val="tx1"/>
                </a:solidFill>
              </a:rPr>
              <a:t>muscles!</a:t>
            </a:r>
            <a:br>
              <a:rPr lang="en-GB" dirty="0">
                <a:solidFill>
                  <a:schemeClr val="tx1"/>
                </a:solidFill>
              </a:rPr>
            </a:br>
            <a:br>
              <a:rPr lang="en-GB" dirty="0">
                <a:solidFill>
                  <a:schemeClr val="tx1"/>
                </a:solidFill>
              </a:rPr>
            </a:br>
            <a:r>
              <a:rPr lang="en-GB" b="1" u="sng" dirty="0">
                <a:solidFill>
                  <a:schemeClr val="tx1"/>
                </a:solidFill>
              </a:rPr>
              <a:t>What is the function of muscles?</a:t>
            </a:r>
            <a:br>
              <a:rPr lang="en-GB" dirty="0">
                <a:solidFill>
                  <a:schemeClr val="tx1"/>
                </a:solidFill>
              </a:rPr>
            </a:br>
            <a:endParaRPr lang="en-GB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177593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F3CB73-B025-41D2-9C53-B80651F0D7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6248400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chemeClr val="tx1"/>
                </a:solidFill>
              </a:rPr>
              <a:t>The human body has </a:t>
            </a:r>
            <a:r>
              <a:rPr lang="en-GB" b="1" u="sng" dirty="0">
                <a:solidFill>
                  <a:schemeClr val="tx1"/>
                </a:solidFill>
              </a:rPr>
              <a:t>650 </a:t>
            </a:r>
            <a:r>
              <a:rPr lang="en-GB" dirty="0">
                <a:solidFill>
                  <a:schemeClr val="tx1"/>
                </a:solidFill>
              </a:rPr>
              <a:t>muscles!</a:t>
            </a:r>
            <a:br>
              <a:rPr lang="en-GB" dirty="0">
                <a:solidFill>
                  <a:schemeClr val="tx1"/>
                </a:solidFill>
              </a:rPr>
            </a:br>
            <a:br>
              <a:rPr lang="en-GB" dirty="0">
                <a:solidFill>
                  <a:schemeClr val="tx1"/>
                </a:solidFill>
              </a:rPr>
            </a:br>
            <a:r>
              <a:rPr lang="en-GB" b="1" u="sng" dirty="0">
                <a:solidFill>
                  <a:schemeClr val="tx1"/>
                </a:solidFill>
              </a:rPr>
              <a:t>What is the function of muscles?</a:t>
            </a:r>
            <a:br>
              <a:rPr lang="en-GB" b="1" u="sng" dirty="0">
                <a:solidFill>
                  <a:schemeClr val="tx1"/>
                </a:solidFill>
              </a:rPr>
            </a:br>
            <a:r>
              <a:rPr lang="en-GB" dirty="0">
                <a:solidFill>
                  <a:schemeClr val="tx1"/>
                </a:solidFill>
              </a:rPr>
              <a:t>Muscles allow us to move about! Without any muscles, we would be stuck in the same place!</a:t>
            </a:r>
            <a:br>
              <a:rPr lang="en-GB" dirty="0">
                <a:solidFill>
                  <a:schemeClr val="tx1"/>
                </a:solidFill>
              </a:rPr>
            </a:br>
            <a:endParaRPr lang="en-GB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477647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id="{B10D83CF-F936-4521-95BB-05D9073A20F1}"/>
              </a:ext>
            </a:extLst>
          </p:cNvPr>
          <p:cNvCxnSpPr>
            <a:cxnSpLocks/>
          </p:cNvCxnSpPr>
          <p:nvPr/>
        </p:nvCxnSpPr>
        <p:spPr>
          <a:xfrm flipV="1">
            <a:off x="940901" y="858129"/>
            <a:ext cx="10453930" cy="5489663"/>
          </a:xfrm>
          <a:prstGeom prst="straightConnector1">
            <a:avLst/>
          </a:prstGeom>
          <a:ln w="228600">
            <a:solidFill>
              <a:srgbClr val="FF0000"/>
            </a:solidFill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" name="Straight Arrow Connector 5">
            <a:extLst>
              <a:ext uri="{FF2B5EF4-FFF2-40B4-BE49-F238E27FC236}">
                <a16:creationId xmlns:a16="http://schemas.microsoft.com/office/drawing/2014/main" id="{B5E51309-634A-4950-A240-0DB406860F6D}"/>
              </a:ext>
            </a:extLst>
          </p:cNvPr>
          <p:cNvCxnSpPr/>
          <p:nvPr/>
        </p:nvCxnSpPr>
        <p:spPr>
          <a:xfrm flipV="1">
            <a:off x="940904" y="728870"/>
            <a:ext cx="0" cy="5618921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" name="Straight Arrow Connector 6">
            <a:extLst>
              <a:ext uri="{FF2B5EF4-FFF2-40B4-BE49-F238E27FC236}">
                <a16:creationId xmlns:a16="http://schemas.microsoft.com/office/drawing/2014/main" id="{E4E49CC7-2388-4DDB-B29D-7809B3715FF7}"/>
              </a:ext>
            </a:extLst>
          </p:cNvPr>
          <p:cNvCxnSpPr>
            <a:cxnSpLocks/>
          </p:cNvCxnSpPr>
          <p:nvPr/>
        </p:nvCxnSpPr>
        <p:spPr>
          <a:xfrm flipV="1">
            <a:off x="940903" y="6347791"/>
            <a:ext cx="10310193" cy="2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5" name="Rounded Rectangle 10">
            <a:extLst>
              <a:ext uri="{FF2B5EF4-FFF2-40B4-BE49-F238E27FC236}">
                <a16:creationId xmlns:a16="http://schemas.microsoft.com/office/drawing/2014/main" id="{3BC69CC3-D018-4F01-A104-403AEDE85F2F}"/>
              </a:ext>
            </a:extLst>
          </p:cNvPr>
          <p:cNvSpPr/>
          <p:nvPr/>
        </p:nvSpPr>
        <p:spPr>
          <a:xfrm>
            <a:off x="2323323" y="4236098"/>
            <a:ext cx="2397967" cy="1446245"/>
          </a:xfrm>
          <a:prstGeom prst="roundRect">
            <a:avLst/>
          </a:prstGeom>
          <a:solidFill>
            <a:schemeClr val="accent3">
              <a:lumMod val="75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tx1"/>
                </a:solidFill>
              </a:rPr>
              <a:t>Identify the different muscle groups in the human body.</a:t>
            </a:r>
          </a:p>
        </p:txBody>
      </p:sp>
      <p:sp>
        <p:nvSpPr>
          <p:cNvPr id="16" name="Rounded Rectangle 12">
            <a:extLst>
              <a:ext uri="{FF2B5EF4-FFF2-40B4-BE49-F238E27FC236}">
                <a16:creationId xmlns:a16="http://schemas.microsoft.com/office/drawing/2014/main" id="{D94A9E52-8C59-43BF-A11A-0791B55565E1}"/>
              </a:ext>
            </a:extLst>
          </p:cNvPr>
          <p:cNvSpPr/>
          <p:nvPr/>
        </p:nvSpPr>
        <p:spPr>
          <a:xfrm>
            <a:off x="5312228" y="2597021"/>
            <a:ext cx="2397967" cy="1446245"/>
          </a:xfrm>
          <a:prstGeom prst="roundRect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tx1"/>
                </a:solidFill>
              </a:rPr>
              <a:t>Describe the action by which muscles work.</a:t>
            </a:r>
          </a:p>
        </p:txBody>
      </p:sp>
      <p:sp>
        <p:nvSpPr>
          <p:cNvPr id="17" name="Rounded Rectangle 13">
            <a:extLst>
              <a:ext uri="{FF2B5EF4-FFF2-40B4-BE49-F238E27FC236}">
                <a16:creationId xmlns:a16="http://schemas.microsoft.com/office/drawing/2014/main" id="{00953C95-528C-4A17-921C-1F15DAA3BA61}"/>
              </a:ext>
            </a:extLst>
          </p:cNvPr>
          <p:cNvSpPr/>
          <p:nvPr/>
        </p:nvSpPr>
        <p:spPr>
          <a:xfrm>
            <a:off x="8347787" y="931025"/>
            <a:ext cx="2397967" cy="1446245"/>
          </a:xfrm>
          <a:prstGeom prst="roundRect">
            <a:avLst/>
          </a:prstGeom>
          <a:solidFill>
            <a:schemeClr val="accent1">
              <a:lumMod val="75000"/>
            </a:schemeClr>
          </a:solidFill>
          <a:ln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tx1"/>
                </a:solidFill>
              </a:rPr>
              <a:t>Explain what is meant by the terms ‘voluntary’ and ‘involuntary’ muscle</a:t>
            </a:r>
          </a:p>
        </p:txBody>
      </p:sp>
    </p:spTree>
    <p:extLst>
      <p:ext uri="{BB962C8B-B14F-4D97-AF65-F5344CB8AC3E}">
        <p14:creationId xmlns:p14="http://schemas.microsoft.com/office/powerpoint/2010/main" val="228432771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1E87FDDF-8E5A-4878-B54B-0E05C643DA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0899" y="0"/>
            <a:ext cx="8596668" cy="5608320"/>
          </a:xfrm>
        </p:spPr>
        <p:txBody>
          <a:bodyPr>
            <a:normAutofit/>
          </a:bodyPr>
          <a:lstStyle/>
          <a:p>
            <a:r>
              <a:rPr lang="en-GB" b="1" u="sng" dirty="0">
                <a:solidFill>
                  <a:schemeClr val="tx1"/>
                </a:solidFill>
              </a:rPr>
              <a:t>Which muscle groups are important for movement?</a:t>
            </a:r>
            <a:br>
              <a:rPr lang="en-GB" b="1" u="sng" dirty="0">
                <a:solidFill>
                  <a:schemeClr val="tx1"/>
                </a:solidFill>
              </a:rPr>
            </a:br>
            <a:br>
              <a:rPr lang="en-GB" b="1" u="sng" dirty="0">
                <a:solidFill>
                  <a:schemeClr val="tx1"/>
                </a:solidFill>
              </a:rPr>
            </a:br>
            <a:br>
              <a:rPr lang="en-GB" b="1" u="sng" dirty="0">
                <a:solidFill>
                  <a:schemeClr val="tx1"/>
                </a:solidFill>
              </a:rPr>
            </a:br>
            <a:br>
              <a:rPr lang="en-GB" b="1" u="sng" dirty="0">
                <a:solidFill>
                  <a:schemeClr val="tx1"/>
                </a:solidFill>
              </a:rPr>
            </a:br>
            <a:br>
              <a:rPr lang="en-GB" dirty="0">
                <a:solidFill>
                  <a:schemeClr val="tx1"/>
                </a:solidFill>
              </a:rPr>
            </a:br>
            <a:br>
              <a:rPr lang="en-GB" dirty="0">
                <a:solidFill>
                  <a:schemeClr val="tx1"/>
                </a:solidFill>
              </a:rPr>
            </a:br>
            <a:endParaRPr lang="en-GB" dirty="0">
              <a:solidFill>
                <a:schemeClr val="tx1"/>
              </a:solidFill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7673ED8-DF74-48BF-B513-00A937E7382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17997" y="1699463"/>
            <a:ext cx="4916044" cy="4937558"/>
          </a:xfrm>
          <a:prstGeom prst="rect">
            <a:avLst/>
          </a:prstGeom>
        </p:spPr>
      </p:pic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9F7151DA-8FA7-419C-A509-D3E0466D072B}"/>
              </a:ext>
            </a:extLst>
          </p:cNvPr>
          <p:cNvSpPr/>
          <p:nvPr/>
        </p:nvSpPr>
        <p:spPr>
          <a:xfrm>
            <a:off x="9031457" y="351692"/>
            <a:ext cx="2989643" cy="6119446"/>
          </a:xfrm>
          <a:prstGeom prst="round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ounded Rectangle 10">
            <a:extLst>
              <a:ext uri="{FF2B5EF4-FFF2-40B4-BE49-F238E27FC236}">
                <a16:creationId xmlns:a16="http://schemas.microsoft.com/office/drawing/2014/main" id="{27B60402-AC4B-45FC-9BC8-672E1A6179F9}"/>
              </a:ext>
            </a:extLst>
          </p:cNvPr>
          <p:cNvSpPr/>
          <p:nvPr/>
        </p:nvSpPr>
        <p:spPr>
          <a:xfrm>
            <a:off x="9327294" y="1357915"/>
            <a:ext cx="2397967" cy="1446245"/>
          </a:xfrm>
          <a:prstGeom prst="roundRect">
            <a:avLst/>
          </a:prstGeom>
          <a:solidFill>
            <a:schemeClr val="accent3">
              <a:lumMod val="75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tx1"/>
                </a:solidFill>
              </a:rPr>
              <a:t>Identify the different muscle groups in the human body.</a:t>
            </a:r>
          </a:p>
        </p:txBody>
      </p:sp>
      <p:sp>
        <p:nvSpPr>
          <p:cNvPr id="14" name="Rounded Rectangle 12">
            <a:extLst>
              <a:ext uri="{FF2B5EF4-FFF2-40B4-BE49-F238E27FC236}">
                <a16:creationId xmlns:a16="http://schemas.microsoft.com/office/drawing/2014/main" id="{F72DE0F9-0BE0-4073-ABA5-9E63AA70B392}"/>
              </a:ext>
            </a:extLst>
          </p:cNvPr>
          <p:cNvSpPr/>
          <p:nvPr/>
        </p:nvSpPr>
        <p:spPr>
          <a:xfrm>
            <a:off x="9327294" y="3087260"/>
            <a:ext cx="2397967" cy="1446245"/>
          </a:xfrm>
          <a:prstGeom prst="roundRect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tx1"/>
                </a:solidFill>
              </a:rPr>
              <a:t>Describe the action by which muscles work.</a:t>
            </a:r>
          </a:p>
        </p:txBody>
      </p:sp>
      <p:sp>
        <p:nvSpPr>
          <p:cNvPr id="18" name="Rounded Rectangle 13">
            <a:extLst>
              <a:ext uri="{FF2B5EF4-FFF2-40B4-BE49-F238E27FC236}">
                <a16:creationId xmlns:a16="http://schemas.microsoft.com/office/drawing/2014/main" id="{32EE48D0-4540-48F1-9C1F-2B55EC5BA524}"/>
              </a:ext>
            </a:extLst>
          </p:cNvPr>
          <p:cNvSpPr/>
          <p:nvPr/>
        </p:nvSpPr>
        <p:spPr>
          <a:xfrm>
            <a:off x="9327294" y="4816605"/>
            <a:ext cx="2397967" cy="1446245"/>
          </a:xfrm>
          <a:prstGeom prst="roundRect">
            <a:avLst/>
          </a:prstGeom>
          <a:solidFill>
            <a:schemeClr val="accent1">
              <a:lumMod val="75000"/>
            </a:schemeClr>
          </a:solidFill>
          <a:ln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tx1"/>
                </a:solidFill>
              </a:rPr>
              <a:t>Explain what is meant by the terms ‘voluntary’ and ‘involuntary’ muscle</a:t>
            </a:r>
          </a:p>
        </p:txBody>
      </p:sp>
    </p:spTree>
    <p:extLst>
      <p:ext uri="{BB962C8B-B14F-4D97-AF65-F5344CB8AC3E}">
        <p14:creationId xmlns:p14="http://schemas.microsoft.com/office/powerpoint/2010/main" val="285439005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1E87FDDF-8E5A-4878-B54B-0E05C643DA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5608320"/>
          </a:xfrm>
        </p:spPr>
        <p:txBody>
          <a:bodyPr>
            <a:normAutofit/>
          </a:bodyPr>
          <a:lstStyle/>
          <a:p>
            <a:br>
              <a:rPr lang="en-GB" b="1" u="sng" dirty="0">
                <a:solidFill>
                  <a:schemeClr val="tx1"/>
                </a:solidFill>
              </a:rPr>
            </a:br>
            <a:br>
              <a:rPr lang="en-GB" b="1" u="sng" dirty="0">
                <a:solidFill>
                  <a:schemeClr val="tx1"/>
                </a:solidFill>
              </a:rPr>
            </a:br>
            <a:br>
              <a:rPr lang="en-GB" b="1" u="sng" dirty="0">
                <a:solidFill>
                  <a:schemeClr val="tx1"/>
                </a:solidFill>
              </a:rPr>
            </a:br>
            <a:br>
              <a:rPr lang="en-GB" b="1" u="sng" dirty="0">
                <a:solidFill>
                  <a:schemeClr val="tx1"/>
                </a:solidFill>
              </a:rPr>
            </a:br>
            <a:br>
              <a:rPr lang="en-GB" dirty="0">
                <a:solidFill>
                  <a:schemeClr val="tx1"/>
                </a:solidFill>
              </a:rPr>
            </a:br>
            <a:br>
              <a:rPr lang="en-GB" dirty="0">
                <a:solidFill>
                  <a:schemeClr val="tx1"/>
                </a:solidFill>
              </a:rPr>
            </a:br>
            <a:endParaRPr lang="en-GB" dirty="0">
              <a:solidFill>
                <a:schemeClr val="tx1"/>
              </a:solidFill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7673ED8-DF74-48BF-B513-00A937E7382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49758"/>
          <a:stretch/>
        </p:blipFill>
        <p:spPr>
          <a:xfrm>
            <a:off x="2653702" y="129435"/>
            <a:ext cx="3285855" cy="6568650"/>
          </a:xfrm>
          <a:prstGeom prst="rect">
            <a:avLst/>
          </a:prstGeom>
        </p:spPr>
      </p:pic>
      <p:cxnSp>
        <p:nvCxnSpPr>
          <p:cNvPr id="3" name="Straight Arrow Connector 2">
            <a:extLst>
              <a:ext uri="{FF2B5EF4-FFF2-40B4-BE49-F238E27FC236}">
                <a16:creationId xmlns:a16="http://schemas.microsoft.com/office/drawing/2014/main" id="{CFA30D29-F11F-4CD6-AB1E-237DA6DEAC35}"/>
              </a:ext>
            </a:extLst>
          </p:cNvPr>
          <p:cNvCxnSpPr>
            <a:cxnSpLocks/>
          </p:cNvCxnSpPr>
          <p:nvPr/>
        </p:nvCxnSpPr>
        <p:spPr>
          <a:xfrm>
            <a:off x="2552236" y="1294228"/>
            <a:ext cx="1583666" cy="0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" name="Straight Arrow Connector 5">
            <a:extLst>
              <a:ext uri="{FF2B5EF4-FFF2-40B4-BE49-F238E27FC236}">
                <a16:creationId xmlns:a16="http://schemas.microsoft.com/office/drawing/2014/main" id="{5AE65ACC-5412-4E33-93C1-7708774C24EA}"/>
              </a:ext>
            </a:extLst>
          </p:cNvPr>
          <p:cNvCxnSpPr>
            <a:cxnSpLocks/>
          </p:cNvCxnSpPr>
          <p:nvPr/>
        </p:nvCxnSpPr>
        <p:spPr>
          <a:xfrm flipH="1">
            <a:off x="4747181" y="1545103"/>
            <a:ext cx="1667687" cy="0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7" name="TextBox 6">
            <a:extLst>
              <a:ext uri="{FF2B5EF4-FFF2-40B4-BE49-F238E27FC236}">
                <a16:creationId xmlns:a16="http://schemas.microsoft.com/office/drawing/2014/main" id="{49207A9E-C4A9-4D39-BE69-C3A74A9C28FA}"/>
              </a:ext>
            </a:extLst>
          </p:cNvPr>
          <p:cNvSpPr txBox="1"/>
          <p:nvPr/>
        </p:nvSpPr>
        <p:spPr>
          <a:xfrm>
            <a:off x="182880" y="844062"/>
            <a:ext cx="232897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u="sng" dirty="0"/>
              <a:t>Neck muscles </a:t>
            </a:r>
            <a:r>
              <a:rPr lang="en-GB" dirty="0"/>
              <a:t>= Hold the head up and allow it to move</a:t>
            </a:r>
            <a:endParaRPr lang="en-GB" b="1" u="sng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07ED3AE-10E7-4BE7-9416-945BAF2E2E95}"/>
              </a:ext>
            </a:extLst>
          </p:cNvPr>
          <p:cNvSpPr txBox="1"/>
          <p:nvPr/>
        </p:nvSpPr>
        <p:spPr>
          <a:xfrm>
            <a:off x="6498894" y="844062"/>
            <a:ext cx="232897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u="sng" dirty="0"/>
              <a:t>Shoulder muscles </a:t>
            </a:r>
            <a:r>
              <a:rPr lang="en-GB" dirty="0"/>
              <a:t>= Raise and lower the arms</a:t>
            </a:r>
            <a:endParaRPr lang="en-GB" b="1" u="sng" dirty="0"/>
          </a:p>
        </p:txBody>
      </p:sp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id="{46787477-D0EC-4995-97CA-285B12474CBD}"/>
              </a:ext>
            </a:extLst>
          </p:cNvPr>
          <p:cNvCxnSpPr>
            <a:cxnSpLocks/>
          </p:cNvCxnSpPr>
          <p:nvPr/>
        </p:nvCxnSpPr>
        <p:spPr>
          <a:xfrm flipV="1">
            <a:off x="2552236" y="2235234"/>
            <a:ext cx="791833" cy="69524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2" name="TextBox 11">
            <a:extLst>
              <a:ext uri="{FF2B5EF4-FFF2-40B4-BE49-F238E27FC236}">
                <a16:creationId xmlns:a16="http://schemas.microsoft.com/office/drawing/2014/main" id="{0A2907E0-CE99-487B-8AED-019E1F0AEE76}"/>
              </a:ext>
            </a:extLst>
          </p:cNvPr>
          <p:cNvSpPr txBox="1"/>
          <p:nvPr/>
        </p:nvSpPr>
        <p:spPr>
          <a:xfrm>
            <a:off x="180781" y="1912069"/>
            <a:ext cx="23289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u="sng" dirty="0" err="1"/>
              <a:t>Tricep</a:t>
            </a:r>
            <a:r>
              <a:rPr lang="en-GB" b="1" u="sng" dirty="0"/>
              <a:t> </a:t>
            </a:r>
            <a:r>
              <a:rPr lang="en-GB" dirty="0"/>
              <a:t>= Straighten the arm</a:t>
            </a:r>
            <a:endParaRPr lang="en-GB" b="1" u="sng" dirty="0"/>
          </a:p>
        </p:txBody>
      </p:sp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id="{F2B31BB4-8F1B-4E03-9129-5F000F5C1554}"/>
              </a:ext>
            </a:extLst>
          </p:cNvPr>
          <p:cNvCxnSpPr>
            <a:cxnSpLocks/>
          </p:cNvCxnSpPr>
          <p:nvPr/>
        </p:nvCxnSpPr>
        <p:spPr>
          <a:xfrm flipH="1" flipV="1">
            <a:off x="5002098" y="2269996"/>
            <a:ext cx="1412770" cy="34762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7" name="TextBox 16">
            <a:extLst>
              <a:ext uri="{FF2B5EF4-FFF2-40B4-BE49-F238E27FC236}">
                <a16:creationId xmlns:a16="http://schemas.microsoft.com/office/drawing/2014/main" id="{973E5495-98DE-43D7-8876-DFDEEC38CEE8}"/>
              </a:ext>
            </a:extLst>
          </p:cNvPr>
          <p:cNvSpPr txBox="1"/>
          <p:nvPr/>
        </p:nvSpPr>
        <p:spPr>
          <a:xfrm>
            <a:off x="6645070" y="2035305"/>
            <a:ext cx="23289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u="sng" dirty="0"/>
              <a:t>Bicep </a:t>
            </a:r>
            <a:r>
              <a:rPr lang="en-GB" dirty="0"/>
              <a:t>= Bend the arm</a:t>
            </a:r>
            <a:endParaRPr lang="en-GB" b="1" u="sng" dirty="0"/>
          </a:p>
        </p:txBody>
      </p:sp>
      <p:cxnSp>
        <p:nvCxnSpPr>
          <p:cNvPr id="18" name="Straight Arrow Connector 17">
            <a:extLst>
              <a:ext uri="{FF2B5EF4-FFF2-40B4-BE49-F238E27FC236}">
                <a16:creationId xmlns:a16="http://schemas.microsoft.com/office/drawing/2014/main" id="{099A7048-F59F-4F47-8A7F-5CFB994731FE}"/>
              </a:ext>
            </a:extLst>
          </p:cNvPr>
          <p:cNvCxnSpPr>
            <a:cxnSpLocks/>
            <a:stCxn id="20" idx="3"/>
          </p:cNvCxnSpPr>
          <p:nvPr/>
        </p:nvCxnSpPr>
        <p:spPr>
          <a:xfrm flipV="1">
            <a:off x="2501503" y="2989388"/>
            <a:ext cx="1634399" cy="243848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0" name="TextBox 19">
            <a:extLst>
              <a:ext uri="{FF2B5EF4-FFF2-40B4-BE49-F238E27FC236}">
                <a16:creationId xmlns:a16="http://schemas.microsoft.com/office/drawing/2014/main" id="{855B8E4F-8DE0-4559-8855-9717FCB57194}"/>
              </a:ext>
            </a:extLst>
          </p:cNvPr>
          <p:cNvSpPr txBox="1"/>
          <p:nvPr/>
        </p:nvSpPr>
        <p:spPr>
          <a:xfrm>
            <a:off x="172531" y="2771571"/>
            <a:ext cx="232897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u="sng" dirty="0"/>
              <a:t>Abdominals </a:t>
            </a:r>
            <a:r>
              <a:rPr lang="en-GB" dirty="0"/>
              <a:t>= Move the torso and help with breathing</a:t>
            </a:r>
            <a:endParaRPr lang="en-GB" b="1" u="sng" dirty="0"/>
          </a:p>
        </p:txBody>
      </p:sp>
      <p:cxnSp>
        <p:nvCxnSpPr>
          <p:cNvPr id="21" name="Straight Arrow Connector 20">
            <a:extLst>
              <a:ext uri="{FF2B5EF4-FFF2-40B4-BE49-F238E27FC236}">
                <a16:creationId xmlns:a16="http://schemas.microsoft.com/office/drawing/2014/main" id="{5BF398A0-C1DD-490B-B178-A492B9F4FC90}"/>
              </a:ext>
            </a:extLst>
          </p:cNvPr>
          <p:cNvCxnSpPr>
            <a:cxnSpLocks/>
          </p:cNvCxnSpPr>
          <p:nvPr/>
        </p:nvCxnSpPr>
        <p:spPr>
          <a:xfrm flipH="1">
            <a:off x="4499562" y="4311357"/>
            <a:ext cx="1999332" cy="0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3" name="TextBox 22">
            <a:extLst>
              <a:ext uri="{FF2B5EF4-FFF2-40B4-BE49-F238E27FC236}">
                <a16:creationId xmlns:a16="http://schemas.microsoft.com/office/drawing/2014/main" id="{A894A0CB-E0A4-4183-B8E8-5E24BCC8959A}"/>
              </a:ext>
            </a:extLst>
          </p:cNvPr>
          <p:cNvSpPr txBox="1"/>
          <p:nvPr/>
        </p:nvSpPr>
        <p:spPr>
          <a:xfrm>
            <a:off x="6645070" y="3895148"/>
            <a:ext cx="23289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u="sng" dirty="0"/>
              <a:t>Quadriceps </a:t>
            </a:r>
            <a:r>
              <a:rPr lang="en-GB" dirty="0"/>
              <a:t>= Move the lower leg</a:t>
            </a:r>
            <a:endParaRPr lang="en-GB" b="1" u="sng" dirty="0"/>
          </a:p>
        </p:txBody>
      </p:sp>
      <p:cxnSp>
        <p:nvCxnSpPr>
          <p:cNvPr id="24" name="Straight Arrow Connector 23">
            <a:extLst>
              <a:ext uri="{FF2B5EF4-FFF2-40B4-BE49-F238E27FC236}">
                <a16:creationId xmlns:a16="http://schemas.microsoft.com/office/drawing/2014/main" id="{E2408872-663F-4E77-9481-E87DBB2AFBF2}"/>
              </a:ext>
            </a:extLst>
          </p:cNvPr>
          <p:cNvCxnSpPr>
            <a:cxnSpLocks/>
          </p:cNvCxnSpPr>
          <p:nvPr/>
        </p:nvCxnSpPr>
        <p:spPr>
          <a:xfrm flipV="1">
            <a:off x="2617361" y="5428547"/>
            <a:ext cx="1321593" cy="257451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6" name="TextBox 25">
            <a:extLst>
              <a:ext uri="{FF2B5EF4-FFF2-40B4-BE49-F238E27FC236}">
                <a16:creationId xmlns:a16="http://schemas.microsoft.com/office/drawing/2014/main" id="{CFDC26E5-6B04-4663-857F-3EEE6BE7F629}"/>
              </a:ext>
            </a:extLst>
          </p:cNvPr>
          <p:cNvSpPr txBox="1"/>
          <p:nvPr/>
        </p:nvSpPr>
        <p:spPr>
          <a:xfrm>
            <a:off x="223264" y="5085043"/>
            <a:ext cx="232897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u="sng" dirty="0"/>
              <a:t>Shin muscles </a:t>
            </a:r>
            <a:r>
              <a:rPr lang="en-GB" dirty="0"/>
              <a:t>= Help move the foot up and down an side to side</a:t>
            </a:r>
            <a:endParaRPr lang="en-GB" b="1" u="sng" dirty="0"/>
          </a:p>
        </p:txBody>
      </p:sp>
      <p:cxnSp>
        <p:nvCxnSpPr>
          <p:cNvPr id="28" name="Straight Arrow Connector 27">
            <a:extLst>
              <a:ext uri="{FF2B5EF4-FFF2-40B4-BE49-F238E27FC236}">
                <a16:creationId xmlns:a16="http://schemas.microsoft.com/office/drawing/2014/main" id="{8EBF2249-0A3F-46A1-8481-BE3C6AF66B1A}"/>
              </a:ext>
            </a:extLst>
          </p:cNvPr>
          <p:cNvCxnSpPr>
            <a:cxnSpLocks/>
          </p:cNvCxnSpPr>
          <p:nvPr/>
        </p:nvCxnSpPr>
        <p:spPr>
          <a:xfrm flipH="1">
            <a:off x="4838760" y="5263968"/>
            <a:ext cx="1672823" cy="0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0" name="TextBox 29">
            <a:extLst>
              <a:ext uri="{FF2B5EF4-FFF2-40B4-BE49-F238E27FC236}">
                <a16:creationId xmlns:a16="http://schemas.microsoft.com/office/drawing/2014/main" id="{C4A63C45-5881-4DD6-B539-FEF34C102FBB}"/>
              </a:ext>
            </a:extLst>
          </p:cNvPr>
          <p:cNvSpPr txBox="1"/>
          <p:nvPr/>
        </p:nvSpPr>
        <p:spPr>
          <a:xfrm>
            <a:off x="6645070" y="4966882"/>
            <a:ext cx="232897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u="sng" dirty="0"/>
              <a:t>Calf muscles </a:t>
            </a:r>
            <a:r>
              <a:rPr lang="en-GB" dirty="0"/>
              <a:t>=Pull the heel up and point the toes</a:t>
            </a:r>
            <a:endParaRPr lang="en-GB" b="1" u="sng" dirty="0"/>
          </a:p>
        </p:txBody>
      </p:sp>
      <p:sp>
        <p:nvSpPr>
          <p:cNvPr id="39" name="Rectangle: Rounded Corners 38">
            <a:extLst>
              <a:ext uri="{FF2B5EF4-FFF2-40B4-BE49-F238E27FC236}">
                <a16:creationId xmlns:a16="http://schemas.microsoft.com/office/drawing/2014/main" id="{3CED1979-129D-428C-99E0-6C3D11F1062F}"/>
              </a:ext>
            </a:extLst>
          </p:cNvPr>
          <p:cNvSpPr/>
          <p:nvPr/>
        </p:nvSpPr>
        <p:spPr>
          <a:xfrm>
            <a:off x="9031457" y="351692"/>
            <a:ext cx="2989643" cy="6119446"/>
          </a:xfrm>
          <a:prstGeom prst="round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Rounded Rectangle 10">
            <a:extLst>
              <a:ext uri="{FF2B5EF4-FFF2-40B4-BE49-F238E27FC236}">
                <a16:creationId xmlns:a16="http://schemas.microsoft.com/office/drawing/2014/main" id="{5AF315B5-CF71-4F69-9CA3-9F91BC08AFDE}"/>
              </a:ext>
            </a:extLst>
          </p:cNvPr>
          <p:cNvSpPr/>
          <p:nvPr/>
        </p:nvSpPr>
        <p:spPr>
          <a:xfrm>
            <a:off x="9327294" y="1357915"/>
            <a:ext cx="2397967" cy="1446245"/>
          </a:xfrm>
          <a:prstGeom prst="roundRect">
            <a:avLst/>
          </a:prstGeom>
          <a:solidFill>
            <a:schemeClr val="accent3">
              <a:lumMod val="75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tx1"/>
                </a:solidFill>
              </a:rPr>
              <a:t>Identify the different muscle groups in the human body.</a:t>
            </a:r>
          </a:p>
        </p:txBody>
      </p:sp>
      <p:sp>
        <p:nvSpPr>
          <p:cNvPr id="41" name="Rounded Rectangle 12">
            <a:extLst>
              <a:ext uri="{FF2B5EF4-FFF2-40B4-BE49-F238E27FC236}">
                <a16:creationId xmlns:a16="http://schemas.microsoft.com/office/drawing/2014/main" id="{1C194A18-DE1C-4469-8AAA-C080ADC074A4}"/>
              </a:ext>
            </a:extLst>
          </p:cNvPr>
          <p:cNvSpPr/>
          <p:nvPr/>
        </p:nvSpPr>
        <p:spPr>
          <a:xfrm>
            <a:off x="9327294" y="3087260"/>
            <a:ext cx="2397967" cy="1446245"/>
          </a:xfrm>
          <a:prstGeom prst="roundRect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tx1"/>
                </a:solidFill>
              </a:rPr>
              <a:t>Describe the action by which muscles work.</a:t>
            </a:r>
          </a:p>
        </p:txBody>
      </p:sp>
      <p:sp>
        <p:nvSpPr>
          <p:cNvPr id="42" name="Rounded Rectangle 13">
            <a:extLst>
              <a:ext uri="{FF2B5EF4-FFF2-40B4-BE49-F238E27FC236}">
                <a16:creationId xmlns:a16="http://schemas.microsoft.com/office/drawing/2014/main" id="{87BF7754-7308-4BBD-AE8B-90AD0B129F93}"/>
              </a:ext>
            </a:extLst>
          </p:cNvPr>
          <p:cNvSpPr/>
          <p:nvPr/>
        </p:nvSpPr>
        <p:spPr>
          <a:xfrm>
            <a:off x="9327294" y="4816605"/>
            <a:ext cx="2397967" cy="1446245"/>
          </a:xfrm>
          <a:prstGeom prst="roundRect">
            <a:avLst/>
          </a:prstGeom>
          <a:solidFill>
            <a:schemeClr val="accent1">
              <a:lumMod val="75000"/>
            </a:schemeClr>
          </a:solidFill>
          <a:ln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tx1"/>
                </a:solidFill>
              </a:rPr>
              <a:t>Explain what is meant by the terms ‘voluntary’ and ‘involuntary’ muscle</a:t>
            </a:r>
          </a:p>
        </p:txBody>
      </p:sp>
    </p:spTree>
    <p:extLst>
      <p:ext uri="{BB962C8B-B14F-4D97-AF65-F5344CB8AC3E}">
        <p14:creationId xmlns:p14="http://schemas.microsoft.com/office/powerpoint/2010/main" val="24072026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  <p:bldP spid="12" grpId="0"/>
      <p:bldP spid="17" grpId="0"/>
      <p:bldP spid="20" grpId="0"/>
      <p:bldP spid="23" grpId="0"/>
      <p:bldP spid="26" grpId="0"/>
      <p:bldP spid="3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Image result for side on stair case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478" b="96059" l="2811" r="9638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66751" y="761325"/>
            <a:ext cx="13760235" cy="6744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itle 1">
            <a:extLst>
              <a:ext uri="{FF2B5EF4-FFF2-40B4-BE49-F238E27FC236}">
                <a16:creationId xmlns:a16="http://schemas.microsoft.com/office/drawing/2014/main" id="{1E87FDDF-8E5A-4878-B54B-0E05C643DA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0899" y="0"/>
            <a:ext cx="8596668" cy="5608320"/>
          </a:xfrm>
        </p:spPr>
        <p:txBody>
          <a:bodyPr>
            <a:normAutofit/>
          </a:bodyPr>
          <a:lstStyle/>
          <a:p>
            <a:br>
              <a:rPr lang="en-GB" b="1" u="sng" dirty="0">
                <a:solidFill>
                  <a:schemeClr val="tx1"/>
                </a:solidFill>
              </a:rPr>
            </a:br>
            <a:br>
              <a:rPr lang="en-GB" b="1" u="sng" dirty="0">
                <a:solidFill>
                  <a:schemeClr val="tx1"/>
                </a:solidFill>
              </a:rPr>
            </a:br>
            <a:br>
              <a:rPr lang="en-GB" b="1" u="sng" dirty="0">
                <a:solidFill>
                  <a:schemeClr val="tx1"/>
                </a:solidFill>
              </a:rPr>
            </a:br>
            <a:br>
              <a:rPr lang="en-GB" b="1" u="sng" dirty="0">
                <a:solidFill>
                  <a:schemeClr val="tx1"/>
                </a:solidFill>
              </a:rPr>
            </a:br>
            <a:br>
              <a:rPr lang="en-GB" dirty="0">
                <a:solidFill>
                  <a:schemeClr val="tx1"/>
                </a:solidFill>
              </a:rPr>
            </a:br>
            <a:br>
              <a:rPr lang="en-GB" dirty="0">
                <a:solidFill>
                  <a:schemeClr val="tx1"/>
                </a:solidFill>
              </a:rPr>
            </a:b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3" name="Rounded Rectangle 10">
            <a:extLst>
              <a:ext uri="{FF2B5EF4-FFF2-40B4-BE49-F238E27FC236}">
                <a16:creationId xmlns:a16="http://schemas.microsoft.com/office/drawing/2014/main" id="{27B60402-AC4B-45FC-9BC8-672E1A6179F9}"/>
              </a:ext>
            </a:extLst>
          </p:cNvPr>
          <p:cNvSpPr/>
          <p:nvPr/>
        </p:nvSpPr>
        <p:spPr>
          <a:xfrm>
            <a:off x="170899" y="243255"/>
            <a:ext cx="5639351" cy="2295378"/>
          </a:xfrm>
          <a:prstGeom prst="roundRect">
            <a:avLst/>
          </a:prstGeom>
          <a:solidFill>
            <a:schemeClr val="accent3">
              <a:lumMod val="75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b="1" dirty="0">
                <a:solidFill>
                  <a:schemeClr val="tx1"/>
                </a:solidFill>
              </a:rPr>
              <a:t>Identify the different muscle groups in the human body</a:t>
            </a:r>
            <a:r>
              <a:rPr lang="en-GB" sz="2000" b="1" dirty="0">
                <a:solidFill>
                  <a:schemeClr val="tx1"/>
                </a:solidFill>
              </a:rPr>
              <a:t>.</a:t>
            </a: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373E1F40-0CBF-4A35-9C0A-FD9FFD3EC663}"/>
              </a:ext>
            </a:extLst>
          </p:cNvPr>
          <p:cNvSpPr/>
          <p:nvPr/>
        </p:nvSpPr>
        <p:spPr>
          <a:xfrm>
            <a:off x="633046" y="4460631"/>
            <a:ext cx="3263705" cy="2295378"/>
          </a:xfrm>
          <a:prstGeom prst="roundRect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Name three different muscles groups in the body used for movement. What does each one do? </a:t>
            </a: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F29D379A-2321-487D-9031-A8CD7024BECE}"/>
              </a:ext>
            </a:extLst>
          </p:cNvPr>
          <p:cNvSpPr/>
          <p:nvPr/>
        </p:nvSpPr>
        <p:spPr>
          <a:xfrm>
            <a:off x="4700306" y="2781888"/>
            <a:ext cx="3263705" cy="2295378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What is the purpose of the triceps? Which muscle are they the opposite off?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637E8C77-689D-4163-BFB1-02DEE1CD48E5}"/>
              </a:ext>
            </a:extLst>
          </p:cNvPr>
          <p:cNvSpPr/>
          <p:nvPr/>
        </p:nvSpPr>
        <p:spPr>
          <a:xfrm>
            <a:off x="8767566" y="998514"/>
            <a:ext cx="3263705" cy="2295378"/>
          </a:xfrm>
          <a:prstGeom prst="roundRect">
            <a:avLst/>
          </a:prstGeom>
          <a:solidFill>
            <a:srgbClr val="00B050"/>
          </a:solidFill>
          <a:ln>
            <a:solidFill>
              <a:srgbClr val="0A560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A 100m sprinter uses many muscles to run. How might different muscle groups help them to run?</a:t>
            </a:r>
          </a:p>
        </p:txBody>
      </p:sp>
    </p:spTree>
    <p:extLst>
      <p:ext uri="{BB962C8B-B14F-4D97-AF65-F5344CB8AC3E}">
        <p14:creationId xmlns:p14="http://schemas.microsoft.com/office/powerpoint/2010/main" val="103957074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1E87FDDF-8E5A-4878-B54B-0E05C643DA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0899" y="0"/>
            <a:ext cx="8596668" cy="5608320"/>
          </a:xfrm>
        </p:spPr>
        <p:txBody>
          <a:bodyPr>
            <a:normAutofit fontScale="90000"/>
          </a:bodyPr>
          <a:lstStyle/>
          <a:p>
            <a:r>
              <a:rPr lang="en-GB" b="1" u="sng" dirty="0">
                <a:solidFill>
                  <a:schemeClr val="tx1"/>
                </a:solidFill>
              </a:rPr>
              <a:t>How do muscles work?</a:t>
            </a:r>
            <a:br>
              <a:rPr lang="en-GB" b="1" u="sng" dirty="0">
                <a:solidFill>
                  <a:schemeClr val="tx1"/>
                </a:solidFill>
              </a:rPr>
            </a:br>
            <a:br>
              <a:rPr lang="en-GB" b="1" u="sng" dirty="0">
                <a:solidFill>
                  <a:schemeClr val="tx1"/>
                </a:solidFill>
              </a:rPr>
            </a:br>
            <a:r>
              <a:rPr lang="en-GB" dirty="0">
                <a:solidFill>
                  <a:schemeClr val="tx1"/>
                </a:solidFill>
              </a:rPr>
              <a:t>Muscles are attached to the bone by fibres called </a:t>
            </a:r>
            <a:r>
              <a:rPr lang="en-GB" b="1" dirty="0">
                <a:solidFill>
                  <a:schemeClr val="tx1"/>
                </a:solidFill>
              </a:rPr>
              <a:t>tendons</a:t>
            </a:r>
            <a:r>
              <a:rPr lang="en-GB" dirty="0">
                <a:solidFill>
                  <a:schemeClr val="tx1"/>
                </a:solidFill>
              </a:rPr>
              <a:t>.</a:t>
            </a:r>
            <a:br>
              <a:rPr lang="en-GB" b="1" u="sng" dirty="0">
                <a:solidFill>
                  <a:schemeClr val="tx1"/>
                </a:solidFill>
              </a:rPr>
            </a:br>
            <a:br>
              <a:rPr lang="en-GB" b="1" u="sng" dirty="0">
                <a:solidFill>
                  <a:schemeClr val="tx1"/>
                </a:solidFill>
              </a:rPr>
            </a:br>
            <a:r>
              <a:rPr lang="en-GB" dirty="0">
                <a:solidFill>
                  <a:schemeClr val="tx1"/>
                </a:solidFill>
              </a:rPr>
              <a:t>	</a:t>
            </a:r>
            <a:br>
              <a:rPr lang="en-GB" b="1" u="sng" dirty="0">
                <a:solidFill>
                  <a:schemeClr val="tx1"/>
                </a:solidFill>
              </a:rPr>
            </a:br>
            <a:br>
              <a:rPr lang="en-GB" dirty="0">
                <a:solidFill>
                  <a:schemeClr val="tx1"/>
                </a:solidFill>
              </a:rPr>
            </a:br>
            <a:br>
              <a:rPr lang="en-GB" dirty="0">
                <a:solidFill>
                  <a:schemeClr val="tx1"/>
                </a:solidFill>
              </a:rPr>
            </a:b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9F7151DA-8FA7-419C-A509-D3E0466D072B}"/>
              </a:ext>
            </a:extLst>
          </p:cNvPr>
          <p:cNvSpPr/>
          <p:nvPr/>
        </p:nvSpPr>
        <p:spPr>
          <a:xfrm>
            <a:off x="9031457" y="351692"/>
            <a:ext cx="2989643" cy="6119446"/>
          </a:xfrm>
          <a:prstGeom prst="round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ounded Rectangle 10">
            <a:extLst>
              <a:ext uri="{FF2B5EF4-FFF2-40B4-BE49-F238E27FC236}">
                <a16:creationId xmlns:a16="http://schemas.microsoft.com/office/drawing/2014/main" id="{27B60402-AC4B-45FC-9BC8-672E1A6179F9}"/>
              </a:ext>
            </a:extLst>
          </p:cNvPr>
          <p:cNvSpPr/>
          <p:nvPr/>
        </p:nvSpPr>
        <p:spPr>
          <a:xfrm>
            <a:off x="9327294" y="1357915"/>
            <a:ext cx="2397967" cy="1446245"/>
          </a:xfrm>
          <a:prstGeom prst="roundRect">
            <a:avLst/>
          </a:prstGeom>
          <a:solidFill>
            <a:schemeClr val="accent3">
              <a:lumMod val="75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tx1"/>
                </a:solidFill>
              </a:rPr>
              <a:t>Identify the different muscle groups in the human body.</a:t>
            </a:r>
          </a:p>
        </p:txBody>
      </p:sp>
      <p:sp>
        <p:nvSpPr>
          <p:cNvPr id="14" name="Rounded Rectangle 12">
            <a:extLst>
              <a:ext uri="{FF2B5EF4-FFF2-40B4-BE49-F238E27FC236}">
                <a16:creationId xmlns:a16="http://schemas.microsoft.com/office/drawing/2014/main" id="{F72DE0F9-0BE0-4073-ABA5-9E63AA70B392}"/>
              </a:ext>
            </a:extLst>
          </p:cNvPr>
          <p:cNvSpPr/>
          <p:nvPr/>
        </p:nvSpPr>
        <p:spPr>
          <a:xfrm>
            <a:off x="9327294" y="3087260"/>
            <a:ext cx="2397967" cy="1446245"/>
          </a:xfrm>
          <a:prstGeom prst="roundRect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tx1"/>
                </a:solidFill>
              </a:rPr>
              <a:t>Describe the action by which muscles work.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5B0FF6B-9C9D-4F5F-B878-8CF4D9371AE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0899" y="2804160"/>
            <a:ext cx="4073350" cy="226028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80824E9F-ED67-4786-8493-EE86F455A11A}"/>
              </a:ext>
            </a:extLst>
          </p:cNvPr>
          <p:cNvSpPr txBox="1"/>
          <p:nvPr/>
        </p:nvSpPr>
        <p:spPr>
          <a:xfrm>
            <a:off x="4389120" y="2625595"/>
            <a:ext cx="4501662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/>
              <a:t>Muscles work by shortening. We say the muscle </a:t>
            </a:r>
            <a:r>
              <a:rPr lang="en-GB" sz="4000" b="1" dirty="0"/>
              <a:t>contracts.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FF45956-9E72-452D-9D23-2F54F527548D}"/>
              </a:ext>
            </a:extLst>
          </p:cNvPr>
          <p:cNvSpPr txBox="1"/>
          <p:nvPr/>
        </p:nvSpPr>
        <p:spPr>
          <a:xfrm>
            <a:off x="509177" y="5450190"/>
            <a:ext cx="792011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hlinkClick r:id="rId3"/>
              </a:rPr>
              <a:t>https://www.bbc.co.uk/bitesize/clips/zj2kjxs</a:t>
            </a:r>
            <a:r>
              <a:rPr lang="en-GB" sz="3200" dirty="0"/>
              <a:t> </a:t>
            </a:r>
          </a:p>
        </p:txBody>
      </p:sp>
      <p:sp>
        <p:nvSpPr>
          <p:cNvPr id="11" name="Rounded Rectangle 13">
            <a:extLst>
              <a:ext uri="{FF2B5EF4-FFF2-40B4-BE49-F238E27FC236}">
                <a16:creationId xmlns:a16="http://schemas.microsoft.com/office/drawing/2014/main" id="{66893076-BED2-4E16-A281-72881CB0BB26}"/>
              </a:ext>
            </a:extLst>
          </p:cNvPr>
          <p:cNvSpPr/>
          <p:nvPr/>
        </p:nvSpPr>
        <p:spPr>
          <a:xfrm>
            <a:off x="9327294" y="4816605"/>
            <a:ext cx="2397967" cy="1446245"/>
          </a:xfrm>
          <a:prstGeom prst="roundRect">
            <a:avLst/>
          </a:prstGeom>
          <a:solidFill>
            <a:schemeClr val="accent1">
              <a:lumMod val="75000"/>
            </a:schemeClr>
          </a:solidFill>
          <a:ln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tx1"/>
                </a:solidFill>
              </a:rPr>
              <a:t>Explain what is meant by the terms ‘voluntary’ and ‘involuntary’ muscle</a:t>
            </a: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96172" l="2490" r="95436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0731496" y="1950311"/>
            <a:ext cx="1437523" cy="12466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582027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1E87FDDF-8E5A-4878-B54B-0E05C643DA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8950" y="1249680"/>
            <a:ext cx="8596668" cy="5608320"/>
          </a:xfrm>
        </p:spPr>
        <p:txBody>
          <a:bodyPr>
            <a:normAutofit fontScale="90000"/>
          </a:bodyPr>
          <a:lstStyle/>
          <a:p>
            <a:r>
              <a:rPr lang="en-GB" b="1" u="sng" dirty="0">
                <a:solidFill>
                  <a:schemeClr val="tx1"/>
                </a:solidFill>
              </a:rPr>
              <a:t>How do muscles work?</a:t>
            </a:r>
            <a:br>
              <a:rPr lang="en-GB" b="1" u="sng" dirty="0">
                <a:solidFill>
                  <a:schemeClr val="tx1"/>
                </a:solidFill>
              </a:rPr>
            </a:br>
            <a:br>
              <a:rPr lang="en-GB" b="1" u="sng" dirty="0">
                <a:solidFill>
                  <a:schemeClr val="tx1"/>
                </a:solidFill>
              </a:rPr>
            </a:br>
            <a:r>
              <a:rPr lang="en-GB" dirty="0">
                <a:solidFill>
                  <a:schemeClr val="tx1"/>
                </a:solidFill>
              </a:rPr>
              <a:t>Muscles cannot push, they can only pull. This means two muscles must work together at a joint.</a:t>
            </a:r>
            <a:br>
              <a:rPr lang="en-GB" b="1" u="sng" dirty="0">
                <a:solidFill>
                  <a:schemeClr val="tx1"/>
                </a:solidFill>
              </a:rPr>
            </a:br>
            <a:br>
              <a:rPr lang="en-GB" b="1" u="sng" dirty="0">
                <a:solidFill>
                  <a:schemeClr val="tx1"/>
                </a:solidFill>
              </a:rPr>
            </a:br>
            <a:r>
              <a:rPr lang="en-GB" dirty="0">
                <a:solidFill>
                  <a:schemeClr val="tx1"/>
                </a:solidFill>
              </a:rPr>
              <a:t>These are called </a:t>
            </a:r>
            <a:r>
              <a:rPr lang="en-GB" b="1" dirty="0">
                <a:solidFill>
                  <a:schemeClr val="tx1"/>
                </a:solidFill>
              </a:rPr>
              <a:t>antagonistic muscle pairs.</a:t>
            </a:r>
            <a:br>
              <a:rPr lang="en-GB" b="1" dirty="0">
                <a:solidFill>
                  <a:schemeClr val="tx1"/>
                </a:solidFill>
              </a:rPr>
            </a:br>
            <a:br>
              <a:rPr lang="en-GB" b="1" dirty="0">
                <a:solidFill>
                  <a:schemeClr val="tx1"/>
                </a:solidFill>
              </a:rPr>
            </a:br>
            <a:r>
              <a:rPr lang="en-GB" b="1" u="sng" dirty="0">
                <a:solidFill>
                  <a:schemeClr val="tx1"/>
                </a:solidFill>
              </a:rPr>
              <a:t>Demo</a:t>
            </a:r>
            <a:br>
              <a:rPr lang="en-GB" b="1" u="sng" dirty="0">
                <a:solidFill>
                  <a:schemeClr val="tx1"/>
                </a:solidFill>
              </a:rPr>
            </a:br>
            <a:br>
              <a:rPr lang="en-GB" dirty="0">
                <a:solidFill>
                  <a:schemeClr val="tx1"/>
                </a:solidFill>
              </a:rPr>
            </a:br>
            <a:br>
              <a:rPr lang="en-GB" dirty="0">
                <a:solidFill>
                  <a:schemeClr val="tx1"/>
                </a:solidFill>
              </a:rPr>
            </a:b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9F7151DA-8FA7-419C-A509-D3E0466D072B}"/>
              </a:ext>
            </a:extLst>
          </p:cNvPr>
          <p:cNvSpPr/>
          <p:nvPr/>
        </p:nvSpPr>
        <p:spPr>
          <a:xfrm>
            <a:off x="9031457" y="351692"/>
            <a:ext cx="2989643" cy="6119446"/>
          </a:xfrm>
          <a:prstGeom prst="round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ounded Rectangle 10">
            <a:extLst>
              <a:ext uri="{FF2B5EF4-FFF2-40B4-BE49-F238E27FC236}">
                <a16:creationId xmlns:a16="http://schemas.microsoft.com/office/drawing/2014/main" id="{27B60402-AC4B-45FC-9BC8-672E1A6179F9}"/>
              </a:ext>
            </a:extLst>
          </p:cNvPr>
          <p:cNvSpPr/>
          <p:nvPr/>
        </p:nvSpPr>
        <p:spPr>
          <a:xfrm>
            <a:off x="9327294" y="1357915"/>
            <a:ext cx="2397967" cy="1446245"/>
          </a:xfrm>
          <a:prstGeom prst="roundRect">
            <a:avLst/>
          </a:prstGeom>
          <a:solidFill>
            <a:schemeClr val="accent3">
              <a:lumMod val="75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tx1"/>
                </a:solidFill>
              </a:rPr>
              <a:t>Identify the different muscle groups in the human body.</a:t>
            </a:r>
          </a:p>
        </p:txBody>
      </p:sp>
      <p:sp>
        <p:nvSpPr>
          <p:cNvPr id="14" name="Rounded Rectangle 12">
            <a:extLst>
              <a:ext uri="{FF2B5EF4-FFF2-40B4-BE49-F238E27FC236}">
                <a16:creationId xmlns:a16="http://schemas.microsoft.com/office/drawing/2014/main" id="{F72DE0F9-0BE0-4073-ABA5-9E63AA70B392}"/>
              </a:ext>
            </a:extLst>
          </p:cNvPr>
          <p:cNvSpPr/>
          <p:nvPr/>
        </p:nvSpPr>
        <p:spPr>
          <a:xfrm>
            <a:off x="9327294" y="3087260"/>
            <a:ext cx="2397967" cy="1446245"/>
          </a:xfrm>
          <a:prstGeom prst="roundRect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tx1"/>
                </a:solidFill>
              </a:rPr>
              <a:t>Describe the action by which muscles work.</a:t>
            </a:r>
          </a:p>
        </p:txBody>
      </p:sp>
      <p:sp>
        <p:nvSpPr>
          <p:cNvPr id="11" name="Rounded Rectangle 13">
            <a:extLst>
              <a:ext uri="{FF2B5EF4-FFF2-40B4-BE49-F238E27FC236}">
                <a16:creationId xmlns:a16="http://schemas.microsoft.com/office/drawing/2014/main" id="{F96CFD00-1CE8-47E8-A844-2EBAFD73CBD5}"/>
              </a:ext>
            </a:extLst>
          </p:cNvPr>
          <p:cNvSpPr/>
          <p:nvPr/>
        </p:nvSpPr>
        <p:spPr>
          <a:xfrm>
            <a:off x="9327294" y="4816605"/>
            <a:ext cx="2397967" cy="1446245"/>
          </a:xfrm>
          <a:prstGeom prst="roundRect">
            <a:avLst/>
          </a:prstGeom>
          <a:solidFill>
            <a:schemeClr val="accent1">
              <a:lumMod val="75000"/>
            </a:schemeClr>
          </a:solidFill>
          <a:ln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tx1"/>
                </a:solidFill>
              </a:rPr>
              <a:t>Explain what is meant by the terms ‘voluntary’ and ‘involuntary’ muscle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96172" l="2490" r="95436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0731496" y="1950311"/>
            <a:ext cx="1437523" cy="12466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267959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1E87FDDF-8E5A-4878-B54B-0E05C643DA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8950" y="-791715"/>
            <a:ext cx="8596668" cy="5608320"/>
          </a:xfrm>
        </p:spPr>
        <p:txBody>
          <a:bodyPr>
            <a:normAutofit/>
          </a:bodyPr>
          <a:lstStyle/>
          <a:p>
            <a:r>
              <a:rPr lang="en-GB" b="1" u="sng" dirty="0">
                <a:solidFill>
                  <a:schemeClr val="tx1"/>
                </a:solidFill>
              </a:rPr>
              <a:t>How do muscles work?</a:t>
            </a:r>
            <a:br>
              <a:rPr lang="en-GB" b="1" u="sng" dirty="0">
                <a:solidFill>
                  <a:schemeClr val="tx1"/>
                </a:solidFill>
              </a:rPr>
            </a:br>
            <a:br>
              <a:rPr lang="en-GB" b="1" u="sng" dirty="0">
                <a:solidFill>
                  <a:schemeClr val="tx1"/>
                </a:solidFill>
              </a:rPr>
            </a:br>
            <a:br>
              <a:rPr lang="en-GB" b="1" u="sng" dirty="0">
                <a:solidFill>
                  <a:schemeClr val="tx1"/>
                </a:solidFill>
              </a:rPr>
            </a:br>
            <a:br>
              <a:rPr lang="en-GB" dirty="0">
                <a:solidFill>
                  <a:schemeClr val="tx1"/>
                </a:solidFill>
              </a:rPr>
            </a:br>
            <a:br>
              <a:rPr lang="en-GB" dirty="0">
                <a:solidFill>
                  <a:schemeClr val="tx1"/>
                </a:solidFill>
              </a:rPr>
            </a:b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9F7151DA-8FA7-419C-A509-D3E0466D072B}"/>
              </a:ext>
            </a:extLst>
          </p:cNvPr>
          <p:cNvSpPr/>
          <p:nvPr/>
        </p:nvSpPr>
        <p:spPr>
          <a:xfrm>
            <a:off x="9031457" y="351692"/>
            <a:ext cx="2989643" cy="6119446"/>
          </a:xfrm>
          <a:prstGeom prst="round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ounded Rectangle 10">
            <a:extLst>
              <a:ext uri="{FF2B5EF4-FFF2-40B4-BE49-F238E27FC236}">
                <a16:creationId xmlns:a16="http://schemas.microsoft.com/office/drawing/2014/main" id="{27B60402-AC4B-45FC-9BC8-672E1A6179F9}"/>
              </a:ext>
            </a:extLst>
          </p:cNvPr>
          <p:cNvSpPr/>
          <p:nvPr/>
        </p:nvSpPr>
        <p:spPr>
          <a:xfrm>
            <a:off x="9327294" y="1357915"/>
            <a:ext cx="2397967" cy="1446245"/>
          </a:xfrm>
          <a:prstGeom prst="roundRect">
            <a:avLst/>
          </a:prstGeom>
          <a:solidFill>
            <a:schemeClr val="accent3">
              <a:lumMod val="75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tx1"/>
                </a:solidFill>
              </a:rPr>
              <a:t>Identify the different muscle groups in the human body.</a:t>
            </a:r>
          </a:p>
        </p:txBody>
      </p:sp>
      <p:sp>
        <p:nvSpPr>
          <p:cNvPr id="14" name="Rounded Rectangle 12">
            <a:extLst>
              <a:ext uri="{FF2B5EF4-FFF2-40B4-BE49-F238E27FC236}">
                <a16:creationId xmlns:a16="http://schemas.microsoft.com/office/drawing/2014/main" id="{F72DE0F9-0BE0-4073-ABA5-9E63AA70B392}"/>
              </a:ext>
            </a:extLst>
          </p:cNvPr>
          <p:cNvSpPr/>
          <p:nvPr/>
        </p:nvSpPr>
        <p:spPr>
          <a:xfrm>
            <a:off x="9327294" y="3087260"/>
            <a:ext cx="2397967" cy="1446245"/>
          </a:xfrm>
          <a:prstGeom prst="roundRect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tx1"/>
                </a:solidFill>
              </a:rPr>
              <a:t>Describe the action by which muscles work.</a:t>
            </a:r>
          </a:p>
        </p:txBody>
      </p:sp>
      <p:sp>
        <p:nvSpPr>
          <p:cNvPr id="11" name="Rounded Rectangle 13">
            <a:extLst>
              <a:ext uri="{FF2B5EF4-FFF2-40B4-BE49-F238E27FC236}">
                <a16:creationId xmlns:a16="http://schemas.microsoft.com/office/drawing/2014/main" id="{F96CFD00-1CE8-47E8-A844-2EBAFD73CBD5}"/>
              </a:ext>
            </a:extLst>
          </p:cNvPr>
          <p:cNvSpPr/>
          <p:nvPr/>
        </p:nvSpPr>
        <p:spPr>
          <a:xfrm>
            <a:off x="9327294" y="4816605"/>
            <a:ext cx="2397967" cy="1446245"/>
          </a:xfrm>
          <a:prstGeom prst="roundRect">
            <a:avLst/>
          </a:prstGeom>
          <a:solidFill>
            <a:schemeClr val="accent1">
              <a:lumMod val="75000"/>
            </a:schemeClr>
          </a:solidFill>
          <a:ln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tx1"/>
                </a:solidFill>
              </a:rPr>
              <a:t>Explain what is meant by the terms ‘voluntary’ and ‘involuntary’ muscle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96172" l="2490" r="95436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0731496" y="1950311"/>
            <a:ext cx="1437523" cy="1246649"/>
          </a:xfrm>
          <a:prstGeom prst="rect">
            <a:avLst/>
          </a:prstGeom>
        </p:spPr>
      </p:pic>
      <p:pic>
        <p:nvPicPr>
          <p:cNvPr id="1026" name="Picture 2" descr="Image result for antagonistic muscle pairs&quot;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3017" y="766966"/>
            <a:ext cx="6739211" cy="3613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29D436A8-BE9C-42C2-8E81-6729DBAF2A8D}"/>
              </a:ext>
            </a:extLst>
          </p:cNvPr>
          <p:cNvSpPr/>
          <p:nvPr/>
        </p:nvSpPr>
        <p:spPr>
          <a:xfrm>
            <a:off x="689113" y="4691270"/>
            <a:ext cx="7620000" cy="168302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u="sng" dirty="0">
                <a:solidFill>
                  <a:schemeClr val="tx1"/>
                </a:solidFill>
              </a:rPr>
              <a:t>Task:</a:t>
            </a:r>
          </a:p>
          <a:p>
            <a:pPr algn="ctr"/>
            <a:r>
              <a:rPr lang="en-GB" sz="2800" dirty="0">
                <a:solidFill>
                  <a:schemeClr val="tx1"/>
                </a:solidFill>
              </a:rPr>
              <a:t>Research different antagonistic muscle pairs. How many can you find? Write them down in your book!</a:t>
            </a:r>
          </a:p>
        </p:txBody>
      </p:sp>
    </p:spTree>
    <p:extLst>
      <p:ext uri="{BB962C8B-B14F-4D97-AF65-F5344CB8AC3E}">
        <p14:creationId xmlns:p14="http://schemas.microsoft.com/office/powerpoint/2010/main" val="301438156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1E87FDDF-8E5A-4878-B54B-0E05C643DA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981" y="-791715"/>
            <a:ext cx="8596668" cy="5608320"/>
          </a:xfrm>
        </p:spPr>
        <p:txBody>
          <a:bodyPr>
            <a:normAutofit/>
          </a:bodyPr>
          <a:lstStyle/>
          <a:p>
            <a:r>
              <a:rPr lang="en-GB" b="1" u="sng" dirty="0">
                <a:solidFill>
                  <a:schemeClr val="tx1"/>
                </a:solidFill>
              </a:rPr>
              <a:t>Antagonistic muscle pairs</a:t>
            </a:r>
            <a:br>
              <a:rPr lang="en-GB" b="1" u="sng" dirty="0">
                <a:solidFill>
                  <a:schemeClr val="tx1"/>
                </a:solidFill>
              </a:rPr>
            </a:br>
            <a:br>
              <a:rPr lang="en-GB" b="1" u="sng" dirty="0">
                <a:solidFill>
                  <a:schemeClr val="tx1"/>
                </a:solidFill>
              </a:rPr>
            </a:br>
            <a:br>
              <a:rPr lang="en-GB" b="1" u="sng" dirty="0">
                <a:solidFill>
                  <a:schemeClr val="tx1"/>
                </a:solidFill>
              </a:rPr>
            </a:br>
            <a:br>
              <a:rPr lang="en-GB" dirty="0">
                <a:solidFill>
                  <a:schemeClr val="tx1"/>
                </a:solidFill>
              </a:rPr>
            </a:br>
            <a:br>
              <a:rPr lang="en-GB" dirty="0">
                <a:solidFill>
                  <a:schemeClr val="tx1"/>
                </a:solidFill>
              </a:rPr>
            </a:b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9F7151DA-8FA7-419C-A509-D3E0466D072B}"/>
              </a:ext>
            </a:extLst>
          </p:cNvPr>
          <p:cNvSpPr/>
          <p:nvPr/>
        </p:nvSpPr>
        <p:spPr>
          <a:xfrm>
            <a:off x="9031457" y="351692"/>
            <a:ext cx="2989643" cy="6119446"/>
          </a:xfrm>
          <a:prstGeom prst="round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ounded Rectangle 10">
            <a:extLst>
              <a:ext uri="{FF2B5EF4-FFF2-40B4-BE49-F238E27FC236}">
                <a16:creationId xmlns:a16="http://schemas.microsoft.com/office/drawing/2014/main" id="{27B60402-AC4B-45FC-9BC8-672E1A6179F9}"/>
              </a:ext>
            </a:extLst>
          </p:cNvPr>
          <p:cNvSpPr/>
          <p:nvPr/>
        </p:nvSpPr>
        <p:spPr>
          <a:xfrm>
            <a:off x="9327294" y="1357915"/>
            <a:ext cx="2397967" cy="1446245"/>
          </a:xfrm>
          <a:prstGeom prst="roundRect">
            <a:avLst/>
          </a:prstGeom>
          <a:solidFill>
            <a:schemeClr val="accent3">
              <a:lumMod val="75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tx1"/>
                </a:solidFill>
              </a:rPr>
              <a:t>Identify the different muscle groups in the human body.</a:t>
            </a:r>
          </a:p>
        </p:txBody>
      </p:sp>
      <p:sp>
        <p:nvSpPr>
          <p:cNvPr id="14" name="Rounded Rectangle 12">
            <a:extLst>
              <a:ext uri="{FF2B5EF4-FFF2-40B4-BE49-F238E27FC236}">
                <a16:creationId xmlns:a16="http://schemas.microsoft.com/office/drawing/2014/main" id="{F72DE0F9-0BE0-4073-ABA5-9E63AA70B392}"/>
              </a:ext>
            </a:extLst>
          </p:cNvPr>
          <p:cNvSpPr/>
          <p:nvPr/>
        </p:nvSpPr>
        <p:spPr>
          <a:xfrm>
            <a:off x="9327294" y="3087260"/>
            <a:ext cx="2397967" cy="1446245"/>
          </a:xfrm>
          <a:prstGeom prst="roundRect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tx1"/>
                </a:solidFill>
              </a:rPr>
              <a:t>Describe the action by which muscles work.</a:t>
            </a:r>
          </a:p>
        </p:txBody>
      </p:sp>
      <p:sp>
        <p:nvSpPr>
          <p:cNvPr id="11" name="Rounded Rectangle 13">
            <a:extLst>
              <a:ext uri="{FF2B5EF4-FFF2-40B4-BE49-F238E27FC236}">
                <a16:creationId xmlns:a16="http://schemas.microsoft.com/office/drawing/2014/main" id="{F96CFD00-1CE8-47E8-A844-2EBAFD73CBD5}"/>
              </a:ext>
            </a:extLst>
          </p:cNvPr>
          <p:cNvSpPr/>
          <p:nvPr/>
        </p:nvSpPr>
        <p:spPr>
          <a:xfrm>
            <a:off x="9327294" y="4816605"/>
            <a:ext cx="2397967" cy="1446245"/>
          </a:xfrm>
          <a:prstGeom prst="roundRect">
            <a:avLst/>
          </a:prstGeom>
          <a:solidFill>
            <a:schemeClr val="accent1">
              <a:lumMod val="75000"/>
            </a:schemeClr>
          </a:solidFill>
          <a:ln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tx1"/>
                </a:solidFill>
              </a:rPr>
              <a:t>Explain what is meant by the terms ‘voluntary’ and ‘involuntary’ muscle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96172" l="2490" r="95436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0731496" y="1950311"/>
            <a:ext cx="1437523" cy="1246649"/>
          </a:xfrm>
          <a:prstGeom prst="rect">
            <a:avLst/>
          </a:prstGeom>
        </p:spPr>
      </p:pic>
      <p:pic>
        <p:nvPicPr>
          <p:cNvPr id="3" name="Picture 2" descr="A screenshot of a cell phone&#10;&#10;Description automatically generated">
            <a:extLst>
              <a:ext uri="{FF2B5EF4-FFF2-40B4-BE49-F238E27FC236}">
                <a16:creationId xmlns:a16="http://schemas.microsoft.com/office/drawing/2014/main" id="{6BD37497-F77D-4128-9B82-5655F3DDEBCE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2927" t="17332" r="20522" b="26053"/>
          <a:stretch/>
        </p:blipFill>
        <p:spPr>
          <a:xfrm>
            <a:off x="466739" y="1054292"/>
            <a:ext cx="8182455" cy="52085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567671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1E87FDDF-8E5A-4878-B54B-0E05C643DA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8950" y="-419687"/>
            <a:ext cx="8596668" cy="5608320"/>
          </a:xfrm>
        </p:spPr>
        <p:txBody>
          <a:bodyPr>
            <a:normAutofit/>
          </a:bodyPr>
          <a:lstStyle/>
          <a:p>
            <a:r>
              <a:rPr lang="en-GB" b="1" u="sng" dirty="0">
                <a:solidFill>
                  <a:schemeClr val="tx1"/>
                </a:solidFill>
              </a:rPr>
              <a:t>Match the key term to the definition:</a:t>
            </a:r>
            <a:br>
              <a:rPr lang="en-GB" b="1" u="sng" dirty="0">
                <a:solidFill>
                  <a:schemeClr val="tx1"/>
                </a:solidFill>
              </a:rPr>
            </a:br>
            <a:br>
              <a:rPr lang="en-GB" b="1" u="sng" dirty="0">
                <a:solidFill>
                  <a:schemeClr val="tx1"/>
                </a:solidFill>
              </a:rPr>
            </a:br>
            <a:br>
              <a:rPr lang="en-GB" b="1" u="sng" dirty="0">
                <a:solidFill>
                  <a:schemeClr val="tx1"/>
                </a:solidFill>
              </a:rPr>
            </a:br>
            <a:br>
              <a:rPr lang="en-GB" dirty="0">
                <a:solidFill>
                  <a:schemeClr val="tx1"/>
                </a:solidFill>
              </a:rPr>
            </a:br>
            <a:br>
              <a:rPr lang="en-GB" dirty="0">
                <a:solidFill>
                  <a:schemeClr val="tx1"/>
                </a:solidFill>
              </a:rPr>
            </a:b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9F7151DA-8FA7-419C-A509-D3E0466D072B}"/>
              </a:ext>
            </a:extLst>
          </p:cNvPr>
          <p:cNvSpPr/>
          <p:nvPr/>
        </p:nvSpPr>
        <p:spPr>
          <a:xfrm>
            <a:off x="9031457" y="351692"/>
            <a:ext cx="2989643" cy="6119446"/>
          </a:xfrm>
          <a:prstGeom prst="round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ounded Rectangle 10">
            <a:extLst>
              <a:ext uri="{FF2B5EF4-FFF2-40B4-BE49-F238E27FC236}">
                <a16:creationId xmlns:a16="http://schemas.microsoft.com/office/drawing/2014/main" id="{27B60402-AC4B-45FC-9BC8-672E1A6179F9}"/>
              </a:ext>
            </a:extLst>
          </p:cNvPr>
          <p:cNvSpPr/>
          <p:nvPr/>
        </p:nvSpPr>
        <p:spPr>
          <a:xfrm>
            <a:off x="9327294" y="1357915"/>
            <a:ext cx="2397967" cy="1446245"/>
          </a:xfrm>
          <a:prstGeom prst="roundRect">
            <a:avLst/>
          </a:prstGeom>
          <a:solidFill>
            <a:schemeClr val="accent3">
              <a:lumMod val="75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tx1"/>
                </a:solidFill>
              </a:rPr>
              <a:t>Identify the different muscle groups in the human body.</a:t>
            </a:r>
          </a:p>
        </p:txBody>
      </p:sp>
      <p:sp>
        <p:nvSpPr>
          <p:cNvPr id="14" name="Rounded Rectangle 12">
            <a:extLst>
              <a:ext uri="{FF2B5EF4-FFF2-40B4-BE49-F238E27FC236}">
                <a16:creationId xmlns:a16="http://schemas.microsoft.com/office/drawing/2014/main" id="{F72DE0F9-0BE0-4073-ABA5-9E63AA70B392}"/>
              </a:ext>
            </a:extLst>
          </p:cNvPr>
          <p:cNvSpPr/>
          <p:nvPr/>
        </p:nvSpPr>
        <p:spPr>
          <a:xfrm>
            <a:off x="9327294" y="3087260"/>
            <a:ext cx="2397967" cy="1446245"/>
          </a:xfrm>
          <a:prstGeom prst="roundRect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tx1"/>
                </a:solidFill>
              </a:rPr>
              <a:t>Describe the action by which muscles work.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2C30689-EC18-4A4A-9709-1BC668714454}"/>
              </a:ext>
            </a:extLst>
          </p:cNvPr>
          <p:cNvSpPr txBox="1"/>
          <p:nvPr/>
        </p:nvSpPr>
        <p:spPr>
          <a:xfrm>
            <a:off x="337625" y="1669367"/>
            <a:ext cx="372793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solidFill>
                  <a:srgbClr val="FF0000"/>
                </a:solidFill>
              </a:rPr>
              <a:t>Contract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B8B3C5F-B65F-4CF0-8D82-EB36182B13B6}"/>
              </a:ext>
            </a:extLst>
          </p:cNvPr>
          <p:cNvSpPr txBox="1"/>
          <p:nvPr/>
        </p:nvSpPr>
        <p:spPr>
          <a:xfrm>
            <a:off x="337625" y="2804160"/>
            <a:ext cx="372793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solidFill>
                  <a:srgbClr val="FF0000"/>
                </a:solidFill>
              </a:rPr>
              <a:t>Relax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65344D9-4563-40E2-8AE1-E6ADD7C84CED}"/>
              </a:ext>
            </a:extLst>
          </p:cNvPr>
          <p:cNvSpPr txBox="1"/>
          <p:nvPr/>
        </p:nvSpPr>
        <p:spPr>
          <a:xfrm>
            <a:off x="337625" y="3938953"/>
            <a:ext cx="372793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solidFill>
                  <a:srgbClr val="FF0000"/>
                </a:solidFill>
              </a:rPr>
              <a:t>Antagonistic muscle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AD1A1EF-8661-4A41-9088-8689399A2721}"/>
              </a:ext>
            </a:extLst>
          </p:cNvPr>
          <p:cNvSpPr txBox="1"/>
          <p:nvPr/>
        </p:nvSpPr>
        <p:spPr>
          <a:xfrm>
            <a:off x="337625" y="5677095"/>
            <a:ext cx="372793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solidFill>
                  <a:srgbClr val="FF0000"/>
                </a:solidFill>
              </a:rPr>
              <a:t>Tendon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5D649C7B-2872-4B1D-A5A9-6070BF723BD8}"/>
              </a:ext>
            </a:extLst>
          </p:cNvPr>
          <p:cNvSpPr txBox="1"/>
          <p:nvPr/>
        </p:nvSpPr>
        <p:spPr>
          <a:xfrm>
            <a:off x="5007680" y="828935"/>
            <a:ext cx="372793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rgbClr val="0070C0"/>
                </a:solidFill>
              </a:rPr>
              <a:t>A muscle lengthening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6916799-A110-4B3E-9804-37C396BF0ABE}"/>
              </a:ext>
            </a:extLst>
          </p:cNvPr>
          <p:cNvSpPr txBox="1"/>
          <p:nvPr/>
        </p:nvSpPr>
        <p:spPr>
          <a:xfrm>
            <a:off x="5007680" y="2116100"/>
            <a:ext cx="372793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rgbClr val="0070C0"/>
                </a:solidFill>
              </a:rPr>
              <a:t>Connective tissue joining muscle to bone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897E7334-1B97-4B98-8BA6-F4C647BC064B}"/>
              </a:ext>
            </a:extLst>
          </p:cNvPr>
          <p:cNvSpPr txBox="1"/>
          <p:nvPr/>
        </p:nvSpPr>
        <p:spPr>
          <a:xfrm>
            <a:off x="5009404" y="5139282"/>
            <a:ext cx="392488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rgbClr val="0070C0"/>
                </a:solidFill>
              </a:rPr>
              <a:t>A muscle that works opposite to another muscle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20052C83-FC16-4B1B-89F5-149C7D79DEFD}"/>
              </a:ext>
            </a:extLst>
          </p:cNvPr>
          <p:cNvSpPr txBox="1"/>
          <p:nvPr/>
        </p:nvSpPr>
        <p:spPr>
          <a:xfrm>
            <a:off x="5007680" y="3870389"/>
            <a:ext cx="372793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rgbClr val="0070C0"/>
                </a:solidFill>
              </a:rPr>
              <a:t>A muscle shortening</a:t>
            </a:r>
          </a:p>
        </p:txBody>
      </p:sp>
      <p:sp>
        <p:nvSpPr>
          <p:cNvPr id="17" name="Rounded Rectangle 13">
            <a:extLst>
              <a:ext uri="{FF2B5EF4-FFF2-40B4-BE49-F238E27FC236}">
                <a16:creationId xmlns:a16="http://schemas.microsoft.com/office/drawing/2014/main" id="{C3C34458-1292-48A5-B24A-CB41D38C3BF9}"/>
              </a:ext>
            </a:extLst>
          </p:cNvPr>
          <p:cNvSpPr/>
          <p:nvPr/>
        </p:nvSpPr>
        <p:spPr>
          <a:xfrm>
            <a:off x="9327294" y="4816605"/>
            <a:ext cx="2397967" cy="1446245"/>
          </a:xfrm>
          <a:prstGeom prst="roundRect">
            <a:avLst/>
          </a:prstGeom>
          <a:solidFill>
            <a:schemeClr val="accent1">
              <a:lumMod val="75000"/>
            </a:schemeClr>
          </a:solidFill>
          <a:ln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tx1"/>
                </a:solidFill>
              </a:rPr>
              <a:t>Explain what is meant by the terms ‘voluntary’ and ‘involuntary’ muscle</a:t>
            </a:r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96172" l="2490" r="95436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0731496" y="1950311"/>
            <a:ext cx="1437523" cy="12466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238669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1E87FDDF-8E5A-4878-B54B-0E05C643DA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8950" y="-419687"/>
            <a:ext cx="8596668" cy="5608320"/>
          </a:xfrm>
        </p:spPr>
        <p:txBody>
          <a:bodyPr>
            <a:normAutofit/>
          </a:bodyPr>
          <a:lstStyle/>
          <a:p>
            <a:r>
              <a:rPr lang="en-GB" b="1" u="sng" dirty="0">
                <a:solidFill>
                  <a:schemeClr val="tx1"/>
                </a:solidFill>
              </a:rPr>
              <a:t>Match the key term to the definition:</a:t>
            </a:r>
            <a:br>
              <a:rPr lang="en-GB" b="1" u="sng" dirty="0">
                <a:solidFill>
                  <a:schemeClr val="tx1"/>
                </a:solidFill>
              </a:rPr>
            </a:br>
            <a:br>
              <a:rPr lang="en-GB" b="1" u="sng" dirty="0">
                <a:solidFill>
                  <a:schemeClr val="tx1"/>
                </a:solidFill>
              </a:rPr>
            </a:br>
            <a:br>
              <a:rPr lang="en-GB" b="1" u="sng" dirty="0">
                <a:solidFill>
                  <a:schemeClr val="tx1"/>
                </a:solidFill>
              </a:rPr>
            </a:br>
            <a:br>
              <a:rPr lang="en-GB" dirty="0">
                <a:solidFill>
                  <a:schemeClr val="tx1"/>
                </a:solidFill>
              </a:rPr>
            </a:br>
            <a:br>
              <a:rPr lang="en-GB" dirty="0">
                <a:solidFill>
                  <a:schemeClr val="tx1"/>
                </a:solidFill>
              </a:rPr>
            </a:b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9F7151DA-8FA7-419C-A509-D3E0466D072B}"/>
              </a:ext>
            </a:extLst>
          </p:cNvPr>
          <p:cNvSpPr/>
          <p:nvPr/>
        </p:nvSpPr>
        <p:spPr>
          <a:xfrm>
            <a:off x="9031457" y="351692"/>
            <a:ext cx="2989643" cy="6119446"/>
          </a:xfrm>
          <a:prstGeom prst="round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ounded Rectangle 10">
            <a:extLst>
              <a:ext uri="{FF2B5EF4-FFF2-40B4-BE49-F238E27FC236}">
                <a16:creationId xmlns:a16="http://schemas.microsoft.com/office/drawing/2014/main" id="{27B60402-AC4B-45FC-9BC8-672E1A6179F9}"/>
              </a:ext>
            </a:extLst>
          </p:cNvPr>
          <p:cNvSpPr/>
          <p:nvPr/>
        </p:nvSpPr>
        <p:spPr>
          <a:xfrm>
            <a:off x="9327294" y="1357915"/>
            <a:ext cx="2397967" cy="1446245"/>
          </a:xfrm>
          <a:prstGeom prst="roundRect">
            <a:avLst/>
          </a:prstGeom>
          <a:solidFill>
            <a:schemeClr val="accent3">
              <a:lumMod val="75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tx1"/>
                </a:solidFill>
              </a:rPr>
              <a:t>Identify the different muscle groups in the human body.</a:t>
            </a:r>
          </a:p>
        </p:txBody>
      </p:sp>
      <p:sp>
        <p:nvSpPr>
          <p:cNvPr id="14" name="Rounded Rectangle 12">
            <a:extLst>
              <a:ext uri="{FF2B5EF4-FFF2-40B4-BE49-F238E27FC236}">
                <a16:creationId xmlns:a16="http://schemas.microsoft.com/office/drawing/2014/main" id="{F72DE0F9-0BE0-4073-ABA5-9E63AA70B392}"/>
              </a:ext>
            </a:extLst>
          </p:cNvPr>
          <p:cNvSpPr/>
          <p:nvPr/>
        </p:nvSpPr>
        <p:spPr>
          <a:xfrm>
            <a:off x="9327294" y="3087260"/>
            <a:ext cx="2397967" cy="1446245"/>
          </a:xfrm>
          <a:prstGeom prst="roundRect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tx1"/>
                </a:solidFill>
              </a:rPr>
              <a:t>Describe the action by which muscles work.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2C30689-EC18-4A4A-9709-1BC668714454}"/>
              </a:ext>
            </a:extLst>
          </p:cNvPr>
          <p:cNvSpPr txBox="1"/>
          <p:nvPr/>
        </p:nvSpPr>
        <p:spPr>
          <a:xfrm>
            <a:off x="337625" y="1669367"/>
            <a:ext cx="372793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solidFill>
                  <a:srgbClr val="FF0000"/>
                </a:solidFill>
              </a:rPr>
              <a:t>Contract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B8B3C5F-B65F-4CF0-8D82-EB36182B13B6}"/>
              </a:ext>
            </a:extLst>
          </p:cNvPr>
          <p:cNvSpPr txBox="1"/>
          <p:nvPr/>
        </p:nvSpPr>
        <p:spPr>
          <a:xfrm>
            <a:off x="337625" y="2804160"/>
            <a:ext cx="372793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solidFill>
                  <a:srgbClr val="FF0000"/>
                </a:solidFill>
              </a:rPr>
              <a:t>Relax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65344D9-4563-40E2-8AE1-E6ADD7C84CED}"/>
              </a:ext>
            </a:extLst>
          </p:cNvPr>
          <p:cNvSpPr txBox="1"/>
          <p:nvPr/>
        </p:nvSpPr>
        <p:spPr>
          <a:xfrm>
            <a:off x="337625" y="3938953"/>
            <a:ext cx="372793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solidFill>
                  <a:srgbClr val="FF0000"/>
                </a:solidFill>
              </a:rPr>
              <a:t>Antagonistic muscle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AD1A1EF-8661-4A41-9088-8689399A2721}"/>
              </a:ext>
            </a:extLst>
          </p:cNvPr>
          <p:cNvSpPr txBox="1"/>
          <p:nvPr/>
        </p:nvSpPr>
        <p:spPr>
          <a:xfrm>
            <a:off x="337625" y="5677095"/>
            <a:ext cx="372793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solidFill>
                  <a:srgbClr val="FF0000"/>
                </a:solidFill>
              </a:rPr>
              <a:t>Tendon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5D649C7B-2872-4B1D-A5A9-6070BF723BD8}"/>
              </a:ext>
            </a:extLst>
          </p:cNvPr>
          <p:cNvSpPr txBox="1"/>
          <p:nvPr/>
        </p:nvSpPr>
        <p:spPr>
          <a:xfrm>
            <a:off x="5007680" y="828935"/>
            <a:ext cx="372793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rgbClr val="0070C0"/>
                </a:solidFill>
              </a:rPr>
              <a:t>A muscle lengthening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6916799-A110-4B3E-9804-37C396BF0ABE}"/>
              </a:ext>
            </a:extLst>
          </p:cNvPr>
          <p:cNvSpPr txBox="1"/>
          <p:nvPr/>
        </p:nvSpPr>
        <p:spPr>
          <a:xfrm>
            <a:off x="5007680" y="2116100"/>
            <a:ext cx="372793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rgbClr val="0070C0"/>
                </a:solidFill>
              </a:rPr>
              <a:t>Connective tissue joining muscle to bone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897E7334-1B97-4B98-8BA6-F4C647BC064B}"/>
              </a:ext>
            </a:extLst>
          </p:cNvPr>
          <p:cNvSpPr txBox="1"/>
          <p:nvPr/>
        </p:nvSpPr>
        <p:spPr>
          <a:xfrm>
            <a:off x="5009404" y="5139282"/>
            <a:ext cx="392488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rgbClr val="0070C0"/>
                </a:solidFill>
              </a:rPr>
              <a:t>A muscle that works opposite to another muscle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20052C83-FC16-4B1B-89F5-149C7D79DEFD}"/>
              </a:ext>
            </a:extLst>
          </p:cNvPr>
          <p:cNvSpPr txBox="1"/>
          <p:nvPr/>
        </p:nvSpPr>
        <p:spPr>
          <a:xfrm>
            <a:off x="5007680" y="3870389"/>
            <a:ext cx="372793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rgbClr val="0070C0"/>
                </a:solidFill>
              </a:rPr>
              <a:t>A muscle shortening</a:t>
            </a:r>
          </a:p>
        </p:txBody>
      </p:sp>
      <p:cxnSp>
        <p:nvCxnSpPr>
          <p:cNvPr id="4" name="Straight Arrow Connector 3">
            <a:extLst>
              <a:ext uri="{FF2B5EF4-FFF2-40B4-BE49-F238E27FC236}">
                <a16:creationId xmlns:a16="http://schemas.microsoft.com/office/drawing/2014/main" id="{92B9DAA0-52AB-47D4-BC7B-909F67C7A5FF}"/>
              </a:ext>
            </a:extLst>
          </p:cNvPr>
          <p:cNvCxnSpPr/>
          <p:nvPr/>
        </p:nvCxnSpPr>
        <p:spPr>
          <a:xfrm>
            <a:off x="2532185" y="2116100"/>
            <a:ext cx="2293033" cy="2216749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>
            <a:extLst>
              <a:ext uri="{FF2B5EF4-FFF2-40B4-BE49-F238E27FC236}">
                <a16:creationId xmlns:a16="http://schemas.microsoft.com/office/drawing/2014/main" id="{6A0B86E4-0432-40FE-86ED-B370E62FE78F}"/>
              </a:ext>
            </a:extLst>
          </p:cNvPr>
          <p:cNvCxnSpPr>
            <a:cxnSpLocks/>
          </p:cNvCxnSpPr>
          <p:nvPr/>
        </p:nvCxnSpPr>
        <p:spPr>
          <a:xfrm flipV="1">
            <a:off x="2566727" y="1451555"/>
            <a:ext cx="2307519" cy="1772919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>
            <a:extLst>
              <a:ext uri="{FF2B5EF4-FFF2-40B4-BE49-F238E27FC236}">
                <a16:creationId xmlns:a16="http://schemas.microsoft.com/office/drawing/2014/main" id="{8C22A56E-29B6-4479-A348-F9D8B346E9F0}"/>
              </a:ext>
            </a:extLst>
          </p:cNvPr>
          <p:cNvCxnSpPr>
            <a:cxnSpLocks/>
          </p:cNvCxnSpPr>
          <p:nvPr/>
        </p:nvCxnSpPr>
        <p:spPr>
          <a:xfrm>
            <a:off x="3011141" y="4649840"/>
            <a:ext cx="1855862" cy="1350420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>
            <a:extLst>
              <a:ext uri="{FF2B5EF4-FFF2-40B4-BE49-F238E27FC236}">
                <a16:creationId xmlns:a16="http://schemas.microsoft.com/office/drawing/2014/main" id="{8F04D0B4-FD40-40E6-B258-2B6DEE109086}"/>
              </a:ext>
            </a:extLst>
          </p:cNvPr>
          <p:cNvCxnSpPr>
            <a:cxnSpLocks/>
          </p:cNvCxnSpPr>
          <p:nvPr/>
        </p:nvCxnSpPr>
        <p:spPr>
          <a:xfrm flipV="1">
            <a:off x="2566727" y="2900930"/>
            <a:ext cx="2300276" cy="3145574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Rounded Rectangle 13">
            <a:extLst>
              <a:ext uri="{FF2B5EF4-FFF2-40B4-BE49-F238E27FC236}">
                <a16:creationId xmlns:a16="http://schemas.microsoft.com/office/drawing/2014/main" id="{6563CAC3-6FE6-4232-8962-E6CAF7685ED5}"/>
              </a:ext>
            </a:extLst>
          </p:cNvPr>
          <p:cNvSpPr/>
          <p:nvPr/>
        </p:nvSpPr>
        <p:spPr>
          <a:xfrm>
            <a:off x="9327294" y="4816605"/>
            <a:ext cx="2397967" cy="1446245"/>
          </a:xfrm>
          <a:prstGeom prst="roundRect">
            <a:avLst/>
          </a:prstGeom>
          <a:solidFill>
            <a:schemeClr val="accent1">
              <a:lumMod val="75000"/>
            </a:schemeClr>
          </a:solidFill>
          <a:ln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tx1"/>
                </a:solidFill>
              </a:rPr>
              <a:t>Explain what is meant by the terms ‘voluntary’ and ‘involuntary’ muscle</a:t>
            </a:r>
          </a:p>
        </p:txBody>
      </p:sp>
      <p:pic>
        <p:nvPicPr>
          <p:cNvPr id="21" name="Picture 20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96172" l="2490" r="95436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0731496" y="1950311"/>
            <a:ext cx="1437523" cy="12466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813152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1E87FDDF-8E5A-4878-B54B-0E05C643DA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0899" y="0"/>
            <a:ext cx="8596668" cy="5608320"/>
          </a:xfrm>
        </p:spPr>
        <p:txBody>
          <a:bodyPr>
            <a:normAutofit/>
          </a:bodyPr>
          <a:lstStyle/>
          <a:p>
            <a:br>
              <a:rPr lang="en-GB" b="1" u="sng" dirty="0">
                <a:solidFill>
                  <a:schemeClr val="tx1"/>
                </a:solidFill>
              </a:rPr>
            </a:br>
            <a:br>
              <a:rPr lang="en-GB" b="1" u="sng" dirty="0">
                <a:solidFill>
                  <a:schemeClr val="tx1"/>
                </a:solidFill>
              </a:rPr>
            </a:br>
            <a:br>
              <a:rPr lang="en-GB" b="1" u="sng" dirty="0">
                <a:solidFill>
                  <a:schemeClr val="tx1"/>
                </a:solidFill>
              </a:rPr>
            </a:br>
            <a:br>
              <a:rPr lang="en-GB" b="1" u="sng" dirty="0">
                <a:solidFill>
                  <a:schemeClr val="tx1"/>
                </a:solidFill>
              </a:rPr>
            </a:br>
            <a:br>
              <a:rPr lang="en-GB" dirty="0">
                <a:solidFill>
                  <a:schemeClr val="tx1"/>
                </a:solidFill>
              </a:rPr>
            </a:br>
            <a:br>
              <a:rPr lang="en-GB" dirty="0">
                <a:solidFill>
                  <a:schemeClr val="tx1"/>
                </a:solidFill>
              </a:rPr>
            </a:br>
            <a:endParaRPr lang="en-GB" dirty="0">
              <a:solidFill>
                <a:schemeClr val="tx1"/>
              </a:solidFill>
            </a:endParaRPr>
          </a:p>
        </p:txBody>
      </p:sp>
      <p:pic>
        <p:nvPicPr>
          <p:cNvPr id="15" name="Content Placeholder 3">
            <a:extLst>
              <a:ext uri="{FF2B5EF4-FFF2-40B4-BE49-F238E27FC236}">
                <a16:creationId xmlns:a16="http://schemas.microsoft.com/office/drawing/2014/main" id="{66BB10FF-3BEE-47A6-9A48-96F1867E809C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301" t="21191" r="39131" b="8698"/>
          <a:stretch>
            <a:fillRect/>
          </a:stretch>
        </p:blipFill>
        <p:spPr>
          <a:xfrm>
            <a:off x="170899" y="280987"/>
            <a:ext cx="8515901" cy="6443369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9228083" y="373802"/>
            <a:ext cx="2793018" cy="5854720"/>
          </a:xfrm>
          <a:prstGeom prst="rect">
            <a:avLst/>
          </a:prstGeom>
          <a:solidFill>
            <a:schemeClr val="accent5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u="sng" dirty="0">
                <a:solidFill>
                  <a:schemeClr val="tx1"/>
                </a:solidFill>
              </a:rPr>
              <a:t>Word bank:</a:t>
            </a:r>
          </a:p>
          <a:p>
            <a:pPr algn="ctr"/>
            <a:endParaRPr lang="en-GB" sz="2800" dirty="0">
              <a:solidFill>
                <a:schemeClr val="tx1"/>
              </a:solidFill>
            </a:endParaRPr>
          </a:p>
          <a:p>
            <a:pPr algn="ctr"/>
            <a:r>
              <a:rPr lang="en-GB" sz="2800" dirty="0">
                <a:solidFill>
                  <a:schemeClr val="tx1"/>
                </a:solidFill>
              </a:rPr>
              <a:t>650, thinner, relaxing, contract, relax,</a:t>
            </a:r>
          </a:p>
          <a:p>
            <a:pPr algn="ctr"/>
            <a:r>
              <a:rPr lang="en-GB" sz="2800" dirty="0">
                <a:solidFill>
                  <a:schemeClr val="tx1"/>
                </a:solidFill>
              </a:rPr>
              <a:t>bone, pairs, shorter, relax, contract, fatter, longer, tendons, contracting, 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B94935CE-07DB-48AF-B14C-72B471EA2F68}"/>
              </a:ext>
            </a:extLst>
          </p:cNvPr>
          <p:cNvSpPr/>
          <p:nvPr/>
        </p:nvSpPr>
        <p:spPr>
          <a:xfrm>
            <a:off x="4399722" y="583096"/>
            <a:ext cx="1205948" cy="23853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________</a:t>
            </a:r>
          </a:p>
        </p:txBody>
      </p:sp>
    </p:spTree>
    <p:extLst>
      <p:ext uri="{BB962C8B-B14F-4D97-AF65-F5344CB8AC3E}">
        <p14:creationId xmlns:p14="http://schemas.microsoft.com/office/powerpoint/2010/main" val="230751135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1E87FDDF-8E5A-4878-B54B-0E05C643DA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0515" y="0"/>
            <a:ext cx="8596668" cy="5608320"/>
          </a:xfrm>
        </p:spPr>
        <p:txBody>
          <a:bodyPr>
            <a:normAutofit/>
          </a:bodyPr>
          <a:lstStyle/>
          <a:p>
            <a:br>
              <a:rPr lang="en-GB" b="1" u="sng" dirty="0">
                <a:solidFill>
                  <a:schemeClr val="tx1"/>
                </a:solidFill>
              </a:rPr>
            </a:br>
            <a:br>
              <a:rPr lang="en-GB" b="1" u="sng" dirty="0">
                <a:solidFill>
                  <a:schemeClr val="tx1"/>
                </a:solidFill>
              </a:rPr>
            </a:br>
            <a:br>
              <a:rPr lang="en-GB" b="1" u="sng" dirty="0">
                <a:solidFill>
                  <a:schemeClr val="tx1"/>
                </a:solidFill>
              </a:rPr>
            </a:br>
            <a:br>
              <a:rPr lang="en-GB" b="1" u="sng" dirty="0">
                <a:solidFill>
                  <a:schemeClr val="tx1"/>
                </a:solidFill>
              </a:rPr>
            </a:br>
            <a:br>
              <a:rPr lang="en-GB" dirty="0">
                <a:solidFill>
                  <a:schemeClr val="tx1"/>
                </a:solidFill>
              </a:rPr>
            </a:br>
            <a:br>
              <a:rPr lang="en-GB" dirty="0">
                <a:solidFill>
                  <a:schemeClr val="tx1"/>
                </a:solidFill>
              </a:rPr>
            </a:b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7232DDD0-1E48-4C28-84CD-7C453AAFFAB7}"/>
              </a:ext>
            </a:extLst>
          </p:cNvPr>
          <p:cNvSpPr/>
          <p:nvPr/>
        </p:nvSpPr>
        <p:spPr>
          <a:xfrm>
            <a:off x="9031457" y="351692"/>
            <a:ext cx="2989643" cy="6119446"/>
          </a:xfrm>
          <a:prstGeom prst="round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ounded Rectangle 10">
            <a:extLst>
              <a:ext uri="{FF2B5EF4-FFF2-40B4-BE49-F238E27FC236}">
                <a16:creationId xmlns:a16="http://schemas.microsoft.com/office/drawing/2014/main" id="{7F15B939-B023-4BCA-952E-A855B57B27D7}"/>
              </a:ext>
            </a:extLst>
          </p:cNvPr>
          <p:cNvSpPr/>
          <p:nvPr/>
        </p:nvSpPr>
        <p:spPr>
          <a:xfrm>
            <a:off x="9327294" y="1357915"/>
            <a:ext cx="2397967" cy="1446245"/>
          </a:xfrm>
          <a:prstGeom prst="roundRect">
            <a:avLst/>
          </a:prstGeom>
          <a:solidFill>
            <a:schemeClr val="accent3">
              <a:lumMod val="75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tx1"/>
                </a:solidFill>
              </a:rPr>
              <a:t>Identify the different muscle groups in the human body.</a:t>
            </a:r>
          </a:p>
        </p:txBody>
      </p:sp>
      <p:sp>
        <p:nvSpPr>
          <p:cNvPr id="12" name="Rounded Rectangle 12">
            <a:extLst>
              <a:ext uri="{FF2B5EF4-FFF2-40B4-BE49-F238E27FC236}">
                <a16:creationId xmlns:a16="http://schemas.microsoft.com/office/drawing/2014/main" id="{86F2B39F-7D52-491C-A681-3EFEC71D3DD8}"/>
              </a:ext>
            </a:extLst>
          </p:cNvPr>
          <p:cNvSpPr/>
          <p:nvPr/>
        </p:nvSpPr>
        <p:spPr>
          <a:xfrm>
            <a:off x="9327294" y="3087260"/>
            <a:ext cx="2397967" cy="1446245"/>
          </a:xfrm>
          <a:prstGeom prst="roundRect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tx1"/>
                </a:solidFill>
              </a:rPr>
              <a:t>Describe the action by which muscles work.</a:t>
            </a:r>
          </a:p>
        </p:txBody>
      </p:sp>
      <p:sp>
        <p:nvSpPr>
          <p:cNvPr id="14" name="Rounded Rectangle 13">
            <a:extLst>
              <a:ext uri="{FF2B5EF4-FFF2-40B4-BE49-F238E27FC236}">
                <a16:creationId xmlns:a16="http://schemas.microsoft.com/office/drawing/2014/main" id="{4C6FB7ED-6F97-4CB3-9325-A668CD74ACD4}"/>
              </a:ext>
            </a:extLst>
          </p:cNvPr>
          <p:cNvSpPr/>
          <p:nvPr/>
        </p:nvSpPr>
        <p:spPr>
          <a:xfrm>
            <a:off x="9327294" y="4816605"/>
            <a:ext cx="2397967" cy="1446245"/>
          </a:xfrm>
          <a:prstGeom prst="roundRect">
            <a:avLst/>
          </a:prstGeom>
          <a:solidFill>
            <a:schemeClr val="accent1">
              <a:lumMod val="75000"/>
            </a:schemeClr>
          </a:solidFill>
          <a:ln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tx1"/>
                </a:solidFill>
              </a:rPr>
              <a:t>Explain what is meant by the terms ‘voluntary’ and ‘involuntary’ muscle</a:t>
            </a:r>
          </a:p>
        </p:txBody>
      </p:sp>
      <p:pic>
        <p:nvPicPr>
          <p:cNvPr id="15" name="Content Placeholder 3">
            <a:extLst>
              <a:ext uri="{FF2B5EF4-FFF2-40B4-BE49-F238E27FC236}">
                <a16:creationId xmlns:a16="http://schemas.microsoft.com/office/drawing/2014/main" id="{66BB10FF-3BEE-47A6-9A48-96F1867E809C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301" t="21191" r="39131" b="8698"/>
          <a:stretch>
            <a:fillRect/>
          </a:stretch>
        </p:blipFill>
        <p:spPr>
          <a:xfrm>
            <a:off x="170899" y="280987"/>
            <a:ext cx="8515901" cy="6443369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0C80FA9E-696A-426C-B118-A487E405A55C}"/>
              </a:ext>
            </a:extLst>
          </p:cNvPr>
          <p:cNvSpPr txBox="1"/>
          <p:nvPr/>
        </p:nvSpPr>
        <p:spPr>
          <a:xfrm>
            <a:off x="4428849" y="167026"/>
            <a:ext cx="11535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solidFill>
                  <a:srgbClr val="FF0000"/>
                </a:solidFill>
              </a:rPr>
              <a:t>650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5BA853E-F56E-4336-8D51-C1AE9C3AFC49}"/>
              </a:ext>
            </a:extLst>
          </p:cNvPr>
          <p:cNvSpPr txBox="1"/>
          <p:nvPr/>
        </p:nvSpPr>
        <p:spPr>
          <a:xfrm>
            <a:off x="2514600" y="455894"/>
            <a:ext cx="11535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solidFill>
                  <a:srgbClr val="FF0000"/>
                </a:solidFill>
              </a:rPr>
              <a:t>bone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904EA6A-E3BA-4A82-A31D-24A9EB2E53FA}"/>
              </a:ext>
            </a:extLst>
          </p:cNvPr>
          <p:cNvSpPr txBox="1"/>
          <p:nvPr/>
        </p:nvSpPr>
        <p:spPr>
          <a:xfrm>
            <a:off x="692712" y="732511"/>
            <a:ext cx="15579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solidFill>
                  <a:srgbClr val="FF0000"/>
                </a:solidFill>
              </a:rPr>
              <a:t>contracting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A6C311CC-00BA-456F-AB92-383930CC370F}"/>
              </a:ext>
            </a:extLst>
          </p:cNvPr>
          <p:cNvSpPr txBox="1"/>
          <p:nvPr/>
        </p:nvSpPr>
        <p:spPr>
          <a:xfrm>
            <a:off x="1273020" y="1030292"/>
            <a:ext cx="15579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solidFill>
                  <a:srgbClr val="FF0000"/>
                </a:solidFill>
              </a:rPr>
              <a:t>pairs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01264066-7009-486A-A92F-C7D30686F6E9}"/>
              </a:ext>
            </a:extLst>
          </p:cNvPr>
          <p:cNvSpPr txBox="1"/>
          <p:nvPr/>
        </p:nvSpPr>
        <p:spPr>
          <a:xfrm>
            <a:off x="928363" y="1306909"/>
            <a:ext cx="15579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solidFill>
                  <a:srgbClr val="FF0000"/>
                </a:solidFill>
              </a:rPr>
              <a:t>relaxing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FB662B0B-7E39-4F03-8418-2EDF4D7588B2}"/>
              </a:ext>
            </a:extLst>
          </p:cNvPr>
          <p:cNvSpPr txBox="1"/>
          <p:nvPr/>
        </p:nvSpPr>
        <p:spPr>
          <a:xfrm>
            <a:off x="339804" y="1553367"/>
            <a:ext cx="15579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solidFill>
                  <a:srgbClr val="FF0000"/>
                </a:solidFill>
              </a:rPr>
              <a:t>shorter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6C5FBC95-167A-47CB-B05F-BFF99E36BF30}"/>
              </a:ext>
            </a:extLst>
          </p:cNvPr>
          <p:cNvSpPr txBox="1"/>
          <p:nvPr/>
        </p:nvSpPr>
        <p:spPr>
          <a:xfrm>
            <a:off x="450809" y="1834354"/>
            <a:ext cx="15579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solidFill>
                  <a:srgbClr val="FF0000"/>
                </a:solidFill>
              </a:rPr>
              <a:t>longer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A663083B-A4A8-498E-9480-2DC20525F7E1}"/>
              </a:ext>
            </a:extLst>
          </p:cNvPr>
          <p:cNvSpPr txBox="1"/>
          <p:nvPr/>
        </p:nvSpPr>
        <p:spPr>
          <a:xfrm>
            <a:off x="2889152" y="1553367"/>
            <a:ext cx="15579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solidFill>
                  <a:srgbClr val="FF0000"/>
                </a:solidFill>
              </a:rPr>
              <a:t>fatter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552EB41B-D53F-4F37-98B3-E1919FC8E2EA}"/>
              </a:ext>
            </a:extLst>
          </p:cNvPr>
          <p:cNvSpPr txBox="1"/>
          <p:nvPr/>
        </p:nvSpPr>
        <p:spPr>
          <a:xfrm>
            <a:off x="3153042" y="1808738"/>
            <a:ext cx="15579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solidFill>
                  <a:srgbClr val="FF0000"/>
                </a:solidFill>
              </a:rPr>
              <a:t>thinner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E0F80902-7023-4D74-B338-A13653D1A0ED}"/>
              </a:ext>
            </a:extLst>
          </p:cNvPr>
          <p:cNvSpPr txBox="1"/>
          <p:nvPr/>
        </p:nvSpPr>
        <p:spPr>
          <a:xfrm>
            <a:off x="1727612" y="5831140"/>
            <a:ext cx="15579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solidFill>
                  <a:srgbClr val="FF0000"/>
                </a:solidFill>
              </a:rPr>
              <a:t>contract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FA6CD8E0-0F96-4A2F-9227-4D4669AFFF08}"/>
              </a:ext>
            </a:extLst>
          </p:cNvPr>
          <p:cNvSpPr txBox="1"/>
          <p:nvPr/>
        </p:nvSpPr>
        <p:spPr>
          <a:xfrm>
            <a:off x="5605380" y="5831140"/>
            <a:ext cx="15579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solidFill>
                  <a:srgbClr val="FF0000"/>
                </a:solidFill>
              </a:rPr>
              <a:t>relax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C83D028C-9F8F-44E2-AAF2-67CF01F1F3D7}"/>
              </a:ext>
            </a:extLst>
          </p:cNvPr>
          <p:cNvSpPr txBox="1"/>
          <p:nvPr/>
        </p:nvSpPr>
        <p:spPr>
          <a:xfrm>
            <a:off x="5029070" y="6112127"/>
            <a:ext cx="15579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solidFill>
                  <a:srgbClr val="FF0000"/>
                </a:solidFill>
              </a:rPr>
              <a:t>relax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0A9FCDA0-60D6-44EA-81CA-A7A11270A9ED}"/>
              </a:ext>
            </a:extLst>
          </p:cNvPr>
          <p:cNvSpPr txBox="1"/>
          <p:nvPr/>
        </p:nvSpPr>
        <p:spPr>
          <a:xfrm>
            <a:off x="450809" y="6357625"/>
            <a:ext cx="15579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solidFill>
                  <a:srgbClr val="FF0000"/>
                </a:solidFill>
              </a:rPr>
              <a:t>contract</a:t>
            </a:r>
          </a:p>
        </p:txBody>
      </p:sp>
      <p:pic>
        <p:nvPicPr>
          <p:cNvPr id="25" name="Picture 24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96172" l="2490" r="95436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0731496" y="1950311"/>
            <a:ext cx="1437523" cy="1246649"/>
          </a:xfrm>
          <a:prstGeom prst="rect">
            <a:avLst/>
          </a:prstGeom>
        </p:spPr>
      </p:pic>
      <p:sp>
        <p:nvSpPr>
          <p:cNvPr id="26" name="Rectangle 25">
            <a:extLst>
              <a:ext uri="{FF2B5EF4-FFF2-40B4-BE49-F238E27FC236}">
                <a16:creationId xmlns:a16="http://schemas.microsoft.com/office/drawing/2014/main" id="{B0E8ECF4-BEFE-46BD-8E0B-60032B381FC2}"/>
              </a:ext>
            </a:extLst>
          </p:cNvPr>
          <p:cNvSpPr/>
          <p:nvPr/>
        </p:nvSpPr>
        <p:spPr>
          <a:xfrm>
            <a:off x="4351283" y="599089"/>
            <a:ext cx="1219200" cy="22071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________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140ACA22-AF47-40AA-A02A-671FA6715BB9}"/>
              </a:ext>
            </a:extLst>
          </p:cNvPr>
          <p:cNvSpPr txBox="1"/>
          <p:nvPr/>
        </p:nvSpPr>
        <p:spPr>
          <a:xfrm>
            <a:off x="4375436" y="477700"/>
            <a:ext cx="11535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solidFill>
                  <a:srgbClr val="FF0000"/>
                </a:solidFill>
              </a:rPr>
              <a:t>tendons</a:t>
            </a:r>
          </a:p>
        </p:txBody>
      </p:sp>
    </p:spTree>
    <p:extLst>
      <p:ext uri="{BB962C8B-B14F-4D97-AF65-F5344CB8AC3E}">
        <p14:creationId xmlns:p14="http://schemas.microsoft.com/office/powerpoint/2010/main" val="54848144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Image result for side on stair case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478" b="96059" l="2811" r="9638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84119" y="720191"/>
            <a:ext cx="13760235" cy="6744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itle 1">
            <a:extLst>
              <a:ext uri="{FF2B5EF4-FFF2-40B4-BE49-F238E27FC236}">
                <a16:creationId xmlns:a16="http://schemas.microsoft.com/office/drawing/2014/main" id="{1E87FDDF-8E5A-4878-B54B-0E05C643DA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0899" y="0"/>
            <a:ext cx="8596668" cy="5608320"/>
          </a:xfrm>
        </p:spPr>
        <p:txBody>
          <a:bodyPr>
            <a:normAutofit/>
          </a:bodyPr>
          <a:lstStyle/>
          <a:p>
            <a:br>
              <a:rPr lang="en-GB" b="1" u="sng" dirty="0">
                <a:solidFill>
                  <a:schemeClr val="tx1"/>
                </a:solidFill>
              </a:rPr>
            </a:br>
            <a:br>
              <a:rPr lang="en-GB" b="1" u="sng" dirty="0">
                <a:solidFill>
                  <a:schemeClr val="tx1"/>
                </a:solidFill>
              </a:rPr>
            </a:br>
            <a:br>
              <a:rPr lang="en-GB" b="1" u="sng" dirty="0">
                <a:solidFill>
                  <a:schemeClr val="tx1"/>
                </a:solidFill>
              </a:rPr>
            </a:br>
            <a:br>
              <a:rPr lang="en-GB" b="1" u="sng" dirty="0">
                <a:solidFill>
                  <a:schemeClr val="tx1"/>
                </a:solidFill>
              </a:rPr>
            </a:br>
            <a:br>
              <a:rPr lang="en-GB" dirty="0">
                <a:solidFill>
                  <a:schemeClr val="tx1"/>
                </a:solidFill>
              </a:rPr>
            </a:br>
            <a:br>
              <a:rPr lang="en-GB" dirty="0">
                <a:solidFill>
                  <a:schemeClr val="tx1"/>
                </a:solidFill>
              </a:rPr>
            </a:b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3" name="Rounded Rectangle 10">
            <a:extLst>
              <a:ext uri="{FF2B5EF4-FFF2-40B4-BE49-F238E27FC236}">
                <a16:creationId xmlns:a16="http://schemas.microsoft.com/office/drawing/2014/main" id="{27B60402-AC4B-45FC-9BC8-672E1A6179F9}"/>
              </a:ext>
            </a:extLst>
          </p:cNvPr>
          <p:cNvSpPr/>
          <p:nvPr/>
        </p:nvSpPr>
        <p:spPr>
          <a:xfrm>
            <a:off x="170899" y="338505"/>
            <a:ext cx="5477804" cy="2295378"/>
          </a:xfrm>
          <a:prstGeom prst="roundRect">
            <a:avLst/>
          </a:prstGeom>
          <a:solidFill>
            <a:schemeClr val="bg1">
              <a:lumMod val="65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b="1" dirty="0">
                <a:solidFill>
                  <a:schemeClr val="tx1"/>
                </a:solidFill>
              </a:rPr>
              <a:t>Describe the action by which muscles work.</a:t>
            </a: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373E1F40-0CBF-4A35-9C0A-FD9FFD3EC663}"/>
              </a:ext>
            </a:extLst>
          </p:cNvPr>
          <p:cNvSpPr/>
          <p:nvPr/>
        </p:nvSpPr>
        <p:spPr>
          <a:xfrm>
            <a:off x="633046" y="4122082"/>
            <a:ext cx="3263705" cy="2295378"/>
          </a:xfrm>
          <a:prstGeom prst="roundRect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What do we call two muscles that work opposite to one another. Can you give an example?</a:t>
            </a: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F29D379A-2321-487D-9031-A8CD7024BECE}"/>
              </a:ext>
            </a:extLst>
          </p:cNvPr>
          <p:cNvSpPr/>
          <p:nvPr/>
        </p:nvSpPr>
        <p:spPr>
          <a:xfrm>
            <a:off x="4464147" y="3015569"/>
            <a:ext cx="3263705" cy="2295378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Why do muscles need to work in pairs?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637E8C77-689D-4163-BFB1-02DEE1CD48E5}"/>
              </a:ext>
            </a:extLst>
          </p:cNvPr>
          <p:cNvSpPr/>
          <p:nvPr/>
        </p:nvSpPr>
        <p:spPr>
          <a:xfrm>
            <a:off x="8466698" y="1486194"/>
            <a:ext cx="3263705" cy="2295378"/>
          </a:xfrm>
          <a:prstGeom prst="roundRect">
            <a:avLst/>
          </a:prstGeom>
          <a:solidFill>
            <a:srgbClr val="00B050"/>
          </a:solidFill>
          <a:ln>
            <a:solidFill>
              <a:srgbClr val="0A560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A man in the gym does many bicep curls. Describe what happens to the muscles in arms when he does this.</a:t>
            </a:r>
          </a:p>
        </p:txBody>
      </p:sp>
    </p:spTree>
    <p:extLst>
      <p:ext uri="{BB962C8B-B14F-4D97-AF65-F5344CB8AC3E}">
        <p14:creationId xmlns:p14="http://schemas.microsoft.com/office/powerpoint/2010/main" val="354021697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1E87FDDF-8E5A-4878-B54B-0E05C643DA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0899" y="0"/>
            <a:ext cx="8596668" cy="5608320"/>
          </a:xfrm>
        </p:spPr>
        <p:txBody>
          <a:bodyPr>
            <a:normAutofit/>
          </a:bodyPr>
          <a:lstStyle/>
          <a:p>
            <a:br>
              <a:rPr lang="en-GB" b="1" u="sng" dirty="0">
                <a:solidFill>
                  <a:schemeClr val="tx1"/>
                </a:solidFill>
              </a:rPr>
            </a:br>
            <a:br>
              <a:rPr lang="en-GB" b="1" u="sng" dirty="0">
                <a:solidFill>
                  <a:schemeClr val="tx1"/>
                </a:solidFill>
              </a:rPr>
            </a:br>
            <a:br>
              <a:rPr lang="en-GB" b="1" u="sng" dirty="0">
                <a:solidFill>
                  <a:schemeClr val="tx1"/>
                </a:solidFill>
              </a:rPr>
            </a:br>
            <a:br>
              <a:rPr lang="en-GB" b="1" u="sng" dirty="0">
                <a:solidFill>
                  <a:schemeClr val="tx1"/>
                </a:solidFill>
              </a:rPr>
            </a:br>
            <a:br>
              <a:rPr lang="en-GB" dirty="0">
                <a:solidFill>
                  <a:schemeClr val="tx1"/>
                </a:solidFill>
              </a:rPr>
            </a:br>
            <a:br>
              <a:rPr lang="en-GB" dirty="0">
                <a:solidFill>
                  <a:schemeClr val="tx1"/>
                </a:solidFill>
              </a:rPr>
            </a:b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1" name="Rectangle: Rounded Corners 6">
            <a:extLst>
              <a:ext uri="{FF2B5EF4-FFF2-40B4-BE49-F238E27FC236}">
                <a16:creationId xmlns:a16="http://schemas.microsoft.com/office/drawing/2014/main" id="{7232DDD0-1E48-4C28-84CD-7C453AAFFAB7}"/>
              </a:ext>
            </a:extLst>
          </p:cNvPr>
          <p:cNvSpPr/>
          <p:nvPr/>
        </p:nvSpPr>
        <p:spPr>
          <a:xfrm>
            <a:off x="9031457" y="351692"/>
            <a:ext cx="2989643" cy="6119446"/>
          </a:xfrm>
          <a:prstGeom prst="round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ounded Rectangle 11">
            <a:extLst>
              <a:ext uri="{FF2B5EF4-FFF2-40B4-BE49-F238E27FC236}">
                <a16:creationId xmlns:a16="http://schemas.microsoft.com/office/drawing/2014/main" id="{7F15B939-B023-4BCA-952E-A855B57B27D7}"/>
              </a:ext>
            </a:extLst>
          </p:cNvPr>
          <p:cNvSpPr/>
          <p:nvPr/>
        </p:nvSpPr>
        <p:spPr>
          <a:xfrm>
            <a:off x="9327294" y="1357915"/>
            <a:ext cx="2397967" cy="1446245"/>
          </a:xfrm>
          <a:prstGeom prst="roundRect">
            <a:avLst/>
          </a:prstGeom>
          <a:solidFill>
            <a:schemeClr val="accent3">
              <a:lumMod val="75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tx1"/>
                </a:solidFill>
              </a:rPr>
              <a:t>Identify the different muscle groups in the human body.</a:t>
            </a:r>
          </a:p>
        </p:txBody>
      </p:sp>
      <p:sp>
        <p:nvSpPr>
          <p:cNvPr id="14" name="Rounded Rectangle 12">
            <a:extLst>
              <a:ext uri="{FF2B5EF4-FFF2-40B4-BE49-F238E27FC236}">
                <a16:creationId xmlns:a16="http://schemas.microsoft.com/office/drawing/2014/main" id="{86F2B39F-7D52-491C-A681-3EFEC71D3DD8}"/>
              </a:ext>
            </a:extLst>
          </p:cNvPr>
          <p:cNvSpPr/>
          <p:nvPr/>
        </p:nvSpPr>
        <p:spPr>
          <a:xfrm>
            <a:off x="9327294" y="3087260"/>
            <a:ext cx="2397967" cy="1446245"/>
          </a:xfrm>
          <a:prstGeom prst="roundRect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tx1"/>
                </a:solidFill>
              </a:rPr>
              <a:t>Describe the action by which muscles work.</a:t>
            </a:r>
          </a:p>
        </p:txBody>
      </p:sp>
      <p:sp>
        <p:nvSpPr>
          <p:cNvPr id="15" name="Rounded Rectangle 14">
            <a:extLst>
              <a:ext uri="{FF2B5EF4-FFF2-40B4-BE49-F238E27FC236}">
                <a16:creationId xmlns:a16="http://schemas.microsoft.com/office/drawing/2014/main" id="{4C6FB7ED-6F97-4CB3-9325-A668CD74ACD4}"/>
              </a:ext>
            </a:extLst>
          </p:cNvPr>
          <p:cNvSpPr/>
          <p:nvPr/>
        </p:nvSpPr>
        <p:spPr>
          <a:xfrm>
            <a:off x="9327294" y="4816605"/>
            <a:ext cx="2397967" cy="1446245"/>
          </a:xfrm>
          <a:prstGeom prst="roundRect">
            <a:avLst/>
          </a:prstGeom>
          <a:solidFill>
            <a:schemeClr val="accent1">
              <a:lumMod val="75000"/>
            </a:schemeClr>
          </a:solidFill>
          <a:ln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tx1"/>
                </a:solidFill>
              </a:rPr>
              <a:t>Explain what is meant by the terms ‘voluntary’ and ‘involuntary’ muscle</a:t>
            </a:r>
          </a:p>
        </p:txBody>
      </p:sp>
      <p:sp>
        <p:nvSpPr>
          <p:cNvPr id="16" name="Title 1">
            <a:extLst>
              <a:ext uri="{FF2B5EF4-FFF2-40B4-BE49-F238E27FC236}">
                <a16:creationId xmlns:a16="http://schemas.microsoft.com/office/drawing/2014/main" id="{1E87FDDF-8E5A-4878-B54B-0E05C643DA33}"/>
              </a:ext>
            </a:extLst>
          </p:cNvPr>
          <p:cNvSpPr txBox="1">
            <a:spLocks/>
          </p:cNvSpPr>
          <p:nvPr/>
        </p:nvSpPr>
        <p:spPr>
          <a:xfrm>
            <a:off x="138950" y="-68593"/>
            <a:ext cx="8596668" cy="560832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20000"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4400" b="0" kern="1200" cap="none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GB" b="1" u="sng" dirty="0">
                <a:solidFill>
                  <a:schemeClr val="tx1"/>
                </a:solidFill>
              </a:rPr>
              <a:t>Voluntary Muscle </a:t>
            </a:r>
            <a:br>
              <a:rPr lang="en-GB" b="1" u="sng" dirty="0">
                <a:solidFill>
                  <a:schemeClr val="tx1"/>
                </a:solidFill>
              </a:rPr>
            </a:br>
            <a:br>
              <a:rPr lang="en-GB" b="1" u="sng" dirty="0">
                <a:solidFill>
                  <a:schemeClr val="tx1"/>
                </a:solidFill>
              </a:rPr>
            </a:br>
            <a:r>
              <a:rPr lang="en-GB" dirty="0">
                <a:solidFill>
                  <a:schemeClr val="tx1"/>
                </a:solidFill>
              </a:rPr>
              <a:t>Some muscles are ‘voluntary’ – They only work when you tell them to.</a:t>
            </a:r>
            <a:br>
              <a:rPr lang="en-GB" b="1" u="sng" dirty="0">
                <a:solidFill>
                  <a:schemeClr val="tx1"/>
                </a:solidFill>
              </a:rPr>
            </a:br>
            <a:endParaRPr lang="en-GB" b="1" u="sng" dirty="0">
              <a:solidFill>
                <a:schemeClr val="tx1"/>
              </a:solidFill>
            </a:endParaRPr>
          </a:p>
          <a:p>
            <a:r>
              <a:rPr lang="en-GB" dirty="0">
                <a:solidFill>
                  <a:schemeClr val="tx1"/>
                </a:solidFill>
              </a:rPr>
              <a:t>Write down some examples you may be able to think of.</a:t>
            </a:r>
            <a:br>
              <a:rPr lang="en-GB" dirty="0">
                <a:solidFill>
                  <a:schemeClr val="tx1"/>
                </a:solidFill>
              </a:rPr>
            </a:br>
            <a:br>
              <a:rPr lang="en-GB" dirty="0">
                <a:solidFill>
                  <a:schemeClr val="tx1"/>
                </a:solidFill>
              </a:rPr>
            </a:br>
            <a:endParaRPr lang="en-GB" dirty="0">
              <a:solidFill>
                <a:schemeClr val="tx1"/>
              </a:solidFill>
            </a:endParaRPr>
          </a:p>
        </p:txBody>
      </p:sp>
      <p:pic>
        <p:nvPicPr>
          <p:cNvPr id="8194" name="Picture 2" descr="Image result for voluntary muscles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1245"/>
          <a:stretch/>
        </p:blipFill>
        <p:spPr bwMode="auto">
          <a:xfrm>
            <a:off x="570948" y="4816605"/>
            <a:ext cx="2639130" cy="16646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96172" l="2490" r="95436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0731496" y="1950311"/>
            <a:ext cx="1437523" cy="1246649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96172" l="2490" r="95436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0731496" y="3684204"/>
            <a:ext cx="1437523" cy="12466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486659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1E87FDDF-8E5A-4878-B54B-0E05C643DA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0899" y="0"/>
            <a:ext cx="8596668" cy="5608320"/>
          </a:xfrm>
        </p:spPr>
        <p:txBody>
          <a:bodyPr>
            <a:normAutofit/>
          </a:bodyPr>
          <a:lstStyle/>
          <a:p>
            <a:br>
              <a:rPr lang="en-GB" b="1" u="sng" dirty="0">
                <a:solidFill>
                  <a:schemeClr val="tx1"/>
                </a:solidFill>
              </a:rPr>
            </a:br>
            <a:br>
              <a:rPr lang="en-GB" b="1" u="sng" dirty="0">
                <a:solidFill>
                  <a:schemeClr val="tx1"/>
                </a:solidFill>
              </a:rPr>
            </a:br>
            <a:br>
              <a:rPr lang="en-GB" b="1" u="sng" dirty="0">
                <a:solidFill>
                  <a:schemeClr val="tx1"/>
                </a:solidFill>
              </a:rPr>
            </a:br>
            <a:br>
              <a:rPr lang="en-GB" b="1" u="sng" dirty="0">
                <a:solidFill>
                  <a:schemeClr val="tx1"/>
                </a:solidFill>
              </a:rPr>
            </a:br>
            <a:br>
              <a:rPr lang="en-GB" dirty="0">
                <a:solidFill>
                  <a:schemeClr val="tx1"/>
                </a:solidFill>
              </a:rPr>
            </a:br>
            <a:br>
              <a:rPr lang="en-GB" dirty="0">
                <a:solidFill>
                  <a:schemeClr val="tx1"/>
                </a:solidFill>
              </a:rPr>
            </a:b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1" name="Rectangle: Rounded Corners 6">
            <a:extLst>
              <a:ext uri="{FF2B5EF4-FFF2-40B4-BE49-F238E27FC236}">
                <a16:creationId xmlns:a16="http://schemas.microsoft.com/office/drawing/2014/main" id="{7232DDD0-1E48-4C28-84CD-7C453AAFFAB7}"/>
              </a:ext>
            </a:extLst>
          </p:cNvPr>
          <p:cNvSpPr/>
          <p:nvPr/>
        </p:nvSpPr>
        <p:spPr>
          <a:xfrm>
            <a:off x="9031457" y="351692"/>
            <a:ext cx="2989643" cy="6119446"/>
          </a:xfrm>
          <a:prstGeom prst="round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ounded Rectangle 11">
            <a:extLst>
              <a:ext uri="{FF2B5EF4-FFF2-40B4-BE49-F238E27FC236}">
                <a16:creationId xmlns:a16="http://schemas.microsoft.com/office/drawing/2014/main" id="{7F15B939-B023-4BCA-952E-A855B57B27D7}"/>
              </a:ext>
            </a:extLst>
          </p:cNvPr>
          <p:cNvSpPr/>
          <p:nvPr/>
        </p:nvSpPr>
        <p:spPr>
          <a:xfrm>
            <a:off x="9327294" y="1357915"/>
            <a:ext cx="2397967" cy="1446245"/>
          </a:xfrm>
          <a:prstGeom prst="roundRect">
            <a:avLst/>
          </a:prstGeom>
          <a:solidFill>
            <a:schemeClr val="accent3">
              <a:lumMod val="75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tx1"/>
                </a:solidFill>
              </a:rPr>
              <a:t>Identify the different muscle groups in the human body.</a:t>
            </a:r>
          </a:p>
        </p:txBody>
      </p:sp>
      <p:sp>
        <p:nvSpPr>
          <p:cNvPr id="14" name="Rounded Rectangle 12">
            <a:extLst>
              <a:ext uri="{FF2B5EF4-FFF2-40B4-BE49-F238E27FC236}">
                <a16:creationId xmlns:a16="http://schemas.microsoft.com/office/drawing/2014/main" id="{86F2B39F-7D52-491C-A681-3EFEC71D3DD8}"/>
              </a:ext>
            </a:extLst>
          </p:cNvPr>
          <p:cNvSpPr/>
          <p:nvPr/>
        </p:nvSpPr>
        <p:spPr>
          <a:xfrm>
            <a:off x="9327294" y="3087260"/>
            <a:ext cx="2397967" cy="1446245"/>
          </a:xfrm>
          <a:prstGeom prst="roundRect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tx1"/>
                </a:solidFill>
              </a:rPr>
              <a:t>Describe the action by which muscles work.</a:t>
            </a:r>
          </a:p>
        </p:txBody>
      </p:sp>
      <p:sp>
        <p:nvSpPr>
          <p:cNvPr id="15" name="Rounded Rectangle 14">
            <a:extLst>
              <a:ext uri="{FF2B5EF4-FFF2-40B4-BE49-F238E27FC236}">
                <a16:creationId xmlns:a16="http://schemas.microsoft.com/office/drawing/2014/main" id="{4C6FB7ED-6F97-4CB3-9325-A668CD74ACD4}"/>
              </a:ext>
            </a:extLst>
          </p:cNvPr>
          <p:cNvSpPr/>
          <p:nvPr/>
        </p:nvSpPr>
        <p:spPr>
          <a:xfrm>
            <a:off x="9327294" y="4816605"/>
            <a:ext cx="2397967" cy="1446245"/>
          </a:xfrm>
          <a:prstGeom prst="roundRect">
            <a:avLst/>
          </a:prstGeom>
          <a:solidFill>
            <a:schemeClr val="accent1">
              <a:lumMod val="75000"/>
            </a:schemeClr>
          </a:solidFill>
          <a:ln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tx1"/>
                </a:solidFill>
              </a:rPr>
              <a:t>Explain what is meant by the terms ‘voluntary’ and ‘involuntary’ muscle</a:t>
            </a:r>
          </a:p>
        </p:txBody>
      </p:sp>
      <p:sp>
        <p:nvSpPr>
          <p:cNvPr id="16" name="Title 1">
            <a:extLst>
              <a:ext uri="{FF2B5EF4-FFF2-40B4-BE49-F238E27FC236}">
                <a16:creationId xmlns:a16="http://schemas.microsoft.com/office/drawing/2014/main" id="{1E87FDDF-8E5A-4878-B54B-0E05C643DA33}"/>
              </a:ext>
            </a:extLst>
          </p:cNvPr>
          <p:cNvSpPr txBox="1">
            <a:spLocks/>
          </p:cNvSpPr>
          <p:nvPr/>
        </p:nvSpPr>
        <p:spPr>
          <a:xfrm>
            <a:off x="138950" y="-68593"/>
            <a:ext cx="8596668" cy="560832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4400" b="0" kern="1200" cap="none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GB" b="1" u="sng" dirty="0">
                <a:solidFill>
                  <a:schemeClr val="tx1"/>
                </a:solidFill>
              </a:rPr>
              <a:t>Involuntary Muscle </a:t>
            </a:r>
            <a:br>
              <a:rPr lang="en-GB" b="1" u="sng" dirty="0">
                <a:solidFill>
                  <a:schemeClr val="tx1"/>
                </a:solidFill>
              </a:rPr>
            </a:br>
            <a:br>
              <a:rPr lang="en-GB" b="1" u="sng" dirty="0">
                <a:solidFill>
                  <a:schemeClr val="tx1"/>
                </a:solidFill>
              </a:rPr>
            </a:br>
            <a:r>
              <a:rPr lang="en-GB" dirty="0">
                <a:solidFill>
                  <a:schemeClr val="tx1"/>
                </a:solidFill>
              </a:rPr>
              <a:t>Some muscles are not under our cognitive control.</a:t>
            </a:r>
          </a:p>
          <a:p>
            <a:endParaRPr lang="en-GB" dirty="0">
              <a:solidFill>
                <a:schemeClr val="tx1"/>
              </a:solidFill>
            </a:endParaRPr>
          </a:p>
          <a:p>
            <a:r>
              <a:rPr lang="en-GB" dirty="0">
                <a:solidFill>
                  <a:schemeClr val="tx1"/>
                </a:solidFill>
              </a:rPr>
              <a:t>What examples might there be?</a:t>
            </a:r>
            <a:br>
              <a:rPr lang="en-GB" dirty="0">
                <a:solidFill>
                  <a:schemeClr val="tx1"/>
                </a:solidFill>
              </a:rPr>
            </a:br>
            <a:br>
              <a:rPr lang="en-GB" dirty="0">
                <a:solidFill>
                  <a:schemeClr val="tx1"/>
                </a:solidFill>
              </a:rPr>
            </a:br>
            <a:endParaRPr lang="en-GB" dirty="0">
              <a:solidFill>
                <a:schemeClr val="tx1"/>
              </a:solidFill>
            </a:endParaRP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96172" l="2490" r="95436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0731496" y="1950311"/>
            <a:ext cx="1437523" cy="1246649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96172" l="2490" r="95436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0731496" y="3684204"/>
            <a:ext cx="1437523" cy="1246649"/>
          </a:xfrm>
          <a:prstGeom prst="rect">
            <a:avLst/>
          </a:prstGeom>
        </p:spPr>
      </p:pic>
      <p:pic>
        <p:nvPicPr>
          <p:cNvPr id="10242" name="Picture 2" descr="Image result for voluntary muscles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585" y="4307528"/>
            <a:ext cx="1611630" cy="21488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7" descr="166_1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1901" y="4905744"/>
            <a:ext cx="2282337" cy="12679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4" name="Picture 4" descr="Image result for peristalsis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69338" y="4408199"/>
            <a:ext cx="2740025" cy="20481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6489704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Image result for side on stair case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478" b="96059" l="2811" r="9638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84119" y="720191"/>
            <a:ext cx="13760235" cy="6744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itle 1">
            <a:extLst>
              <a:ext uri="{FF2B5EF4-FFF2-40B4-BE49-F238E27FC236}">
                <a16:creationId xmlns:a16="http://schemas.microsoft.com/office/drawing/2014/main" id="{1E87FDDF-8E5A-4878-B54B-0E05C643DA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0899" y="0"/>
            <a:ext cx="8596668" cy="5608320"/>
          </a:xfrm>
        </p:spPr>
        <p:txBody>
          <a:bodyPr>
            <a:normAutofit/>
          </a:bodyPr>
          <a:lstStyle/>
          <a:p>
            <a:br>
              <a:rPr lang="en-GB" b="1" u="sng" dirty="0">
                <a:solidFill>
                  <a:schemeClr val="tx1"/>
                </a:solidFill>
              </a:rPr>
            </a:br>
            <a:br>
              <a:rPr lang="en-GB" b="1" u="sng" dirty="0">
                <a:solidFill>
                  <a:schemeClr val="tx1"/>
                </a:solidFill>
              </a:rPr>
            </a:br>
            <a:br>
              <a:rPr lang="en-GB" b="1" u="sng" dirty="0">
                <a:solidFill>
                  <a:schemeClr val="tx1"/>
                </a:solidFill>
              </a:rPr>
            </a:br>
            <a:br>
              <a:rPr lang="en-GB" b="1" u="sng" dirty="0">
                <a:solidFill>
                  <a:schemeClr val="tx1"/>
                </a:solidFill>
              </a:rPr>
            </a:br>
            <a:br>
              <a:rPr lang="en-GB" dirty="0">
                <a:solidFill>
                  <a:schemeClr val="tx1"/>
                </a:solidFill>
              </a:rPr>
            </a:br>
            <a:br>
              <a:rPr lang="en-GB" dirty="0">
                <a:solidFill>
                  <a:schemeClr val="tx1"/>
                </a:solidFill>
              </a:rPr>
            </a:b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3" name="Rounded Rectangle 10">
            <a:extLst>
              <a:ext uri="{FF2B5EF4-FFF2-40B4-BE49-F238E27FC236}">
                <a16:creationId xmlns:a16="http://schemas.microsoft.com/office/drawing/2014/main" id="{27B60402-AC4B-45FC-9BC8-672E1A6179F9}"/>
              </a:ext>
            </a:extLst>
          </p:cNvPr>
          <p:cNvSpPr/>
          <p:nvPr/>
        </p:nvSpPr>
        <p:spPr>
          <a:xfrm>
            <a:off x="170899" y="338505"/>
            <a:ext cx="5477804" cy="2295378"/>
          </a:xfrm>
          <a:prstGeom prst="roundRect">
            <a:avLst/>
          </a:prstGeom>
          <a:solidFill>
            <a:schemeClr val="accent1">
              <a:lumMod val="75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>
                <a:solidFill>
                  <a:schemeClr val="tx1"/>
                </a:solidFill>
              </a:rPr>
              <a:t>Explain what is meant by the terms ‘voluntary’ and ‘involuntary’ muscle</a:t>
            </a: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373E1F40-0CBF-4A35-9C0A-FD9FFD3EC663}"/>
              </a:ext>
            </a:extLst>
          </p:cNvPr>
          <p:cNvSpPr/>
          <p:nvPr/>
        </p:nvSpPr>
        <p:spPr>
          <a:xfrm>
            <a:off x="633046" y="4122082"/>
            <a:ext cx="3263705" cy="2295378"/>
          </a:xfrm>
          <a:prstGeom prst="roundRect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Write a definition for ‘voluntary muscles’ and ‘involuntary muscles’</a:t>
            </a: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F29D379A-2321-487D-9031-A8CD7024BECE}"/>
              </a:ext>
            </a:extLst>
          </p:cNvPr>
          <p:cNvSpPr/>
          <p:nvPr/>
        </p:nvSpPr>
        <p:spPr>
          <a:xfrm>
            <a:off x="4464147" y="3015569"/>
            <a:ext cx="3263705" cy="2295378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Why is it important for some muscles to be involuntary?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637E8C77-689D-4163-BFB1-02DEE1CD48E5}"/>
              </a:ext>
            </a:extLst>
          </p:cNvPr>
          <p:cNvSpPr/>
          <p:nvPr/>
        </p:nvSpPr>
        <p:spPr>
          <a:xfrm>
            <a:off x="8466698" y="1486194"/>
            <a:ext cx="3263705" cy="2295378"/>
          </a:xfrm>
          <a:prstGeom prst="roundRect">
            <a:avLst/>
          </a:prstGeom>
          <a:solidFill>
            <a:srgbClr val="00B050"/>
          </a:solidFill>
          <a:ln>
            <a:solidFill>
              <a:srgbClr val="0A560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Can a muscle be both involuntary and voluntary? Give a reason for your answer.</a:t>
            </a:r>
          </a:p>
        </p:txBody>
      </p:sp>
    </p:spTree>
    <p:extLst>
      <p:ext uri="{BB962C8B-B14F-4D97-AF65-F5344CB8AC3E}">
        <p14:creationId xmlns:p14="http://schemas.microsoft.com/office/powerpoint/2010/main" val="537530197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Yellow">
      <a:dk1>
        <a:sysClr val="windowText" lastClr="000000"/>
      </a:dk1>
      <a:lt1>
        <a:sysClr val="window" lastClr="FFFFFF"/>
      </a:lt1>
      <a:dk2>
        <a:srgbClr val="39302A"/>
      </a:dk2>
      <a:lt2>
        <a:srgbClr val="E5DEDB"/>
      </a:lt2>
      <a:accent1>
        <a:srgbClr val="FFCA08"/>
      </a:accent1>
      <a:accent2>
        <a:srgbClr val="F8931D"/>
      </a:accent2>
      <a:accent3>
        <a:srgbClr val="CE8D3E"/>
      </a:accent3>
      <a:accent4>
        <a:srgbClr val="EC7016"/>
      </a:accent4>
      <a:accent5>
        <a:srgbClr val="E64823"/>
      </a:accent5>
      <a:accent6>
        <a:srgbClr val="9C6A6A"/>
      </a:accent6>
      <a:hlink>
        <a:srgbClr val="2998E3"/>
      </a:hlink>
      <a:folHlink>
        <a:srgbClr val="7F723D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D1B46ED8E29C64B85E966A4AD65D100" ma:contentTypeVersion="11" ma:contentTypeDescription="Create a new document." ma:contentTypeScope="" ma:versionID="3614cf6d68dbd1cef2e5c115b6f78753">
  <xsd:schema xmlns:xsd="http://www.w3.org/2001/XMLSchema" xmlns:xs="http://www.w3.org/2001/XMLSchema" xmlns:p="http://schemas.microsoft.com/office/2006/metadata/properties" xmlns:ns2="f513355b-a9cf-41c1-ad84-cdbe52169224" xmlns:ns3="b547754c-74b2-4d91-982e-55751234f08d" targetNamespace="http://schemas.microsoft.com/office/2006/metadata/properties" ma:root="true" ma:fieldsID="4e556f5c084d7ae4238e16eb104e2cd0" ns2:_="" ns3:_="">
    <xsd:import namespace="f513355b-a9cf-41c1-ad84-cdbe52169224"/>
    <xsd:import namespace="b547754c-74b2-4d91-982e-55751234f08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DateTaken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513355b-a9cf-41c1-ad84-cdbe5216922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547754c-74b2-4d91-982e-55751234f08d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A2751BD6-F994-4FCA-846B-7788623246BB}"/>
</file>

<file path=customXml/itemProps2.xml><?xml version="1.0" encoding="utf-8"?>
<ds:datastoreItem xmlns:ds="http://schemas.openxmlformats.org/officeDocument/2006/customXml" ds:itemID="{3665DF05-4258-4F2E-9237-02F60B05210A}"/>
</file>

<file path=customXml/itemProps3.xml><?xml version="1.0" encoding="utf-8"?>
<ds:datastoreItem xmlns:ds="http://schemas.openxmlformats.org/officeDocument/2006/customXml" ds:itemID="{8564E6CD-88B4-4DF7-8A10-BB8A0730DE0C}"/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205</TotalTime>
  <Words>1093</Words>
  <Application>Microsoft Office PowerPoint</Application>
  <PresentationFormat>Widescreen</PresentationFormat>
  <Paragraphs>121</Paragraphs>
  <Slides>19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3" baseType="lpstr">
      <vt:lpstr>Arial</vt:lpstr>
      <vt:lpstr>Trebuchet MS</vt:lpstr>
      <vt:lpstr>Wingdings 3</vt:lpstr>
      <vt:lpstr>Facet</vt:lpstr>
      <vt:lpstr>How many muscles are there in the body?</vt:lpstr>
      <vt:lpstr>The human body has 650 muscles!  What is the function of muscles? </vt:lpstr>
      <vt:lpstr>The human body has 650 muscles!  What is the function of muscles? Muscles allow us to move about! Without any muscles, we would be stuck in the same place! </vt:lpstr>
      <vt:lpstr>PowerPoint Presentation</vt:lpstr>
      <vt:lpstr>Which muscle groups are important for movement?      </vt:lpstr>
      <vt:lpstr>      </vt:lpstr>
      <vt:lpstr>      </vt:lpstr>
      <vt:lpstr>How do muscles work?  Muscles are attached to the bone by fibres called tendons.      </vt:lpstr>
      <vt:lpstr>How do muscles work?  Muscles cannot push, they can only pull. This means two muscles must work together at a joint.  These are called antagonistic muscle pairs.  Demo   </vt:lpstr>
      <vt:lpstr>How do muscles work?     </vt:lpstr>
      <vt:lpstr>Antagonistic muscle pairs     </vt:lpstr>
      <vt:lpstr>Match the key term to the definition:     </vt:lpstr>
      <vt:lpstr>Match the key term to the definition:     </vt:lpstr>
      <vt:lpstr>      </vt:lpstr>
      <vt:lpstr>      </vt:lpstr>
      <vt:lpstr>      </vt:lpstr>
      <vt:lpstr>      </vt:lpstr>
      <vt:lpstr>      </vt:lpstr>
      <vt:lpstr>     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How many muscles are there in the body?</dc:title>
  <dc:creator>Alex Martin</dc:creator>
  <cp:lastModifiedBy>Alex Martin</cp:lastModifiedBy>
  <cp:revision>26</cp:revision>
  <dcterms:created xsi:type="dcterms:W3CDTF">2019-12-02T16:27:46Z</dcterms:created>
  <dcterms:modified xsi:type="dcterms:W3CDTF">2020-10-11T13:17:36Z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0x010100ED1B46ED8E29C64B85E966A4AD65D100</vt:lpwstr>
  </property>
</Properties>
</file>