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84" r:id="rId2"/>
    <p:sldId id="256" r:id="rId3"/>
    <p:sldId id="446" r:id="rId4"/>
    <p:sldId id="453" r:id="rId5"/>
    <p:sldId id="431" r:id="rId6"/>
    <p:sldId id="434" r:id="rId7"/>
    <p:sldId id="280" r:id="rId8"/>
    <p:sldId id="283" r:id="rId9"/>
    <p:sldId id="279" r:id="rId10"/>
    <p:sldId id="460" r:id="rId11"/>
    <p:sldId id="451" r:id="rId12"/>
    <p:sldId id="292" r:id="rId13"/>
    <p:sldId id="459" r:id="rId14"/>
    <p:sldId id="461" r:id="rId15"/>
    <p:sldId id="281" r:id="rId16"/>
    <p:sldId id="455" r:id="rId17"/>
    <p:sldId id="270" r:id="rId18"/>
    <p:sldId id="288" r:id="rId19"/>
  </p:sldIdLst>
  <p:sldSz cx="12192000" cy="6858000"/>
  <p:notesSz cx="6858000" cy="239077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F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CA2B36-AEA2-38C6-FCE5-0D341A9069BF}" v="317" dt="2020-03-11T09:28:31.9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2ECFC-4974-9E45-BDD5-E7BCDD679EBC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96CA-B303-E54C-B3BC-D37461E7E55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8048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 Ch:</a:t>
            </a:r>
            <a:r>
              <a:rPr lang="ja-JP" altLang="en-US"/>
              <a:t>你是让她们做什么呢？写</a:t>
            </a:r>
            <a:r>
              <a:rPr lang="en-US" altLang="ja-JP"/>
              <a:t>Pinyin</a:t>
            </a:r>
            <a:r>
              <a:rPr lang="zh-CN" altLang="en-US"/>
              <a:t>？</a:t>
            </a:r>
            <a:r>
              <a:rPr lang="ja-JP" altLang="en-US"/>
              <a:t>汉字还是就是</a:t>
            </a:r>
            <a:r>
              <a:rPr lang="en-US" altLang="ja-JP"/>
              <a:t>speak out?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1785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/>
              <a:t>60min</a:t>
            </a:r>
          </a:p>
          <a:p>
            <a:endParaRPr kumimoji="1" lang="en-US" altLang="zh-CN"/>
          </a:p>
          <a:p>
            <a:r>
              <a:rPr kumimoji="1" lang="en-US" altLang="zh-CN"/>
              <a:t>7min Starter</a:t>
            </a:r>
          </a:p>
          <a:p>
            <a:r>
              <a:rPr kumimoji="1" lang="en-US" altLang="zh-CN"/>
              <a:t>3min </a:t>
            </a:r>
            <a:r>
              <a:rPr kumimoji="1" lang="zh-CN" altLang="en-US"/>
              <a:t>快速复习</a:t>
            </a:r>
            <a:endParaRPr kumimoji="1" lang="en-US" altLang="zh-CN"/>
          </a:p>
          <a:p>
            <a:r>
              <a:rPr lang="zh-CN" altLang="en-US">
                <a:ea typeface="等线"/>
              </a:rPr>
              <a:t>5min 两个新词</a:t>
            </a:r>
          </a:p>
          <a:p>
            <a:r>
              <a:rPr lang="zh-CN" altLang="en-US">
                <a:ea typeface="等线"/>
              </a:rPr>
              <a:t>5min Binggo</a:t>
            </a:r>
          </a:p>
          <a:p>
            <a:r>
              <a:rPr lang="zh-CN" altLang="en-US">
                <a:ea typeface="等线"/>
              </a:rPr>
              <a:t>10min "的"讲解与练习</a:t>
            </a:r>
          </a:p>
          <a:p>
            <a:r>
              <a:rPr lang="zh-CN" altLang="en-US">
                <a:ea typeface="等线"/>
              </a:rPr>
              <a:t>10min Slap the board</a:t>
            </a:r>
          </a:p>
          <a:p>
            <a:endParaRPr lang="zh-CN" altLang="en-US">
              <a:ea typeface="等线"/>
            </a:endParaRPr>
          </a:p>
          <a:p>
            <a:r>
              <a:rPr lang="zh-CN" altLang="en-US">
                <a:ea typeface="等线"/>
              </a:rPr>
              <a:t>10min Listening </a:t>
            </a:r>
          </a:p>
          <a:p>
            <a:r>
              <a:rPr lang="zh-CN" altLang="en-US">
                <a:ea typeface="等线"/>
              </a:rPr>
              <a:t>5min Reading </a:t>
            </a:r>
          </a:p>
          <a:p>
            <a:r>
              <a:rPr lang="zh-CN" altLang="en-US">
                <a:ea typeface="等线"/>
              </a:rPr>
              <a:t>10min Translate</a:t>
            </a:r>
          </a:p>
          <a:p>
            <a:r>
              <a:rPr lang="zh-CN" altLang="en-US">
                <a:ea typeface="等线"/>
              </a:rPr>
              <a:t>5min 喜欢 问句-讲解</a:t>
            </a:r>
          </a:p>
          <a:p>
            <a:r>
              <a:rPr lang="zh-CN" altLang="en-US">
                <a:ea typeface="等线"/>
              </a:rPr>
              <a:t>5min 活动</a:t>
            </a:r>
          </a:p>
          <a:p>
            <a:endParaRPr kumimoji="1" lang="zh-CN" altLang="en-US">
              <a:ea typeface="等线"/>
            </a:endParaRPr>
          </a:p>
          <a:p>
            <a:endParaRPr kumimoji="1" lang="zh-CN" altLang="en-US">
              <a:ea typeface="等线"/>
            </a:endParaRPr>
          </a:p>
          <a:p>
            <a:endParaRPr kumimoji="1" lang="zh-CN" altLang="en-US">
              <a:ea typeface="等线"/>
            </a:endParaRPr>
          </a:p>
          <a:p>
            <a:endParaRPr kumimoji="1" lang="zh-CN" altLang="en-US">
              <a:ea typeface="等线"/>
            </a:endParaRPr>
          </a:p>
          <a:p>
            <a:endParaRPr kumimoji="1" lang="zh-CN" altLang="en-US">
              <a:ea typeface="等线"/>
            </a:endParaRPr>
          </a:p>
          <a:p>
            <a:r>
              <a:rPr kumimoji="1" lang="en-US" altLang="zh-CN"/>
              <a:t>10min </a:t>
            </a:r>
            <a:r>
              <a:rPr kumimoji="1" lang="zh-CN" altLang="en-US"/>
              <a:t>小组展示</a:t>
            </a:r>
            <a:endParaRPr kumimoji="1" lang="en-US" altLang="zh-CN"/>
          </a:p>
          <a:p>
            <a:r>
              <a:rPr kumimoji="1" lang="ja-JP" altLang="en-US"/>
              <a:t>你在设计课的时候只能有</a:t>
            </a:r>
            <a:r>
              <a:rPr kumimoji="1" lang="en-US" altLang="zh-CN"/>
              <a:t>52</a:t>
            </a:r>
            <a:r>
              <a:rPr kumimoji="1" lang="ja-JP" altLang="en-US"/>
              <a:t>分钟左右的时间</a:t>
            </a:r>
            <a:r>
              <a:rPr kumimoji="1" lang="zh-CN" altLang="en-US"/>
              <a:t>，</a:t>
            </a:r>
            <a:endParaRPr kumimoji="1" lang="en-US" altLang="zh-CN"/>
          </a:p>
          <a:p>
            <a:endParaRPr kumimoji="1" lang="en-US" altLang="zh-CN"/>
          </a:p>
          <a:p>
            <a:endParaRPr kumimoji="1" lang="en-US" altLang="zh-CN"/>
          </a:p>
          <a:p>
            <a:endParaRPr kumimoji="1"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26836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008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/>
              <a:t>随机提问</a:t>
            </a:r>
            <a:endParaRPr kumimoji="1" lang="en-US" altLang="zh-CN"/>
          </a:p>
          <a:p>
            <a:r>
              <a:rPr kumimoji="1" lang="zh-CN" altLang="en-US"/>
              <a:t>指向具体物体，问颜色</a:t>
            </a:r>
            <a:endParaRPr kumimoji="1"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7536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ja-JP" altLang="en-US">
                <a:ea typeface="游ゴシック"/>
              </a:rPr>
              <a:t>你在这里可以</a:t>
            </a:r>
            <a:endParaRPr lang="en-US" altLang="ja-JP">
              <a:ea typeface="游ゴシック"/>
            </a:endParaRPr>
          </a:p>
          <a:p>
            <a:r>
              <a:rPr lang="ja-JP" altLang="en-US">
                <a:ea typeface="游ゴシック"/>
              </a:rPr>
              <a:t>问他们</a:t>
            </a:r>
            <a:r>
              <a:rPr lang="en-US" altLang="ja-JP">
                <a:ea typeface="游ゴシック"/>
              </a:rPr>
              <a:t>rainbow</a:t>
            </a:r>
            <a:r>
              <a:rPr lang="ja-JP" altLang="en-US">
                <a:ea typeface="游ゴシック"/>
              </a:rPr>
              <a:t>都有什么颜色去引出新的颜色</a:t>
            </a:r>
            <a:endParaRPr lang="en-US">
              <a:ea typeface="游ゴシック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8371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/>
              <a:t>你的生日</a:t>
            </a:r>
            <a:endParaRPr kumimoji="1" lang="en-US" altLang="zh-CN"/>
          </a:p>
          <a:p>
            <a:r>
              <a:rPr kumimoji="1" lang="zh-CN" altLang="en-US"/>
              <a:t>他的宠物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53405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3378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/>
              <a:t>How to say what weather you like?</a:t>
            </a:r>
          </a:p>
          <a:p>
            <a:r>
              <a:rPr kumimoji="1" lang="en-US" altLang="zh-CN"/>
              <a:t>How to say what pet you like?</a:t>
            </a:r>
          </a:p>
          <a:p>
            <a:endParaRPr kumimoji="1" lang="en-US" altLang="zh-CN"/>
          </a:p>
          <a:p>
            <a:r>
              <a:rPr kumimoji="1" lang="zh-CN" altLang="en-US"/>
              <a:t>你喜欢什么国家？</a:t>
            </a:r>
          </a:p>
          <a:p>
            <a:r>
              <a:rPr kumimoji="1" lang="ja-JP" altLang="en-US"/>
              <a:t>名字学生没有学</a:t>
            </a:r>
            <a:endParaRPr kumimoji="1" lang="zh-CN" altLang="en-US"/>
          </a:p>
          <a:p>
            <a:r>
              <a:rPr kumimoji="1" lang="ja-JP" altLang="en-US"/>
              <a:t>这里的</a:t>
            </a:r>
            <a:r>
              <a:rPr kumimoji="1" lang="en-US" altLang="ja-JP"/>
              <a:t>CH</a:t>
            </a:r>
            <a:r>
              <a:rPr kumimoji="1" lang="ja-JP" altLang="en-US"/>
              <a:t>最好用不同的</a:t>
            </a:r>
            <a:r>
              <a:rPr kumimoji="1" lang="en-US" altLang="ja-JP"/>
              <a:t>intensifies </a:t>
            </a:r>
          </a:p>
          <a:p>
            <a:r>
              <a:rPr kumimoji="1" lang="ja-JP" altLang="en-US"/>
              <a:t>还可以是否定疑问句</a:t>
            </a:r>
            <a:r>
              <a:rPr kumimoji="1" lang="en-US" altLang="zh-CN"/>
              <a:t/>
            </a:r>
            <a:br>
              <a:rPr kumimoji="1" lang="en-US" altLang="zh-CN"/>
            </a:br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8896CA-B303-E54C-B3BC-D37461E7E554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71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/>
              <a:t>Intensifier </a:t>
            </a:r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17556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>
            <a:extLst>
              <a:ext uri="{FF2B5EF4-FFF2-40B4-BE49-F238E27FC236}">
                <a16:creationId xmlns:a16="http://schemas.microsoft.com/office/drawing/2014/main" id="{8BE7DE22-0FC0-CF4C-A9AE-2B0AED37E4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备注占位符 2">
            <a:extLst>
              <a:ext uri="{FF2B5EF4-FFF2-40B4-BE49-F238E27FC236}">
                <a16:creationId xmlns:a16="http://schemas.microsoft.com/office/drawing/2014/main" id="{309DCCEC-D0D9-1A4E-87CC-9FE1F37E86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1" lang="zh-CN" altLang="en-US"/>
          </a:p>
        </p:txBody>
      </p:sp>
      <p:sp>
        <p:nvSpPr>
          <p:cNvPr id="34820" name="灯片编号占位符 3">
            <a:extLst>
              <a:ext uri="{FF2B5EF4-FFF2-40B4-BE49-F238E27FC236}">
                <a16:creationId xmlns:a16="http://schemas.microsoft.com/office/drawing/2014/main" id="{EB274B2E-CC29-5141-8E8B-B7C90BC9AE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fld id="{133A12DB-AF97-6544-9C1E-EB391ED92F1B}" type="slidenum">
              <a:rPr lang="zh-CN" altLang="en-US">
                <a:ea typeface="SimSun" panose="02010600030101010101" pitchFamily="2" charset="-122"/>
              </a:rPr>
              <a:pPr/>
              <a:t>12</a:t>
            </a:fld>
            <a:endParaRPr lang="zh-CN" altLang="en-US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7041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ja-JP" altLang="en-US">
                <a:ea typeface="游ゴシック"/>
              </a:rPr>
              <a:t>你新教的颜色没有在这里</a:t>
            </a:r>
            <a:endParaRPr lang="en-US">
              <a:ea typeface="游ゴシック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6481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896CA-B303-E54C-B3BC-D37461E7E554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23535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04190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B289E9-208A-7A4F-8ECB-1026E5F352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D48FB0D-8691-4A4A-963C-0597EBA309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6F62CC-5EED-A24D-82A9-287C2A462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05CDE4-9B58-DE4C-BE16-42D5AF5E2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C02085-CF95-8840-9DF0-7BE264756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81935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340A9D-F7FE-2D46-B4AF-E33968F83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C9051C-AB3C-5845-87D2-990BE8D7D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89A4733-F227-6A4D-9DF3-713075ABF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B4710F4-072A-714C-910C-90F978BFC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302629E-1752-8C45-9655-0B61E15F3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21703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2F8BCD-A680-0143-9378-2835A7203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17D0087-DFF0-454F-BBB2-2445F546CA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F3EA9A-8394-5A4A-8B51-8A5639250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220A6B-9DB7-E944-B639-C0CC92693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023A78-6929-FB40-8ED4-17C6C123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4034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231206-E7A1-E84F-801A-F72DF5E41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148642-D7A4-EE42-AA87-95E0F45269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B2AB970-BBC8-7F44-BE64-9EA426CCB3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8B53C9F-7737-8745-87D6-D503E5279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185476-B0D9-0F4B-B024-1C16C8ED3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2415C75-7344-944C-8829-79A450797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2465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F54637-8E87-2F47-8FD9-A99FD9AEC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FE1E35D-9406-3144-90A4-9F896A9E2A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85C734-D73C-7842-9B09-53FA52AD2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CEDF2B1-FB41-EF4B-A805-B7566524AE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B8486F9-96BA-6B47-B927-4254484924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E6E0ECD-5703-3A44-B55E-00D24D84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7262EB2-5C9B-7D46-B3F6-0D56A48DF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23E5C72-819C-4A43-832F-1D1B52C0F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4385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0406E0-6F00-B045-9D84-D787A3549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09A9729-69B8-A54C-8B53-4C6CB6299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87AC1F1-496B-884C-BFF7-EAF95EE0E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73F86C2-C884-9844-8BA2-7915A1E42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3856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660BE7C-86B3-9E4C-A0DA-FD54C013E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D4C8BE2-C16F-E244-9A32-BEE1A4E1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A3C7625-AD33-0549-9228-D8D1A00ED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66705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831183-8227-F941-A881-EA8B0B438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C2F056-1FCE-D74D-9697-D1B701AF1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02C324C-9926-244D-B956-7390758C9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B9A7FB6-52C3-1D4A-B93A-242544C4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3C4DE7F-6B7F-6A4F-B1EA-B61B1E36D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ABF50C1-6DD0-8C4D-B3D0-7EB2FCCEB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44251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B1C70A-0EBB-0D4B-8CB9-F58B5C4F8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D5678C3-97E3-5C4C-93A2-2849C87E72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DF2E0AB-D4F4-7740-A4F7-44C2FF90E7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CFBEB98-6CE8-C343-ACA0-E8B063DB7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F5257C5-B258-BA40-9CFF-2D4F6BC5C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C7E7BDB-F904-964B-AAD5-3C6C67F6E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37007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C12A27-603D-244D-B2AD-5EFECBBB3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8791CB5-65E2-C347-B9A5-EF742C2D29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F2A2B67-D0F5-8E45-AA9D-6DF42002C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3E2A07-9A47-8046-A57F-F3459BD5D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446DD4D-1883-C149-89EA-3154E019C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705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BED7C82-A2FD-0D48-9813-66C4BAC49F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B38C6C7-5712-FF45-AEA6-3D6787191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56B942-1625-1347-8CF8-043C3D3F7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B1FD5D-7B37-804E-9419-FB420AE2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96005C-0020-CC4C-99A2-24454B807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2578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615947F-1464-9547-A991-44E28FDA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D99633-0EE3-6B49-BA65-D04C2583C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532EBD5-E3E6-3241-9D62-4B297B6869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AB9E0-A837-D44E-AA96-4D8740B2AE40}" type="datetimeFigureOut">
              <a:rPr kumimoji="1" lang="zh-CN" altLang="en-US" smtClean="0"/>
              <a:t>2020/3/11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C79CBA-3E23-344E-AAB5-D864AE1A8A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236EB9-2426-8B41-93C4-0D430BD27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1E85D-9E9C-EC4E-8479-AD05051149E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5826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tif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5.wdp"/><Relationship Id="rId3" Type="http://schemas.openxmlformats.org/officeDocument/2006/relationships/image" Target="../media/image14.tiff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microsoft.com/office/2007/relationships/hdphoto" Target="../media/hdphoto1.wdp"/><Relationship Id="rId15" Type="http://schemas.openxmlformats.org/officeDocument/2006/relationships/image" Target="../media/image21.tiff"/><Relationship Id="rId10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openxmlformats.org/officeDocument/2006/relationships/image" Target="../media/image18.tiff"/><Relationship Id="rId14" Type="http://schemas.openxmlformats.org/officeDocument/2006/relationships/image" Target="../media/image20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tiff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3189EB6-9B8B-0243-9DEB-42DA579E3D1D}"/>
              </a:ext>
            </a:extLst>
          </p:cNvPr>
          <p:cNvSpPr txBox="1"/>
          <p:nvPr/>
        </p:nvSpPr>
        <p:spPr>
          <a:xfrm>
            <a:off x="977303" y="470333"/>
            <a:ext cx="9064164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3200" u="sng">
                <a:latin typeface="Times New Roman" panose="02020503050405090304" pitchFamily="18" charset="0"/>
                <a:cs typeface="Times New Roman" panose="02020503050405090304" pitchFamily="18" charset="0"/>
              </a:rPr>
              <a:t>Starter: </a:t>
            </a:r>
            <a:endParaRPr kumimoji="1" lang="en-US" altLang="zh-CN" sz="2400" u="sng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2800">
                <a:latin typeface="Times New Roman" panose="02020503050405090304" pitchFamily="18" charset="0"/>
                <a:cs typeface="Times New Roman" panose="02020503050405090304" pitchFamily="18" charset="0"/>
              </a:rPr>
              <a:t>-Write down today’s day, date and weather</a:t>
            </a:r>
          </a:p>
          <a:p>
            <a:r>
              <a:rPr kumimoji="1" lang="en-US" altLang="zh-CN" sz="2800">
                <a:latin typeface="Times New Roman" panose="02020503050405090304" pitchFamily="18" charset="0"/>
                <a:cs typeface="Times New Roman" panose="02020503050405090304" pitchFamily="18" charset="0"/>
              </a:rPr>
              <a:t>-Copy the word below 3 times.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A386324-253D-9F47-9C4B-89DF1183C768}"/>
              </a:ext>
            </a:extLst>
          </p:cNvPr>
          <p:cNvSpPr txBox="1"/>
          <p:nvPr/>
        </p:nvSpPr>
        <p:spPr>
          <a:xfrm>
            <a:off x="711023" y="5118451"/>
            <a:ext cx="10968236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CH: Translate and write down in Chinese: </a:t>
            </a:r>
            <a:r>
              <a: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extremely like </a:t>
            </a:r>
            <a:r>
              <a:rPr kumimoji="1" lang="en-US" altLang="zh-CN" sz="32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bule</a:t>
            </a:r>
            <a:r>
              <a: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kumimoji="1" lang="en-US" altLang="zh-CN" sz="3200">
                <a:latin typeface="Times New Roman"/>
                <a:ea typeface="等线"/>
                <a:cs typeface="Times New Roman"/>
              </a:rPr>
              <a:t>EX CH: Speak out </a:t>
            </a:r>
            <a:r>
              <a:rPr kumimoji="1" lang="en-US" altLang="zh-CN" sz="3200">
                <a:solidFill>
                  <a:srgbClr val="FF0000"/>
                </a:solidFill>
                <a:latin typeface="Times New Roman"/>
                <a:ea typeface="等线"/>
                <a:cs typeface="Times New Roman"/>
              </a:rPr>
              <a:t>[ I don’t like white.] </a:t>
            </a:r>
            <a:r>
              <a:rPr kumimoji="1" lang="en-US" altLang="zh-CN" sz="3200">
                <a:latin typeface="Times New Roman"/>
                <a:ea typeface="等线"/>
                <a:cs typeface="Times New Roman"/>
              </a:rPr>
              <a:t>in Chinese?</a:t>
            </a:r>
            <a:endParaRPr lang="en-US" altLang="zh-CN" sz="3200">
              <a:latin typeface="Times New Roman"/>
              <a:ea typeface="等线"/>
              <a:cs typeface="Times New Roman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2F95941-6ADF-5B4D-94A6-7A44E28365F0}"/>
              </a:ext>
            </a:extLst>
          </p:cNvPr>
          <p:cNvSpPr txBox="1"/>
          <p:nvPr/>
        </p:nvSpPr>
        <p:spPr>
          <a:xfrm>
            <a:off x="8605784" y="3783782"/>
            <a:ext cx="223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/>
              <a:t>like</a:t>
            </a:r>
            <a:endParaRPr kumimoji="1" lang="zh-CN" altLang="en-US" sz="320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008E0D5-46B5-EF4E-A9D5-2DCEF0390C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140" y="2835436"/>
            <a:ext cx="1446550" cy="144655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BA2D7FF-E898-A241-9932-9C6BCEC02B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3446" y="2835436"/>
            <a:ext cx="1446550" cy="1446550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8F02E644-9A33-C546-9FD7-1B080B45DE24}"/>
              </a:ext>
            </a:extLst>
          </p:cNvPr>
          <p:cNvSpPr/>
          <p:nvPr/>
        </p:nvSpPr>
        <p:spPr>
          <a:xfrm>
            <a:off x="5788305" y="2106934"/>
            <a:ext cx="25442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xǐ</a:t>
            </a:r>
            <a:r>
              <a:rPr lang="zh-CN" altLang="en-US" sz="4400"/>
              <a:t> </a:t>
            </a:r>
            <a:r>
              <a:rPr lang="en-US" altLang="zh-CN" sz="4400"/>
              <a:t>    </a:t>
            </a:r>
            <a:r>
              <a:rPr lang="zh-CN" altLang="en-US" sz="4400">
                <a:solidFill>
                  <a:schemeClr val="accent6"/>
                </a:solidFill>
              </a:rPr>
              <a:t>hu</a:t>
            </a:r>
            <a:r>
              <a:rPr lang="en-US" altLang="zh-CN" sz="4400" err="1">
                <a:solidFill>
                  <a:schemeClr val="accent6"/>
                </a:solidFill>
              </a:rPr>
              <a:t>ā</a:t>
            </a:r>
            <a:r>
              <a:rPr lang="zh-CN" altLang="en-US" sz="4400">
                <a:solidFill>
                  <a:schemeClr val="accent6"/>
                </a:solidFill>
              </a:rPr>
              <a:t>n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CAB0D567-67DD-6C46-827C-34FFCE960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504" y="2106934"/>
            <a:ext cx="4222578" cy="267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61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2B8F23-E1D1-A245-9C09-0DE28D084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kumimoji="1" lang="en-US" altLang="zh-CN"/>
              <a:t>Pets-Color 5.3</a:t>
            </a:r>
            <a:endParaRPr kumimoji="1"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AE07C16-88C9-4642-81E1-A9C2567D24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16263"/>
            <a:ext cx="9144000" cy="1655762"/>
          </a:xfrm>
        </p:spPr>
        <p:txBody>
          <a:bodyPr>
            <a:normAutofit/>
          </a:bodyPr>
          <a:lstStyle/>
          <a:p>
            <a:r>
              <a:rPr kumimoji="1" lang="en-US" altLang="zh-CN" sz="4000"/>
              <a:t>Revision </a:t>
            </a:r>
            <a:endParaRPr kumimoji="1" lang="zh-CN" altLang="en-US" sz="400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EF9D9C8-A64A-9041-86D4-6ADA1B89146B}"/>
              </a:ext>
            </a:extLst>
          </p:cNvPr>
          <p:cNvSpPr/>
          <p:nvPr/>
        </p:nvSpPr>
        <p:spPr>
          <a:xfrm>
            <a:off x="2403506" y="3941028"/>
            <a:ext cx="68852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/>
              <a:t>汉字书法</a:t>
            </a:r>
            <a:r>
              <a:rPr lang="en-US" altLang="zh-CN" sz="2400"/>
              <a:t>-</a:t>
            </a:r>
            <a:r>
              <a:rPr lang="zh-CN" altLang="en-US" sz="2400"/>
              <a:t>喜</a:t>
            </a:r>
            <a:endParaRPr lang="en-US" altLang="zh-CN" sz="2400"/>
          </a:p>
          <a:p>
            <a:r>
              <a:rPr lang="zh-CN" altLang="en-US" sz="2400"/>
              <a:t>https://www.youtube.com/watch?v=uX4qq6RxO5o</a:t>
            </a:r>
          </a:p>
        </p:txBody>
      </p:sp>
    </p:spTree>
    <p:extLst>
      <p:ext uri="{BB962C8B-B14F-4D97-AF65-F5344CB8AC3E}">
        <p14:creationId xmlns:p14="http://schemas.microsoft.com/office/powerpoint/2010/main" val="100992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3BC38A9-7D02-6C40-80DE-CBB997199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31" y="1968370"/>
            <a:ext cx="10949938" cy="330552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9pPr>
          </a:lstStyle>
          <a:p>
            <a:pPr>
              <a:buNone/>
            </a:pPr>
            <a:r>
              <a:rPr lang="en-GB" altLang="zh-CN" sz="3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-Hot: review 6 colour words and learn the </a:t>
            </a:r>
            <a:r>
              <a:rPr lang="en-GB" altLang="zh-CN" sz="3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more colours</a:t>
            </a:r>
            <a:r>
              <a:rPr kumimoji="1" lang="zh-CN" altLang="en-GB" sz="3600" u="sng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喜欢</a:t>
            </a:r>
            <a:r>
              <a:rPr kumimoji="1" lang="zh-CN" altLang="en-US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白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色、黑色、红色、蓝色、黄色、绿色</a:t>
            </a:r>
            <a:endParaRPr lang="en-GB" altLang="zh-CN" sz="36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-Hotter: use </a:t>
            </a:r>
            <a:r>
              <a:rPr kumimoji="1" lang="en-US" altLang="zh-CN" sz="3600" dirty="0" err="1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colour</a:t>
            </a:r>
            <a:r>
              <a:rPr kumimoji="1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words to describe pet(s)  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的</a:t>
            </a:r>
            <a:endParaRPr kumimoji="1" lang="en-US" altLang="zh-CN" sz="3600" dirty="0">
              <a:solidFill>
                <a:srgbClr val="0000FF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-Sizzling: use the adj. to talk about what pets you like.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-CH: Use 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conjunctions 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and 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intensifiers 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achieve highest possible level</a:t>
            </a:r>
            <a:endParaRPr kumimoji="1" lang="en-US" altLang="zh-CN" sz="3600" dirty="0">
              <a:solidFill>
                <a:schemeClr val="accent2">
                  <a:lumMod val="75000"/>
                </a:schemeClr>
              </a:solidFill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539A7B4-9B02-BA45-BB65-3793E00C95B6}"/>
              </a:ext>
            </a:extLst>
          </p:cNvPr>
          <p:cNvSpPr txBox="1">
            <a:spLocks/>
          </p:cNvSpPr>
          <p:nvPr/>
        </p:nvSpPr>
        <p:spPr>
          <a:xfrm>
            <a:off x="621031" y="513786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L.O Revision of the topic of Pet(s)</a:t>
            </a:r>
          </a:p>
        </p:txBody>
      </p:sp>
    </p:spTree>
    <p:extLst>
      <p:ext uri="{BB962C8B-B14F-4D97-AF65-F5344CB8AC3E}">
        <p14:creationId xmlns:p14="http://schemas.microsoft.com/office/powerpoint/2010/main" val="222198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3127" y="2481824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883938" y="2472578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4958" y="332760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40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43010" y="324837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/>
              <a:t>红</a:t>
            </a:r>
            <a:r>
              <a:rPr lang="en-US" altLang="zh-CN" sz="5400"/>
              <a:t> </a:t>
            </a:r>
            <a:r>
              <a:rPr lang="zh-CN" altLang="en-US" sz="5400"/>
              <a:t>色</a:t>
            </a:r>
          </a:p>
        </p:txBody>
      </p:sp>
      <p:sp>
        <p:nvSpPr>
          <p:cNvPr id="8" name="矩形 7"/>
          <p:cNvSpPr/>
          <p:nvPr/>
        </p:nvSpPr>
        <p:spPr>
          <a:xfrm>
            <a:off x="1634567" y="2459944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676683" y="3243973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/>
              <a:t>绿色</a:t>
            </a:r>
          </a:p>
        </p:txBody>
      </p:sp>
      <p:sp>
        <p:nvSpPr>
          <p:cNvPr id="11" name="矩形 10"/>
          <p:cNvSpPr/>
          <p:nvPr/>
        </p:nvSpPr>
        <p:spPr>
          <a:xfrm>
            <a:off x="3981926" y="2474754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080667" y="3306295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/>
              <a:t>蓝色</a:t>
            </a:r>
          </a:p>
        </p:txBody>
      </p:sp>
      <p:sp>
        <p:nvSpPr>
          <p:cNvPr id="14" name="矩形 13"/>
          <p:cNvSpPr/>
          <p:nvPr/>
        </p:nvSpPr>
        <p:spPr>
          <a:xfrm>
            <a:off x="7328662" y="4524515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647987" y="4485479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13327" y="5284210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/>
              <a:t>黑色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71062" y="5245174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/>
              <a:t>白色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5D7B3D80-4E02-434A-AB17-36C5E48DA005}"/>
              </a:ext>
            </a:extLst>
          </p:cNvPr>
          <p:cNvSpPr/>
          <p:nvPr/>
        </p:nvSpPr>
        <p:spPr>
          <a:xfrm>
            <a:off x="8845999" y="2435610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8D02FF5F-5313-714F-8337-85D2B304B243}"/>
              </a:ext>
            </a:extLst>
          </p:cNvPr>
          <p:cNvSpPr/>
          <p:nvPr/>
        </p:nvSpPr>
        <p:spPr>
          <a:xfrm>
            <a:off x="6335188" y="2505529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6D898D95-9C4E-0541-A9FC-29A463F19D63}"/>
              </a:ext>
            </a:extLst>
          </p:cNvPr>
          <p:cNvSpPr/>
          <p:nvPr/>
        </p:nvSpPr>
        <p:spPr>
          <a:xfrm>
            <a:off x="1840432" y="2463411"/>
            <a:ext cx="1234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40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44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4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40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66B3BBE7-41CF-D946-A756-3D71486A55E7}"/>
              </a:ext>
            </a:extLst>
          </p:cNvPr>
          <p:cNvSpPr/>
          <p:nvPr/>
        </p:nvSpPr>
        <p:spPr>
          <a:xfrm>
            <a:off x="4134361" y="2439068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9863A112-75E0-8A4C-A904-F6441F5290EE}"/>
              </a:ext>
            </a:extLst>
          </p:cNvPr>
          <p:cNvSpPr/>
          <p:nvPr/>
        </p:nvSpPr>
        <p:spPr>
          <a:xfrm>
            <a:off x="3807294" y="4521147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31D028D8-E81A-8D44-B1C2-76D7ED195072}"/>
              </a:ext>
            </a:extLst>
          </p:cNvPr>
          <p:cNvSpPr/>
          <p:nvPr/>
        </p:nvSpPr>
        <p:spPr>
          <a:xfrm>
            <a:off x="9153481" y="4533484"/>
            <a:ext cx="13676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/>
          </a:p>
        </p:txBody>
      </p:sp>
      <p:sp>
        <p:nvSpPr>
          <p:cNvPr id="22" name="爆炸形 1 21">
            <a:extLst>
              <a:ext uri="{FF2B5EF4-FFF2-40B4-BE49-F238E27FC236}">
                <a16:creationId xmlns:a16="http://schemas.microsoft.com/office/drawing/2014/main" id="{4C2F0426-A254-2642-8ADF-53671A8F4478}"/>
              </a:ext>
            </a:extLst>
          </p:cNvPr>
          <p:cNvSpPr/>
          <p:nvPr/>
        </p:nvSpPr>
        <p:spPr>
          <a:xfrm rot="21185776">
            <a:off x="106850" y="244627"/>
            <a:ext cx="2347035" cy="1919408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Review</a:t>
            </a:r>
            <a:endParaRPr kumimoji="1" lang="zh-CN" altLang="en-US" sz="280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420DDFC-6684-D347-987E-A92DA94660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74" t="61354"/>
          <a:stretch/>
        </p:blipFill>
        <p:spPr>
          <a:xfrm rot="1444804">
            <a:off x="10601687" y="5062992"/>
            <a:ext cx="1410960" cy="144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2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9AA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>
            <a:extLst>
              <a:ext uri="{FF2B5EF4-FFF2-40B4-BE49-F238E27FC236}">
                <a16:creationId xmlns:a16="http://schemas.microsoft.com/office/drawing/2014/main" id="{01AABB58-F84C-8747-B8A0-7FD4B563E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33" y="3676651"/>
            <a:ext cx="2971800" cy="1653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3390721-B014-E24D-A22A-768039F36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647" y="3365501"/>
            <a:ext cx="2658533" cy="2274993"/>
          </a:xfrm>
          <a:prstGeom prst="roundRect">
            <a:avLst/>
          </a:prstGeom>
        </p:spPr>
      </p:pic>
      <p:pic>
        <p:nvPicPr>
          <p:cNvPr id="12292" name="图片 3">
            <a:extLst>
              <a:ext uri="{FF2B5EF4-FFF2-40B4-BE49-F238E27FC236}">
                <a16:creationId xmlns:a16="http://schemas.microsoft.com/office/drawing/2014/main" id="{52279E9C-7698-6D4B-924D-EBFF47C4F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34" y="571500"/>
            <a:ext cx="4679951" cy="231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3" name="组合 10">
            <a:extLst>
              <a:ext uri="{FF2B5EF4-FFF2-40B4-BE49-F238E27FC236}">
                <a16:creationId xmlns:a16="http://schemas.microsoft.com/office/drawing/2014/main" id="{5297F6A0-0C50-C648-9CF1-F012ED8F723B}"/>
              </a:ext>
            </a:extLst>
          </p:cNvPr>
          <p:cNvGrpSpPr>
            <a:grpSpLocks/>
          </p:cNvGrpSpPr>
          <p:nvPr/>
        </p:nvGrpSpPr>
        <p:grpSpPr bwMode="auto">
          <a:xfrm>
            <a:off x="7666567" y="510118"/>
            <a:ext cx="3907367" cy="5549900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13317A8C-E116-494C-AACB-B2C9A00C6FDB}"/>
                </a:ext>
              </a:extLst>
            </p:cNvPr>
            <p:cNvCxnSpPr/>
            <p:nvPr/>
          </p:nvCxnSpPr>
          <p:spPr>
            <a:xfrm flipH="1">
              <a:off x="9673" y="798"/>
              <a:ext cx="41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A6A75DE0-7271-8048-B945-B6E84F60EFDA}"/>
                </a:ext>
              </a:extLst>
            </p:cNvPr>
            <p:cNvSpPr/>
            <p:nvPr/>
          </p:nvSpPr>
          <p:spPr>
            <a:xfrm>
              <a:off x="10219" y="2194"/>
              <a:ext cx="3703" cy="335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chéng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橙    色 </a:t>
              </a:r>
            </a:p>
          </p:txBody>
        </p:sp>
      </p:grpSp>
      <p:sp>
        <p:nvSpPr>
          <p:cNvPr id="12296" name="文本框 5">
            <a:extLst>
              <a:ext uri="{FF2B5EF4-FFF2-40B4-BE49-F238E27FC236}">
                <a16:creationId xmlns:a16="http://schemas.microsoft.com/office/drawing/2014/main" id="{81B7E2DE-A540-1C45-B1FD-B41A183F6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2967" y="1809751"/>
            <a:ext cx="3695700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333" b="1">
                <a:latin typeface="微软雅黑" panose="020B0503020204020204" pitchFamily="34" charset="-122"/>
                <a:ea typeface="微软雅黑" panose="020B0503020204020204" pitchFamily="34" charset="-122"/>
              </a:rPr>
              <a:t>chéng sè</a:t>
            </a:r>
            <a:r>
              <a:rPr lang="zh-CN" altLang="en-US" sz="72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eaLnBrk="1" hangingPunct="1"/>
            <a:r>
              <a:rPr lang="zh-CN" altLang="en-US" sz="72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8000" b="1">
                <a:latin typeface="楷体" panose="02010609060101010101" pitchFamily="49" charset="-122"/>
                <a:ea typeface="楷体" panose="02010609060101010101" pitchFamily="49" charset="-122"/>
              </a:rPr>
              <a:t>橙  色</a:t>
            </a:r>
            <a:r>
              <a:rPr lang="zh-CN" altLang="en-US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913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">
            <a:extLst>
              <a:ext uri="{FF2B5EF4-FFF2-40B4-BE49-F238E27FC236}">
                <a16:creationId xmlns:a16="http://schemas.microsoft.com/office/drawing/2014/main" id="{9964C4E6-E10F-0145-95C2-811944607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384" y="385234"/>
            <a:ext cx="4290483" cy="238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图片 2">
            <a:extLst>
              <a:ext uri="{FF2B5EF4-FFF2-40B4-BE49-F238E27FC236}">
                <a16:creationId xmlns:a16="http://schemas.microsoft.com/office/drawing/2014/main" id="{96AAB619-DE07-CE4B-A674-F349EB664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967" y="3238500"/>
            <a:ext cx="47752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8" name="组合 10">
            <a:extLst>
              <a:ext uri="{FF2B5EF4-FFF2-40B4-BE49-F238E27FC236}">
                <a16:creationId xmlns:a16="http://schemas.microsoft.com/office/drawing/2014/main" id="{968AD749-7A5C-5945-8DBB-EB96E91E5F65}"/>
              </a:ext>
            </a:extLst>
          </p:cNvPr>
          <p:cNvGrpSpPr>
            <a:grpSpLocks/>
          </p:cNvGrpSpPr>
          <p:nvPr/>
        </p:nvGrpSpPr>
        <p:grpSpPr bwMode="auto">
          <a:xfrm>
            <a:off x="7425268" y="670984"/>
            <a:ext cx="3596217" cy="5281083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1D674FF1-8AEF-B441-871A-FA742429AA3B}"/>
                </a:ext>
              </a:extLst>
            </p:cNvPr>
            <p:cNvCxnSpPr/>
            <p:nvPr/>
          </p:nvCxnSpPr>
          <p:spPr>
            <a:xfrm flipH="1">
              <a:off x="9673" y="798"/>
              <a:ext cx="43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66E34983-FE17-4545-B0BA-C70CAC5EDA5F}"/>
                </a:ext>
              </a:extLst>
            </p:cNvPr>
            <p:cNvSpPr/>
            <p:nvPr/>
          </p:nvSpPr>
          <p:spPr>
            <a:xfrm>
              <a:off x="10218" y="2193"/>
              <a:ext cx="3704" cy="335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hóng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红   色 </a:t>
              </a:r>
            </a:p>
          </p:txBody>
        </p:sp>
      </p:grpSp>
      <p:sp>
        <p:nvSpPr>
          <p:cNvPr id="16391" name="文本框 3">
            <a:extLst>
              <a:ext uri="{FF2B5EF4-FFF2-40B4-BE49-F238E27FC236}">
                <a16:creationId xmlns:a16="http://schemas.microsoft.com/office/drawing/2014/main" id="{6EF42319-9B02-314B-ADE5-29F215F3C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1867" y="2129367"/>
            <a:ext cx="2861733" cy="214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333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5333">
                <a:latin typeface="微软雅黑" panose="020B0503020204020204" pitchFamily="34" charset="-122"/>
                <a:ea typeface="微软雅黑" panose="020B0503020204020204" pitchFamily="34" charset="-122"/>
              </a:rPr>
              <a:t>zǐ    sè </a:t>
            </a:r>
          </a:p>
          <a:p>
            <a:pPr eaLnBrk="1" hangingPunct="1"/>
            <a:r>
              <a:rPr lang="zh-CN" altLang="en-US" sz="8000" b="1">
                <a:latin typeface="楷体" panose="02010609060101010101" pitchFamily="49" charset="-122"/>
                <a:ea typeface="楷体" panose="02010609060101010101" pitchFamily="49" charset="-122"/>
              </a:rPr>
              <a:t>紫 色</a:t>
            </a:r>
            <a:r>
              <a:rPr lang="zh-CN" altLang="en-US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559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54025" y="90883"/>
            <a:ext cx="5332763" cy="101566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6000" u="sng" dirty="0" err="1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kumimoji="1" lang="en-US" altLang="zh-CN" sz="6000" u="sng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+</a:t>
            </a:r>
            <a:r>
              <a:rPr kumimoji="1" lang="zh-CN" altLang="en-US" sz="6000" u="sng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zh-CN" altLang="en-US" sz="6000" u="sng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kumimoji="1" lang="en-US" altLang="zh-CN" sz="6000" u="sng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+ pet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350" y="-30828"/>
            <a:ext cx="326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Describe the pets with colours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0E6CBB4C-17E5-6546-BFBE-6252D3B26C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278" y="2892077"/>
            <a:ext cx="1708151" cy="170815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8522B67-7A5A-6B47-A857-F4C349A56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735" y="4677423"/>
            <a:ext cx="1615650" cy="161565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60B503CC-D196-5A48-BC11-BA6A38D8E8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8566" y="967847"/>
            <a:ext cx="1670863" cy="176283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77E4BAB3-E2E6-6048-AE4A-75DF772391AB}"/>
              </a:ext>
            </a:extLst>
          </p:cNvPr>
          <p:cNvSpPr/>
          <p:nvPr/>
        </p:nvSpPr>
        <p:spPr>
          <a:xfrm>
            <a:off x="3891939" y="1523531"/>
            <a:ext cx="440812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660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白</a:t>
            </a:r>
            <a:r>
              <a:rPr kumimoji="1" lang="zh-CN" altLang="en-US" sz="660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  <a:endParaRPr kumimoji="1" lang="zh-CN" altLang="en-US" sz="660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2FEEA0D-6D85-3547-864F-61C17796C6CA}"/>
              </a:ext>
            </a:extLst>
          </p:cNvPr>
          <p:cNvSpPr/>
          <p:nvPr/>
        </p:nvSpPr>
        <p:spPr>
          <a:xfrm>
            <a:off x="3891938" y="3070189"/>
            <a:ext cx="440812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660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红</a:t>
            </a:r>
            <a:r>
              <a:rPr kumimoji="1" lang="zh-CN" altLang="en-US" sz="660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  <a:endParaRPr kumimoji="1" lang="zh-CN" altLang="en-US" sz="660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45E1AAF-6E93-F140-83F2-754774421040}"/>
              </a:ext>
            </a:extLst>
          </p:cNvPr>
          <p:cNvSpPr/>
          <p:nvPr/>
        </p:nvSpPr>
        <p:spPr>
          <a:xfrm>
            <a:off x="3891937" y="4939012"/>
            <a:ext cx="440812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660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蓝</a:t>
            </a:r>
            <a:r>
              <a:rPr kumimoji="1" lang="zh-CN" altLang="en-US" sz="660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  <a:endParaRPr kumimoji="1" lang="zh-CN" altLang="en-US" sz="6600">
              <a:solidFill>
                <a:schemeClr val="accent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064DA12-2782-6A40-A85C-012D0BD13890}"/>
              </a:ext>
            </a:extLst>
          </p:cNvPr>
          <p:cNvSpPr/>
          <p:nvPr/>
        </p:nvSpPr>
        <p:spPr>
          <a:xfrm flipH="1">
            <a:off x="6861266" y="1571085"/>
            <a:ext cx="254881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660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狗</a:t>
            </a:r>
            <a:endParaRPr lang="zh-CN" altLang="en-US" sz="660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E39824A-FF5B-804A-9889-3F3CA6B2EEE4}"/>
              </a:ext>
            </a:extLst>
          </p:cNvPr>
          <p:cNvSpPr/>
          <p:nvPr/>
        </p:nvSpPr>
        <p:spPr>
          <a:xfrm>
            <a:off x="6861266" y="3275829"/>
            <a:ext cx="10310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66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鸟</a:t>
            </a:r>
            <a:endParaRPr lang="zh-CN" altLang="en-US" sz="66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C307930-EAEC-CC4B-873D-AE242C5AB5BE}"/>
              </a:ext>
            </a:extLst>
          </p:cNvPr>
          <p:cNvSpPr/>
          <p:nvPr/>
        </p:nvSpPr>
        <p:spPr>
          <a:xfrm>
            <a:off x="6861265" y="5014911"/>
            <a:ext cx="10310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660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</a:t>
            </a:r>
            <a:endParaRPr lang="zh-CN" altLang="en-US" sz="660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0A8F53B-0D62-1F42-ADB6-97331D07E168}"/>
              </a:ext>
            </a:extLst>
          </p:cNvPr>
          <p:cNvSpPr txBox="1"/>
          <p:nvPr/>
        </p:nvSpPr>
        <p:spPr>
          <a:xfrm>
            <a:off x="5746398" y="1549073"/>
            <a:ext cx="1131567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zh-CN" altLang="en-US" sz="7200">
                <a:latin typeface="KaiTi" panose="02010609060101010101" pitchFamily="49" charset="-122"/>
                <a:ea typeface="KaiTi" panose="02010609060101010101" pitchFamily="49" charset="-122"/>
              </a:rPr>
              <a:t>的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13D4C07-795E-2F42-9FDC-58B9E86A2B20}"/>
              </a:ext>
            </a:extLst>
          </p:cNvPr>
          <p:cNvSpPr txBox="1"/>
          <p:nvPr/>
        </p:nvSpPr>
        <p:spPr>
          <a:xfrm>
            <a:off x="5746398" y="4922578"/>
            <a:ext cx="1131567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zh-CN" altLang="en-US" sz="7200">
                <a:latin typeface="KaiTi" panose="02010609060101010101" pitchFamily="49" charset="-122"/>
                <a:ea typeface="KaiTi" panose="02010609060101010101" pitchFamily="49" charset="-122"/>
              </a:rPr>
              <a:t>的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CAB46AFF-9F4D-3946-994E-E5C988E584C3}"/>
              </a:ext>
            </a:extLst>
          </p:cNvPr>
          <p:cNvSpPr txBox="1"/>
          <p:nvPr/>
        </p:nvSpPr>
        <p:spPr>
          <a:xfrm>
            <a:off x="5725220" y="3080676"/>
            <a:ext cx="1131567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zh-CN" altLang="en-US" sz="7200">
                <a:latin typeface="KaiTi" panose="02010609060101010101" pitchFamily="49" charset="-122"/>
                <a:ea typeface="KaiTi" panose="02010609060101010101" pitchFamily="49" charset="-122"/>
              </a:rPr>
              <a:t>的</a:t>
            </a:r>
          </a:p>
        </p:txBody>
      </p:sp>
      <p:sp>
        <p:nvSpPr>
          <p:cNvPr id="22" name="圆角矩形 21">
            <a:extLst>
              <a:ext uri="{FF2B5EF4-FFF2-40B4-BE49-F238E27FC236}">
                <a16:creationId xmlns:a16="http://schemas.microsoft.com/office/drawing/2014/main" id="{32C501E5-AC0A-DC4D-867D-BE3049055ED1}"/>
              </a:ext>
            </a:extLst>
          </p:cNvPr>
          <p:cNvSpPr/>
          <p:nvPr/>
        </p:nvSpPr>
        <p:spPr>
          <a:xfrm>
            <a:off x="4115743" y="1182366"/>
            <a:ext cx="1424333" cy="5161506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圆角矩形 22">
            <a:extLst>
              <a:ext uri="{FF2B5EF4-FFF2-40B4-BE49-F238E27FC236}">
                <a16:creationId xmlns:a16="http://schemas.microsoft.com/office/drawing/2014/main" id="{733E8326-DA36-4F4A-9D97-3056881D4568}"/>
              </a:ext>
            </a:extLst>
          </p:cNvPr>
          <p:cNvSpPr/>
          <p:nvPr/>
        </p:nvSpPr>
        <p:spPr>
          <a:xfrm>
            <a:off x="5563308" y="1163047"/>
            <a:ext cx="1424333" cy="5161506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圆角矩形 23">
            <a:extLst>
              <a:ext uri="{FF2B5EF4-FFF2-40B4-BE49-F238E27FC236}">
                <a16:creationId xmlns:a16="http://schemas.microsoft.com/office/drawing/2014/main" id="{0EFFA685-84D2-1B47-A63D-843CBAAA0413}"/>
              </a:ext>
            </a:extLst>
          </p:cNvPr>
          <p:cNvSpPr/>
          <p:nvPr/>
        </p:nvSpPr>
        <p:spPr>
          <a:xfrm>
            <a:off x="7039877" y="1178627"/>
            <a:ext cx="931777" cy="5161506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C4B67A92-68DF-FC4A-8817-DA288DEC3BF9}"/>
              </a:ext>
            </a:extLst>
          </p:cNvPr>
          <p:cNvSpPr txBox="1"/>
          <p:nvPr/>
        </p:nvSpPr>
        <p:spPr>
          <a:xfrm>
            <a:off x="8420046" y="2306333"/>
            <a:ext cx="3700441" cy="304698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How to say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kumimoji="1"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dog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  <a:p>
            <a:endParaRPr kumimoji="1" lang="en-US" altLang="zh-C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How to say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cute white dog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42406" y="5857623"/>
            <a:ext cx="3455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一只可爱的白色的狗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4912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>
            <a:extLst>
              <a:ext uri="{FF2B5EF4-FFF2-40B4-BE49-F238E27FC236}">
                <a16:creationId xmlns:a16="http://schemas.microsoft.com/office/drawing/2014/main" id="{2713055E-FF86-0545-A69B-BCC98BDFF53F}"/>
              </a:ext>
            </a:extLst>
          </p:cNvPr>
          <p:cNvSpPr/>
          <p:nvPr/>
        </p:nvSpPr>
        <p:spPr>
          <a:xfrm>
            <a:off x="455529" y="414314"/>
            <a:ext cx="10987821" cy="1200163"/>
          </a:xfrm>
          <a:prstGeom prst="roundRect">
            <a:avLst/>
          </a:prstGeom>
          <a:solidFill>
            <a:srgbClr val="FFFFFF">
              <a:alpha val="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9FCFDA18-F6E5-E24F-8CF7-81120FDB7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183" y="389415"/>
            <a:ext cx="2477157" cy="1217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290325-524B-7D41-93E3-4435E6EBA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0481" y="422391"/>
            <a:ext cx="44910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6000" b="1">
                <a:latin typeface="Bolts SF" pitchFamily="2" charset="0"/>
              </a:rPr>
              <a:t>the board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8EC379-876C-B142-84D5-417D8C4E5CAD}"/>
              </a:ext>
            </a:extLst>
          </p:cNvPr>
          <p:cNvSpPr txBox="1"/>
          <p:nvPr/>
        </p:nvSpPr>
        <p:spPr>
          <a:xfrm>
            <a:off x="345281" y="1610112"/>
            <a:ext cx="118467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whole class will be divided into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groups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Every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picks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</a:t>
            </a:r>
            <a:r>
              <a:rPr kumimoji="1"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challenger</a:t>
            </a:r>
            <a:r>
              <a:rPr kumimoji="1" lang="zh-CN" alt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teacher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choose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speaker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groups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randomly.</a:t>
            </a:r>
            <a:endParaRPr kumimoji="1"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challengers should listen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1" lang="zh-C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speaker carefully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slap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kumimoji="1"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soon as </a:t>
            </a: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possible.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kumimoji="1"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challengers only have one chance to slap the board.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winner stays on the stage, the loser comes back to seat.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4B939C-B7FE-E14B-9D04-0D4B5F2D1649}"/>
              </a:ext>
            </a:extLst>
          </p:cNvPr>
          <p:cNvSpPr txBox="1"/>
          <p:nvPr/>
        </p:nvSpPr>
        <p:spPr>
          <a:xfrm>
            <a:off x="793304" y="5042118"/>
            <a:ext cx="10950672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en-US" altLang="zh-CN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.Speaker:</a:t>
            </a:r>
            <a:r>
              <a:rPr kumimoji="1" lang="zh-CN" alt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1" lang="en-US" altLang="zh-CN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kumimoji="1" lang="en-US" altLang="zh-CN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+pet(s) to describe the picture: 5 score</a:t>
            </a:r>
          </a:p>
          <a:p>
            <a:r>
              <a:rPr kumimoji="1"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word 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kumimoji="1"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+pet(s) :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kumimoji="1"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score</a:t>
            </a:r>
          </a:p>
          <a:p>
            <a:r>
              <a:rPr kumimoji="1" lang="en-US" altLang="zh-CN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kumimoji="1" lang="zh-CN" alt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Challenger:</a:t>
            </a:r>
            <a:r>
              <a:rPr kumimoji="1" lang="zh-CN" alt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Slap 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correct Picture: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1"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score</a:t>
            </a:r>
            <a:endParaRPr kumimoji="1"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CAD5239-A3FB-084E-9260-FA3CA17D0625}"/>
              </a:ext>
            </a:extLst>
          </p:cNvPr>
          <p:cNvSpPr/>
          <p:nvPr/>
        </p:nvSpPr>
        <p:spPr>
          <a:xfrm>
            <a:off x="8174368" y="701897"/>
            <a:ext cx="3469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pets</a:t>
            </a:r>
            <a:r>
              <a:rPr lang="en-GB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50A8547D-4612-D94B-8091-738CC6574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183" y="389415"/>
            <a:ext cx="2477157" cy="1217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D07E7F42-9B77-9D47-814B-12165DBC9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7970" y="469309"/>
            <a:ext cx="1171345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 dirty="0">
                <a:latin typeface="Bolts SF" pitchFamily="2" charset="0"/>
              </a:rPr>
              <a:t>the board </a:t>
            </a:r>
            <a:r>
              <a:rPr lang="en-GB" altLang="en-US" sz="4000" b="1" dirty="0">
                <a:latin typeface="Bolts SF" pitchFamily="2" charset="0"/>
              </a:rPr>
              <a:t>&amp; </a:t>
            </a:r>
            <a:r>
              <a:rPr kumimoji="1" lang="en-US" altLang="zh-CN" sz="4000" dirty="0"/>
              <a:t>describe the pets</a:t>
            </a:r>
            <a:r>
              <a:rPr lang="en-GB" altLang="en-US" sz="4000" b="1" dirty="0">
                <a:latin typeface="Bolts SF" pitchFamily="2" charset="0"/>
              </a:rPr>
              <a:t> </a:t>
            </a:r>
            <a:endParaRPr lang="en-GB" altLang="en-US" sz="5400" b="1" dirty="0">
              <a:latin typeface="Bolts SF" pitchFamily="2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1A86A82-B534-5F43-B0D7-947C200F7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40" y="2043240"/>
            <a:ext cx="3175000" cy="19812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9077DBC-E91F-6C4E-9A9C-BDFE466E5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64764" y="2088091"/>
            <a:ext cx="3134638" cy="19812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A5E8AFC-3C27-994D-B87A-BFF46B2CFF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43816" y="2043240"/>
            <a:ext cx="2152118" cy="2375938"/>
          </a:xfrm>
          <a:prstGeom prst="rect">
            <a:avLst/>
          </a:prstGeom>
        </p:spPr>
      </p:pic>
      <p:sp>
        <p:nvSpPr>
          <p:cNvPr id="9" name="圆角矩形 8">
            <a:extLst>
              <a:ext uri="{FF2B5EF4-FFF2-40B4-BE49-F238E27FC236}">
                <a16:creationId xmlns:a16="http://schemas.microsoft.com/office/drawing/2014/main" id="{BC26E0B1-3AFD-D545-A8EE-C514891E9E09}"/>
              </a:ext>
            </a:extLst>
          </p:cNvPr>
          <p:cNvSpPr/>
          <p:nvPr/>
        </p:nvSpPr>
        <p:spPr>
          <a:xfrm>
            <a:off x="204464" y="367174"/>
            <a:ext cx="11713454" cy="1200163"/>
          </a:xfrm>
          <a:prstGeom prst="roundRect">
            <a:avLst/>
          </a:prstGeom>
          <a:solidFill>
            <a:srgbClr val="FFFFFF">
              <a:alpha val="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56FE165E-2773-C143-9054-1D6D7ADD22FB}"/>
              </a:ext>
            </a:extLst>
          </p:cNvPr>
          <p:cNvSpPr txBox="1"/>
          <p:nvPr/>
        </p:nvSpPr>
        <p:spPr>
          <a:xfrm>
            <a:off x="5501067" y="0"/>
            <a:ext cx="6725189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use </a:t>
            </a:r>
            <a:r>
              <a:rPr kumimoji="1"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+pet(s) (5 score)</a:t>
            </a:r>
          </a:p>
          <a:p>
            <a:r>
              <a:rPr kumimoji="1"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use</a:t>
            </a:r>
            <a:r>
              <a:rPr kumimoji="1"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word + adj.+ pet (10 score)</a:t>
            </a:r>
            <a:endParaRPr kumimoji="1"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F1D348A1-277D-1547-8B93-5A9F0AE0D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888" y="2293533"/>
            <a:ext cx="3405030" cy="1735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66B4567-71A3-2142-8A55-073D1F4F6C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01527" y="4331807"/>
            <a:ext cx="3251200" cy="203200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42E9F423-DE6C-5F43-BD8C-A48840771F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62017" y="2076791"/>
            <a:ext cx="2152118" cy="237593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D81348B0-DCCF-8941-8003-F009F0208FB2}"/>
              </a:ext>
            </a:extLst>
          </p:cNvPr>
          <p:cNvSpPr/>
          <p:nvPr/>
        </p:nvSpPr>
        <p:spPr>
          <a:xfrm>
            <a:off x="5381932" y="2088849"/>
            <a:ext cx="2932203" cy="209926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C125479B-A021-7341-B67F-5FB9A32F301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240" y="4460914"/>
            <a:ext cx="3251200" cy="215900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6573610D-A2C3-A040-A64E-D05EE3D03FC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76121" y="3723854"/>
            <a:ext cx="3251200" cy="2159000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id="{66B282FD-399C-B840-85A5-91D8D25DE79F}"/>
              </a:ext>
            </a:extLst>
          </p:cNvPr>
          <p:cNvSpPr/>
          <p:nvPr/>
        </p:nvSpPr>
        <p:spPr>
          <a:xfrm>
            <a:off x="125901" y="4190570"/>
            <a:ext cx="2932203" cy="209926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C3FADD0F-3699-3840-85AF-A3E9817D050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53198" y="4276405"/>
            <a:ext cx="1996636" cy="234350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E762781E-7D57-A449-86CB-5DD1671EACB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52566" y="4480994"/>
            <a:ext cx="2948939" cy="184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0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>
            <a:extLst>
              <a:ext uri="{FF2B5EF4-FFF2-40B4-BE49-F238E27FC236}">
                <a16:creationId xmlns:a16="http://schemas.microsoft.com/office/drawing/2014/main" id="{8373D8D3-C1A2-C244-8F1C-ED88D5A692A1}"/>
              </a:ext>
            </a:extLst>
          </p:cNvPr>
          <p:cNvSpPr txBox="1"/>
          <p:nvPr/>
        </p:nvSpPr>
        <p:spPr>
          <a:xfrm>
            <a:off x="3151836" y="5689202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33AF860-2C5E-7D42-A4EC-7EE89FB03130}"/>
              </a:ext>
            </a:extLst>
          </p:cNvPr>
          <p:cNvSpPr txBox="1"/>
          <p:nvPr/>
        </p:nvSpPr>
        <p:spPr>
          <a:xfrm>
            <a:off x="3130929" y="4665545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DDEBDBB3-323B-4242-8421-7BA66F218989}"/>
              </a:ext>
            </a:extLst>
          </p:cNvPr>
          <p:cNvSpPr/>
          <p:nvPr/>
        </p:nvSpPr>
        <p:spPr>
          <a:xfrm>
            <a:off x="1812420" y="1130875"/>
            <a:ext cx="554402" cy="218701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9E2F21C-504B-7D48-A2FD-217276557607}"/>
              </a:ext>
            </a:extLst>
          </p:cNvPr>
          <p:cNvSpPr txBox="1"/>
          <p:nvPr/>
        </p:nvSpPr>
        <p:spPr>
          <a:xfrm>
            <a:off x="3130929" y="3539775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92B8C4C-E0BC-AA40-8192-5550DD9C7519}"/>
              </a:ext>
            </a:extLst>
          </p:cNvPr>
          <p:cNvSpPr txBox="1"/>
          <p:nvPr/>
        </p:nvSpPr>
        <p:spPr>
          <a:xfrm>
            <a:off x="2423343" y="2362419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76C9C42-E8FD-9544-BD27-EBCBC257BABC}"/>
              </a:ext>
            </a:extLst>
          </p:cNvPr>
          <p:cNvSpPr txBox="1"/>
          <p:nvPr/>
        </p:nvSpPr>
        <p:spPr>
          <a:xfrm>
            <a:off x="2443163" y="1093212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CDF2F44-A97B-9B45-A04E-C0C05CF03BDC}"/>
              </a:ext>
            </a:extLst>
          </p:cNvPr>
          <p:cNvSpPr/>
          <p:nvPr/>
        </p:nvSpPr>
        <p:spPr>
          <a:xfrm>
            <a:off x="1005996" y="1108405"/>
            <a:ext cx="3647152" cy="92333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你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叫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什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么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？</a:t>
            </a:r>
            <a:endParaRPr kumimoji="1" lang="en-US" altLang="zh-CN" sz="5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aiTi"/>
              <a:ea typeface="KaiTi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9BBD9C6-A571-AF49-A2A2-85A735ED972F}"/>
              </a:ext>
            </a:extLst>
          </p:cNvPr>
          <p:cNvSpPr/>
          <p:nvPr/>
        </p:nvSpPr>
        <p:spPr>
          <a:xfrm>
            <a:off x="956374" y="2244883"/>
            <a:ext cx="50321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你有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什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么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宠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物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？</a:t>
            </a:r>
            <a:endParaRPr kumimoji="1" lang="en-US" altLang="zh-CN" sz="5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A178875-0C4E-564D-85EF-6791002D92AC}"/>
              </a:ext>
            </a:extLst>
          </p:cNvPr>
          <p:cNvSpPr/>
          <p:nvPr/>
        </p:nvSpPr>
        <p:spPr>
          <a:xfrm>
            <a:off x="956374" y="3572547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你喜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欢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什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么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宠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物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？</a:t>
            </a:r>
            <a:endParaRPr kumimoji="1" lang="en-US" altLang="zh-CN" sz="5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93DFB2EA-61B9-714E-99EC-6429809B0001}"/>
              </a:ext>
            </a:extLst>
          </p:cNvPr>
          <p:cNvSpPr txBox="1"/>
          <p:nvPr/>
        </p:nvSpPr>
        <p:spPr>
          <a:xfrm>
            <a:off x="9868303" y="2000619"/>
            <a:ext cx="223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like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3B11219-E4FC-AF45-8A55-73926D092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659" y="1052273"/>
            <a:ext cx="1446550" cy="14465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58DF0EC3-E31C-2F45-84FE-A29F671145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965" y="1052273"/>
            <a:ext cx="1446550" cy="1446550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67E911C8-AEFB-0647-BB25-19A948EBAB3F}"/>
              </a:ext>
            </a:extLst>
          </p:cNvPr>
          <p:cNvSpPr/>
          <p:nvPr/>
        </p:nvSpPr>
        <p:spPr>
          <a:xfrm>
            <a:off x="7050824" y="323771"/>
            <a:ext cx="25442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xǐ </a:t>
            </a:r>
            <a:r>
              <a:rPr kumimoji="0" lang="en-US" altLang="zh-CN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    </a:t>
            </a: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hu</a:t>
            </a:r>
            <a:r>
              <a:rPr kumimoji="0" lang="en-US" altLang="zh-CN" sz="4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ā</a:t>
            </a: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n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A43E905-D682-AB4C-B2FD-B9794FDD7F55}"/>
              </a:ext>
            </a:extLst>
          </p:cNvPr>
          <p:cNvSpPr txBox="1"/>
          <p:nvPr/>
        </p:nvSpPr>
        <p:spPr>
          <a:xfrm>
            <a:off x="567319" y="414376"/>
            <a:ext cx="5667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What</a:t>
            </a:r>
            <a:r>
              <a:rPr kumimoji="1" lang="zh-CN" altLang="en-US" sz="28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 </a:t>
            </a:r>
            <a:r>
              <a:rPr kumimoji="1" lang="en-US" altLang="zh-CN" sz="28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cs typeface="+mn-cs"/>
              </a:rPr>
              <a:t>…… your like?</a:t>
            </a:r>
            <a:endParaRPr kumimoji="1" lang="zh-CN" altLang="en-US" sz="2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E2EE06E5-8E69-FE47-A089-1BB443B77D86}"/>
              </a:ext>
            </a:extLst>
          </p:cNvPr>
          <p:cNvSpPr/>
          <p:nvPr/>
        </p:nvSpPr>
        <p:spPr>
          <a:xfrm>
            <a:off x="977280" y="4601524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你喜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欢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什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么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颜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色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？</a:t>
            </a:r>
            <a:endParaRPr kumimoji="1" lang="en-US" altLang="zh-CN" sz="5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078D555-74AA-C643-BE9A-0EE03D4BD525}"/>
              </a:ext>
            </a:extLst>
          </p:cNvPr>
          <p:cNvSpPr/>
          <p:nvPr/>
        </p:nvSpPr>
        <p:spPr>
          <a:xfrm>
            <a:off x="6754660" y="3123894"/>
            <a:ext cx="5346042" cy="3416320"/>
          </a:xfrm>
          <a:prstGeom prst="rect">
            <a:avLst/>
          </a:prstGeom>
          <a:solidFill>
            <a:srgbClr val="FFFF00"/>
          </a:solidFill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CH: use </a:t>
            </a: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intensifiers</a:t>
            </a: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 to ask question</a:t>
            </a:r>
            <a:endParaRPr kumimoji="0" lang="en-US" altLang="zh-CN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等线"/>
              <a:cs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EX CH: How to say 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What color you don’t like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等线"/>
                <a:cs typeface="Times New Roman"/>
              </a:rPr>
              <a:t>? in Pinyin.</a:t>
            </a: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+mn-lt"/>
              <a:cs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4917321-A74C-D340-A9D1-D86B9A390E93}"/>
              </a:ext>
            </a:extLst>
          </p:cNvPr>
          <p:cNvSpPr/>
          <p:nvPr/>
        </p:nvSpPr>
        <p:spPr>
          <a:xfrm>
            <a:off x="1005996" y="5607028"/>
            <a:ext cx="5724644" cy="92333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你喜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欢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什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么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国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家</a:t>
            </a:r>
            <a:r>
              <a:rPr kumimoji="1" lang="zh-CN" alt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/>
                <a:ea typeface="KaiTi"/>
                <a:cs typeface="+mn-cs"/>
              </a:rPr>
              <a:t>？</a:t>
            </a:r>
            <a:endParaRPr kumimoji="1" lang="en-US" altLang="zh-CN" sz="5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/>
              <a:ea typeface="KaiT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949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5" grpId="0" animBg="1"/>
      <p:bldP spid="25" grpId="1" animBg="1"/>
      <p:bldP spid="24" grpId="0" animBg="1"/>
      <p:bldP spid="12" grpId="0" animBg="1"/>
      <p:bldP spid="11" grpId="0" animBg="1"/>
      <p:bldP spid="10" grpId="0" animBg="1"/>
      <p:bldP spid="6" grpId="0"/>
      <p:bldP spid="7" grpId="0"/>
      <p:bldP spid="8" grpId="0"/>
      <p:bldP spid="14" grpId="0"/>
      <p:bldP spid="17" grpId="0"/>
      <p:bldP spid="22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6E5ADA81-BB46-C940-8C2E-A4F55E588D8C}"/>
              </a:ext>
            </a:extLst>
          </p:cNvPr>
          <p:cNvSpPr txBox="1"/>
          <p:nvPr/>
        </p:nvSpPr>
        <p:spPr>
          <a:xfrm>
            <a:off x="3127400" y="1616390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C60B410-222E-6647-A238-082E78437A73}"/>
              </a:ext>
            </a:extLst>
          </p:cNvPr>
          <p:cNvSpPr/>
          <p:nvPr/>
        </p:nvSpPr>
        <p:spPr>
          <a:xfrm>
            <a:off x="3135022" y="2992624"/>
            <a:ext cx="22621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5400" dirty="0"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绿色</a:t>
            </a:r>
            <a:r>
              <a:rPr kumimoji="1" lang="en-US" altLang="zh-CN" sz="5400" dirty="0">
                <a:latin typeface="KaiTi" panose="02010609060101010101" pitchFamily="49" charset="-122"/>
                <a:ea typeface="KaiTi" panose="02010609060101010101" pitchFamily="49" charset="-122"/>
              </a:rPr>
              <a:t>)</a:t>
            </a:r>
            <a:endParaRPr kumimoji="1" lang="zh-CN" altLang="en-US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6592BF1-4D25-6A44-BABB-9CAA464F6F80}"/>
              </a:ext>
            </a:extLst>
          </p:cNvPr>
          <p:cNvSpPr/>
          <p:nvPr/>
        </p:nvSpPr>
        <p:spPr>
          <a:xfrm>
            <a:off x="981876" y="3161851"/>
            <a:ext cx="54807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我喜</a:t>
            </a:r>
            <a:r>
              <a:rPr kumimoji="1" lang="zh-CN" altLang="en-US" sz="54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欢</a:t>
            </a:r>
            <a:r>
              <a:rPr kumimoji="1" lang="en-US" altLang="zh-CN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kumimoji="1" lang="en-US" altLang="zh-CN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____</a:t>
            </a:r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kumimoji="1" lang="en-US" altLang="zh-CN" sz="5400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53DE4147-0025-7946-B0F1-F5C52D94B9C2}"/>
              </a:ext>
            </a:extLst>
          </p:cNvPr>
          <p:cNvGrpSpPr/>
          <p:nvPr/>
        </p:nvGrpSpPr>
        <p:grpSpPr>
          <a:xfrm>
            <a:off x="7408333" y="1756092"/>
            <a:ext cx="3830822" cy="2669911"/>
            <a:chOff x="6319706" y="2824084"/>
            <a:chExt cx="5908098" cy="4015316"/>
          </a:xfrm>
        </p:grpSpPr>
        <p:pic>
          <p:nvPicPr>
            <p:cNvPr id="5" name="图片 2">
              <a:extLst>
                <a:ext uri="{FF2B5EF4-FFF2-40B4-BE49-F238E27FC236}">
                  <a16:creationId xmlns:a16="http://schemas.microsoft.com/office/drawing/2014/main" id="{165CBA8E-16EB-734E-85AD-53B5F8E43A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3604" y="2824084"/>
              <a:ext cx="3124200" cy="4015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图片 1">
              <a:extLst>
                <a:ext uri="{FF2B5EF4-FFF2-40B4-BE49-F238E27FC236}">
                  <a16:creationId xmlns:a16="http://schemas.microsoft.com/office/drawing/2014/main" id="{E70611BF-AC72-504D-AC9A-D1EB25D876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3293" y="2851330"/>
              <a:ext cx="2358035" cy="1905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0EB5456E-9F8D-DA45-BA96-EF4DCF4FE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19706" y="4938225"/>
              <a:ext cx="2581357" cy="1631507"/>
            </a:xfrm>
            <a:prstGeom prst="rect">
              <a:avLst/>
            </a:prstGeom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95EABD5-E798-9642-A220-BFB393931343}"/>
              </a:ext>
            </a:extLst>
          </p:cNvPr>
          <p:cNvSpPr/>
          <p:nvPr/>
        </p:nvSpPr>
        <p:spPr>
          <a:xfrm>
            <a:off x="952845" y="1616390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你喜</a:t>
            </a:r>
            <a:r>
              <a:rPr kumimoji="1" lang="zh-CN" altLang="en-US" sz="54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欢</a:t>
            </a:r>
            <a:r>
              <a:rPr kumimoji="1" lang="zh-CN" altLang="en-US" sz="54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54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颜</a:t>
            </a:r>
            <a:r>
              <a:rPr kumimoji="1" lang="zh-CN" altLang="en-US" sz="54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？</a:t>
            </a:r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533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5D378338-EFE9-7D49-8AF8-53C10B483E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7962" y="131727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Do a survey: </a:t>
            </a:r>
            <a:r>
              <a:rPr lang="zh-CN" altLang="en-GB" sz="4800">
                <a:latin typeface="KaiTi" panose="02010609060101010101" pitchFamily="49" charset="-122"/>
                <a:ea typeface="KaiTi" panose="02010609060101010101" pitchFamily="49" charset="-122"/>
              </a:rPr>
              <a:t>你喜欢</a:t>
            </a:r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什么颜色？</a:t>
            </a:r>
            <a:endParaRPr lang="en-GB" altLang="zh-CN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33795" name="图片 2">
            <a:extLst>
              <a:ext uri="{FF2B5EF4-FFF2-40B4-BE49-F238E27FC236}">
                <a16:creationId xmlns:a16="http://schemas.microsoft.com/office/drawing/2014/main" id="{463D41DC-C661-B94F-8676-6F8A076AF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8" t="26482" r="15707" b="8842"/>
          <a:stretch>
            <a:fillRect/>
          </a:stretch>
        </p:blipFill>
        <p:spPr bwMode="auto">
          <a:xfrm>
            <a:off x="7053263" y="1534695"/>
            <a:ext cx="4300537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0725F1D-4AAA-6B42-A2A8-68A3332FB83D}"/>
              </a:ext>
            </a:extLst>
          </p:cNvPr>
          <p:cNvSpPr txBox="1"/>
          <p:nvPr/>
        </p:nvSpPr>
        <p:spPr>
          <a:xfrm>
            <a:off x="381000" y="1463066"/>
            <a:ext cx="5943600" cy="20621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zh-CN" altLang="zh-CN" sz="3200" noProof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200" noProof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 a table like below.</a:t>
            </a:r>
            <a:endParaRPr kumimoji="1" lang="en" altLang="zh-CN" sz="3200" noProof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en" altLang="zh-CN" sz="3200" noProof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-Interview at least </a:t>
            </a:r>
            <a:r>
              <a:rPr kumimoji="1" lang="en" altLang="zh-CN" sz="3200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" altLang="zh-CN" sz="3200" noProof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classmates and find out what color he/she likes.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2363BE61-053D-9D4C-80BC-B81300C08CE8}"/>
              </a:ext>
            </a:extLst>
          </p:cNvPr>
          <p:cNvGraphicFramePr>
            <a:graphicFrameLocks noGrp="1"/>
          </p:cNvGraphicFramePr>
          <p:nvPr/>
        </p:nvGraphicFramePr>
        <p:xfrm>
          <a:off x="381000" y="3946988"/>
          <a:ext cx="10972799" cy="2672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8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34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r>
                        <a:rPr lang="zh-CN" altLang="en-US" sz="2800"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名字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800"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颜色</a:t>
                      </a:r>
                      <a:endParaRPr kumimoji="1" lang="zh-CN" altLang="en-US" sz="2800"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2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Student A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1447" marR="91447" marT="45734" marB="45734" horzOverflow="overflow"/>
                </a:tc>
                <a:tc>
                  <a:txBody>
                    <a:bodyPr/>
                    <a:lstStyle/>
                    <a:p>
                      <a:endParaRPr lang="zh-CN" altLang="en-US" sz="2800"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2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Student B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1447" marR="91447" marT="45734" marB="45734" horzOverflow="overflow"/>
                </a:tc>
                <a:tc>
                  <a:txBody>
                    <a:bodyPr/>
                    <a:lstStyle/>
                    <a:p>
                      <a:endParaRPr lang="zh-CN" altLang="en-US" sz="2800"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2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Student C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1447" marR="91447" marT="45734" marB="45734" horzOverflow="overflow"/>
                </a:tc>
                <a:tc>
                  <a:txBody>
                    <a:bodyPr/>
                    <a:lstStyle/>
                    <a:p>
                      <a:endParaRPr lang="zh-CN" altLang="en-US" sz="2800"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22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等线" charset="0"/>
                          <a:ea typeface="等线" charset="0"/>
                          <a:cs typeface="等线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Student D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91447" marR="91447" marT="45734" marB="45734" horzOverflow="overflow"/>
                </a:tc>
                <a:tc>
                  <a:txBody>
                    <a:bodyPr/>
                    <a:lstStyle/>
                    <a:p>
                      <a:endParaRPr lang="zh-CN" altLang="en-US" sz="2800"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矩形 6">
            <a:extLst>
              <a:ext uri="{FF2B5EF4-FFF2-40B4-BE49-F238E27FC236}">
                <a16:creationId xmlns:a16="http://schemas.microsoft.com/office/drawing/2014/main" id="{53F8B768-34BF-9E45-9E43-06009F87D587}"/>
              </a:ext>
            </a:extLst>
          </p:cNvPr>
          <p:cNvSpPr/>
          <p:nvPr/>
        </p:nvSpPr>
        <p:spPr>
          <a:xfrm>
            <a:off x="5615762" y="4640881"/>
            <a:ext cx="5715000" cy="150810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1"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CH: use </a:t>
            </a:r>
            <a:r>
              <a:rPr kumimoji="1" lang="zh-CN" altLang="en-US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 </a:t>
            </a:r>
            <a:r>
              <a: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kumimoji="1" lang="zh-CN" altLang="en-US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也</a:t>
            </a:r>
            <a:endParaRPr kumimoji="1"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EX CH:</a:t>
            </a:r>
            <a:r>
              <a:rPr kumimoji="1"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intensifiers</a:t>
            </a:r>
            <a:endParaRPr kumimoji="1"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Super CH: use </a:t>
            </a:r>
            <a:r>
              <a:rPr kumimoji="1"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但是</a:t>
            </a:r>
            <a:endParaRPr kumimoji="1"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19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爆炸形 1 2">
            <a:extLst>
              <a:ext uri="{FF2B5EF4-FFF2-40B4-BE49-F238E27FC236}">
                <a16:creationId xmlns:a16="http://schemas.microsoft.com/office/drawing/2014/main" id="{8C3DB1FB-6971-234E-B81E-69E983A8743F}"/>
              </a:ext>
            </a:extLst>
          </p:cNvPr>
          <p:cNvSpPr/>
          <p:nvPr/>
        </p:nvSpPr>
        <p:spPr>
          <a:xfrm>
            <a:off x="9276159" y="-317974"/>
            <a:ext cx="3115088" cy="2449656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Reading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FD04256-7CA4-FD49-A400-57A1E792F66E}"/>
              </a:ext>
            </a:extLst>
          </p:cNvPr>
          <p:cNvSpPr/>
          <p:nvPr/>
        </p:nvSpPr>
        <p:spPr>
          <a:xfrm>
            <a:off x="475012" y="2260251"/>
            <a:ext cx="11127179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0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我家有六口人。我喜欢绿色，爸爸也喜欢绿色。但是妈妈很喜欢蓝色。弟弟有点喜欢黄色的兔子。姐姐非常喜欢红色的猫。哥哥最喜欢黑色和白色。他有一条黑白色的蛇</a:t>
            </a:r>
            <a:r>
              <a:rPr kumimoji="1" lang="zh-CN" altLang="en-US" sz="40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。我很喜欢</a:t>
            </a:r>
            <a:r>
              <a:rPr kumimoji="1" lang="zh-CN" altLang="en-US" sz="4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漂亮的橙色的鱼</a:t>
            </a:r>
            <a:r>
              <a:rPr kumimoji="1" lang="zh-CN" altLang="en-US" sz="40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kumimoji="1" lang="zh-CN" altLang="en-US" sz="4000" dirty="0">
              <a:solidFill>
                <a:schemeClr val="tx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0C0DC17-0E50-C547-A7D4-9D1145124A27}"/>
              </a:ext>
            </a:extLst>
          </p:cNvPr>
          <p:cNvSpPr/>
          <p:nvPr/>
        </p:nvSpPr>
        <p:spPr>
          <a:xfrm>
            <a:off x="570015" y="638779"/>
            <a:ext cx="8801147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Highlight all the </a:t>
            </a:r>
            <a:r>
              <a:rPr kumimoji="1"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intensifiers and connective words</a:t>
            </a:r>
            <a:r>
              <a:rPr kumimoji="1"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1"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</a:t>
            </a:r>
            <a:r>
              <a:rPr kumimoji="1"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meaning of </a:t>
            </a:r>
            <a:r>
              <a:rPr kumimoji="1"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黑白色</a:t>
            </a:r>
            <a:r>
              <a:rPr kumimoji="1"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kumimoji="1"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 CH:</a:t>
            </a:r>
            <a:r>
              <a:rPr kumimoji="1"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1" lang="en-GB" altLang="zh-CN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ranslate</a:t>
            </a:r>
            <a:r>
              <a:rPr kumimoji="1" lang="en-GB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GB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last sentence.</a:t>
            </a:r>
            <a:endParaRPr kumimoji="1"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90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6689" y="741312"/>
            <a:ext cx="98367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Translate: </a:t>
            </a:r>
            <a:endParaRPr kumimoji="1" lang="en-US" altLang="zh-CN" sz="3600" dirty="0"/>
          </a:p>
          <a:p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我有一只绿色的猫</a:t>
            </a:r>
            <a:r>
              <a:rPr kumimoji="1" lang="zh-CN" altLang="en-US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kumimoji="1" lang="en-US" altLang="zh-CN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(in</a:t>
            </a:r>
            <a:r>
              <a:rPr kumimoji="1" lang="zh-CN" altLang="en-US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English)</a:t>
            </a:r>
          </a:p>
          <a:p>
            <a:r>
              <a:rPr kumimoji="1" lang="en-US" altLang="zh-CN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哥哥有一只蓝色的狗</a:t>
            </a:r>
            <a:r>
              <a:rPr kumimoji="1" lang="zh-CN" altLang="en-US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(in</a:t>
            </a: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English</a:t>
            </a:r>
            <a:r>
              <a:rPr kumimoji="1" lang="en-US" altLang="zh-CN" sz="36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3.My 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dad has a purple rabbits</a:t>
            </a:r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.(in</a:t>
            </a:r>
            <a:r>
              <a:rPr lang="zh-CN" altLang="en-US" sz="3600" dirty="0" smtClean="0">
                <a:latin typeface="KaiTi"/>
                <a:ea typeface="KaiTi"/>
                <a:cs typeface="Times New Roman"/>
              </a:rPr>
              <a:t> </a:t>
            </a:r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Pinyin)</a:t>
            </a:r>
            <a:endParaRPr kumimoji="1" lang="en-US" altLang="zh-CN" sz="3600" dirty="0">
              <a:latin typeface="KaiTi"/>
              <a:ea typeface="KaiTi"/>
              <a:cs typeface="Times New Roman"/>
            </a:endParaRPr>
          </a:p>
          <a:p>
            <a:r>
              <a:rPr kumimoji="1" lang="en-US" altLang="zh-CN" sz="3600" dirty="0" smtClean="0">
                <a:latin typeface="KaiTi"/>
                <a:ea typeface="KaiTi"/>
                <a:cs typeface="Times New Roman"/>
              </a:rPr>
              <a:t>4.She </a:t>
            </a:r>
            <a:r>
              <a:rPr kumimoji="1" lang="en-US" altLang="zh-CN" sz="3600" dirty="0">
                <a:latin typeface="KaiTi"/>
                <a:ea typeface="KaiTi"/>
                <a:cs typeface="Times New Roman"/>
              </a:rPr>
              <a:t>has a cute green tiger</a:t>
            </a:r>
            <a:r>
              <a:rPr kumimoji="1" lang="en-US" altLang="zh-CN" sz="3600" dirty="0" smtClean="0">
                <a:latin typeface="KaiTi"/>
                <a:ea typeface="KaiTi"/>
                <a:cs typeface="Times New Roman"/>
              </a:rPr>
              <a:t>.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 </a:t>
            </a:r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(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in</a:t>
            </a:r>
            <a:r>
              <a:rPr lang="zh-CN" altLang="en-US" sz="3600" dirty="0">
                <a:latin typeface="KaiTi"/>
                <a:ea typeface="KaiTi"/>
                <a:cs typeface="Times New Roman"/>
              </a:rPr>
              <a:t> </a:t>
            </a:r>
            <a:r>
              <a:rPr lang="en-US" altLang="zh-CN" sz="3600" dirty="0">
                <a:latin typeface="KaiTi"/>
                <a:ea typeface="KaiTi"/>
                <a:cs typeface="Times New Roman"/>
              </a:rPr>
              <a:t>Pinyin</a:t>
            </a:r>
            <a:r>
              <a:rPr lang="en-US" altLang="zh-CN" sz="3600" dirty="0" smtClean="0">
                <a:latin typeface="KaiTi"/>
                <a:ea typeface="KaiTi"/>
                <a:cs typeface="Times New Roman"/>
              </a:rPr>
              <a:t>)</a:t>
            </a:r>
            <a:endParaRPr kumimoji="1" lang="en-US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endParaRPr kumimoji="1" lang="en-US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5FF1A33-CC0E-6F4E-89D4-2CFF69D9B6EE}"/>
              </a:ext>
            </a:extLst>
          </p:cNvPr>
          <p:cNvSpPr txBox="1"/>
          <p:nvPr/>
        </p:nvSpPr>
        <p:spPr>
          <a:xfrm>
            <a:off x="1062895" y="3951414"/>
            <a:ext cx="103166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Write a sentence to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 your or your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friends’ pet(s) with words of color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use  </a:t>
            </a:r>
            <a:r>
              <a:rPr kumimoji="1"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.+</a:t>
            </a:r>
            <a:r>
              <a:rPr kumimoji="1"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describe the pet(s).</a:t>
            </a:r>
          </a:p>
        </p:txBody>
      </p:sp>
    </p:spTree>
    <p:extLst>
      <p:ext uri="{BB962C8B-B14F-4D97-AF65-F5344CB8AC3E}">
        <p14:creationId xmlns:p14="http://schemas.microsoft.com/office/powerpoint/2010/main" val="388089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A49567D-8AAC-A646-8A61-E6F2EF3D0BF2}"/>
              </a:ext>
            </a:extLst>
          </p:cNvPr>
          <p:cNvSpPr txBox="1"/>
          <p:nvPr/>
        </p:nvSpPr>
        <p:spPr>
          <a:xfrm>
            <a:off x="884765" y="98192"/>
            <a:ext cx="9901767" cy="46474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Translate: </a:t>
            </a:r>
            <a:endParaRPr kumimoji="1" lang="en-US" altLang="zh-CN" dirty="0"/>
          </a:p>
          <a:p>
            <a:r>
              <a:rPr kumimoji="1" lang="en-US" altLang="zh-CN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kumimoji="1" lang="zh-CN" altLang="en-US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我有一只绿色的猫</a:t>
            </a:r>
            <a:r>
              <a:rPr kumimoji="1" lang="zh-CN" altLang="en-US" sz="44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1" lang="en-US" altLang="zh-CN" sz="44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r>
              <a:rPr kumimoji="1" lang="en-US" altLang="zh-CN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kumimoji="1" lang="zh-CN" altLang="en-US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妹妹有两条黑色的鱼。</a:t>
            </a:r>
            <a:endParaRPr kumimoji="1" lang="en-US" altLang="zh-CN" sz="44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r>
              <a:rPr kumimoji="1" lang="en-US" altLang="zh-CN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kumimoji="1" lang="zh-CN" altLang="en-US" sz="44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哥哥有一只蓝色的狗。</a:t>
            </a:r>
            <a:endParaRPr kumimoji="1" lang="en-US" altLang="zh-CN" sz="44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r>
              <a:rPr kumimoji="1" lang="en-US" altLang="zh-CN" sz="4400" dirty="0">
                <a:latin typeface="KaiTi"/>
                <a:ea typeface="KaiTi"/>
                <a:cs typeface="Times New Roman"/>
              </a:rPr>
              <a:t>4.I</a:t>
            </a:r>
            <a:r>
              <a:rPr kumimoji="1" lang="zh-CN" altLang="en-US" sz="4400" dirty="0">
                <a:latin typeface="KaiTi"/>
                <a:ea typeface="KaiTi"/>
                <a:cs typeface="Times New Roman"/>
              </a:rPr>
              <a:t> </a:t>
            </a:r>
            <a:r>
              <a:rPr kumimoji="1" lang="en-US" altLang="zh-CN" sz="4400" dirty="0">
                <a:latin typeface="KaiTi"/>
                <a:ea typeface="KaiTi"/>
                <a:cs typeface="Times New Roman"/>
              </a:rPr>
              <a:t>have three orange birds.</a:t>
            </a:r>
            <a:endParaRPr lang="en-US" altLang="zh-CN" sz="4400" dirty="0">
              <a:latin typeface="KaiTi"/>
              <a:ea typeface="KaiTi"/>
              <a:cs typeface="Times New Roman"/>
            </a:endParaRPr>
          </a:p>
          <a:p>
            <a:r>
              <a:rPr lang="en-US" altLang="zh-CN" sz="4400" dirty="0">
                <a:latin typeface="KaiTi"/>
                <a:ea typeface="KaiTi"/>
                <a:cs typeface="Times New Roman"/>
              </a:rPr>
              <a:t>5.My dad has a purple rabbits.</a:t>
            </a:r>
            <a:endParaRPr kumimoji="1" lang="en-US" altLang="zh-CN" sz="4400" dirty="0">
              <a:latin typeface="KaiTi"/>
              <a:ea typeface="KaiTi"/>
              <a:cs typeface="Times New Roman"/>
            </a:endParaRPr>
          </a:p>
          <a:p>
            <a:r>
              <a:rPr kumimoji="1" lang="en-US" altLang="zh-CN" sz="4400" dirty="0">
                <a:latin typeface="KaiTi"/>
                <a:ea typeface="KaiTi"/>
                <a:cs typeface="Times New Roman"/>
              </a:rPr>
              <a:t>6.She has a cute green tiger.</a:t>
            </a:r>
            <a:endParaRPr lang="en-US" altLang="zh-CN" sz="4400" dirty="0">
              <a:latin typeface="KaiTi"/>
              <a:ea typeface="KaiTi"/>
              <a:cs typeface="Times New Roman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5FF1A33-CC0E-6F4E-89D4-2CFF69D9B6EE}"/>
              </a:ext>
            </a:extLst>
          </p:cNvPr>
          <p:cNvSpPr txBox="1"/>
          <p:nvPr/>
        </p:nvSpPr>
        <p:spPr>
          <a:xfrm>
            <a:off x="884765" y="4652058"/>
            <a:ext cx="103166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Write a sentence to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 your or your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friends’ pet(s) with words of color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use  </a:t>
            </a:r>
            <a:r>
              <a:rPr kumimoji="1"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.+</a:t>
            </a:r>
            <a:r>
              <a:rPr kumimoji="1" lang="en-US" altLang="zh-CN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describe the pet(s).</a:t>
            </a:r>
          </a:p>
        </p:txBody>
      </p:sp>
    </p:spTree>
    <p:extLst>
      <p:ext uri="{BB962C8B-B14F-4D97-AF65-F5344CB8AC3E}">
        <p14:creationId xmlns:p14="http://schemas.microsoft.com/office/powerpoint/2010/main" val="142466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11F324D-07ED-5142-97D4-9D5EBC0A333A}"/>
              </a:ext>
            </a:extLst>
          </p:cNvPr>
          <p:cNvSpPr txBox="1"/>
          <p:nvPr/>
        </p:nvSpPr>
        <p:spPr>
          <a:xfrm>
            <a:off x="5811309" y="2947053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u="sng"/>
              <a:t>END </a:t>
            </a:r>
            <a:endParaRPr kumimoji="1" lang="zh-CN" altLang="en-US" sz="3600" u="sng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C1003BD-7C60-804A-82CF-A47B0F3DC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098" y="2660941"/>
            <a:ext cx="1218556" cy="121855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D22521E-96BA-7241-8880-82AED40C0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1509" y="2660941"/>
            <a:ext cx="1218555" cy="121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38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410399" y="2375000"/>
            <a:ext cx="533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800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86380" y="2483332"/>
            <a:ext cx="203132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zh-CN" altLang="en-US" sz="720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漂亮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985" y="1705699"/>
            <a:ext cx="3520679" cy="2633468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572CBE1A-FC41-F645-88B9-0827321C1711}"/>
              </a:ext>
            </a:extLst>
          </p:cNvPr>
          <p:cNvSpPr txBox="1"/>
          <p:nvPr/>
        </p:nvSpPr>
        <p:spPr>
          <a:xfrm>
            <a:off x="289680" y="5128852"/>
            <a:ext cx="11612639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Super CH: How to say </a:t>
            </a:r>
            <a:r>
              <a: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 a extremely beautiful blue bird. 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kumimoji="1"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Chinese.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72F3FF7-F3E9-CD46-A709-C5FAA1B7EF34}"/>
              </a:ext>
            </a:extLst>
          </p:cNvPr>
          <p:cNvSpPr/>
          <p:nvPr/>
        </p:nvSpPr>
        <p:spPr>
          <a:xfrm>
            <a:off x="7151888" y="2489309"/>
            <a:ext cx="2031325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kumimoji="1" lang="zh-CN" altLang="en-US" sz="720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蓝</a:t>
            </a:r>
            <a:r>
              <a:rPr kumimoji="1" lang="zh-CN" altLang="en-US" sz="720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E2FEA93-729B-A440-9B39-3291769964C1}"/>
              </a:ext>
            </a:extLst>
          </p:cNvPr>
          <p:cNvSpPr txBox="1"/>
          <p:nvPr/>
        </p:nvSpPr>
        <p:spPr>
          <a:xfrm>
            <a:off x="9278832" y="2483332"/>
            <a:ext cx="1131567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zh-CN" altLang="en-US" sz="7200">
                <a:latin typeface="KaiTi" panose="02010609060101010101" pitchFamily="49" charset="-122"/>
                <a:ea typeface="KaiTi" panose="02010609060101010101" pitchFamily="49" charset="-122"/>
              </a:rPr>
              <a:t>的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1722D0E-332F-F845-8DB0-FD2E0AB372AA}"/>
              </a:ext>
            </a:extLst>
          </p:cNvPr>
          <p:cNvSpPr txBox="1"/>
          <p:nvPr/>
        </p:nvSpPr>
        <p:spPr>
          <a:xfrm>
            <a:off x="5972512" y="2480639"/>
            <a:ext cx="1131567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zh-CN" altLang="en-US" sz="7200">
                <a:latin typeface="KaiTi" panose="02010609060101010101" pitchFamily="49" charset="-122"/>
                <a:ea typeface="KaiTi" panose="02010609060101010101" pitchFamily="49" charset="-122"/>
              </a:rPr>
              <a:t>的</a:t>
            </a:r>
          </a:p>
        </p:txBody>
      </p:sp>
    </p:spTree>
    <p:extLst>
      <p:ext uri="{BB962C8B-B14F-4D97-AF65-F5344CB8AC3E}">
        <p14:creationId xmlns:p14="http://schemas.microsoft.com/office/powerpoint/2010/main" val="220730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2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A43183E-E300-DD4C-A4D0-776834713A88}"/>
              </a:ext>
            </a:extLst>
          </p:cNvPr>
          <p:cNvSpPr txBox="1"/>
          <p:nvPr/>
        </p:nvSpPr>
        <p:spPr>
          <a:xfrm>
            <a:off x="7868707" y="-26766"/>
            <a:ext cx="4966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Homework Example</a:t>
            </a:r>
            <a:endParaRPr kumimoji="1"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D44E9F9-B9F9-9041-A527-6E512C4ACB72}"/>
              </a:ext>
            </a:extLst>
          </p:cNvPr>
          <p:cNvSpPr txBox="1"/>
          <p:nvPr/>
        </p:nvSpPr>
        <p:spPr>
          <a:xfrm>
            <a:off x="121972" y="181957"/>
            <a:ext cx="11948055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我叫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</a:rPr>
              <a:t>Lily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。我十二岁。我有很多朋友。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我的</a:t>
            </a:r>
            <a:r>
              <a:rPr kumimoji="1" lang="zh-CN" altLang="en-US" sz="2800">
                <a:latin typeface="KaiTi" panose="02010609060101010101" pitchFamily="49" charset="-122"/>
                <a:ea typeface="KaiTi" panose="02010609060101010101" pitchFamily="49" charset="-122"/>
              </a:rPr>
              <a:t>朋友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</a:rPr>
              <a:t>Jack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有一条白色的兔子。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我的朋友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Lucy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有两只黄色的小猫。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我的朋友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</a:rPr>
              <a:t>Sam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有一只黑白色的小狗。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我的朋友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</a:rPr>
              <a:t>Cassia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有六条红色的小鱼。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我的朋友</a:t>
            </a:r>
            <a:r>
              <a:rPr kumimoji="1" lang="en-US" altLang="zh-CN" sz="3200">
                <a:latin typeface="KaiTi" panose="02010609060101010101" pitchFamily="49" charset="-122"/>
                <a:ea typeface="KaiTi" panose="02010609060101010101" pitchFamily="49" charset="-122"/>
              </a:rPr>
              <a:t>Beth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有两只蓝色的小鸟和一条绿色的蛇。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但是我没有宠物。我有点伤心。</a:t>
            </a:r>
            <a:endParaRPr kumimoji="1"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Please draw some pictures to show the passage.</a:t>
            </a:r>
            <a:r>
              <a:rPr kumimoji="1"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If you are not good at drawing, find the right pictures from the Internet, print them, stick in your book and then fill them into right </a:t>
            </a:r>
            <a:r>
              <a:rPr kumimoji="1"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CH:  find the words’ meaning of  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朋友、黑白色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kumimoji="1"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1" lang="zh-CN" alt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： 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Could you help Lily choose a pet?  Write its Chinese name and write an introduction of it. </a:t>
            </a:r>
            <a:r>
              <a:rPr kumimoji="1"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Eg.</a:t>
            </a:r>
            <a:r>
              <a:rPr kumimoji="1"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zh-CN" altLang="en-US" sz="3200">
                <a:latin typeface="KaiTi" panose="02010609060101010101" pitchFamily="49" charset="-122"/>
                <a:ea typeface="KaiTi" panose="02010609060101010101" pitchFamily="49" charset="-122"/>
              </a:rPr>
              <a:t>白色的小猫</a:t>
            </a:r>
            <a:endParaRPr kumimoji="1" lang="en-US" altLang="zh-CN" sz="32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F265369-ED43-B243-A784-C96520C1C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7007" y="861999"/>
            <a:ext cx="1638300" cy="12319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6C0D09-00F8-EC49-BCDE-6830EC6190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8707" y="919077"/>
            <a:ext cx="1638300" cy="12319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C5995051-15AE-FB43-99DF-7581408CE86C}"/>
              </a:ext>
            </a:extLst>
          </p:cNvPr>
          <p:cNvSpPr txBox="1"/>
          <p:nvPr/>
        </p:nvSpPr>
        <p:spPr>
          <a:xfrm>
            <a:off x="8471957" y="2491562"/>
            <a:ext cx="2963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/>
              <a:t>Lucy: </a:t>
            </a:r>
            <a:r>
              <a:rPr kumimoji="1" lang="zh-CN" altLang="en-US"/>
              <a:t>两只黄色的小猫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6074B80-0E4E-8848-B46F-6177D79CC91B}"/>
              </a:ext>
            </a:extLst>
          </p:cNvPr>
          <p:cNvSpPr/>
          <p:nvPr/>
        </p:nvSpPr>
        <p:spPr>
          <a:xfrm>
            <a:off x="7579255" y="626689"/>
            <a:ext cx="4368800" cy="245533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092039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57F670-1F1C-4085-AD5C-679192A54190}"/>
</file>

<file path=customXml/itemProps2.xml><?xml version="1.0" encoding="utf-8"?>
<ds:datastoreItem xmlns:ds="http://schemas.openxmlformats.org/officeDocument/2006/customXml" ds:itemID="{D1B5F372-9E29-4E8C-A73B-66DC57E26E5E}"/>
</file>

<file path=customXml/itemProps3.xml><?xml version="1.0" encoding="utf-8"?>
<ds:datastoreItem xmlns:ds="http://schemas.openxmlformats.org/officeDocument/2006/customXml" ds:itemID="{54E64344-6563-4311-9DD9-0AA102AA5DC4}"/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1317</Words>
  <Application>Microsoft Office PowerPoint</Application>
  <PresentationFormat>Widescreen</PresentationFormat>
  <Paragraphs>182</Paragraphs>
  <Slides>18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等线</vt:lpstr>
      <vt:lpstr>等线 Light</vt:lpstr>
      <vt:lpstr>KaiTi</vt:lpstr>
      <vt:lpstr>微软雅黑</vt:lpstr>
      <vt:lpstr>SimSun</vt:lpstr>
      <vt:lpstr>SimSun</vt:lpstr>
      <vt:lpstr>游ゴシック</vt:lpstr>
      <vt:lpstr>楷体</vt:lpstr>
      <vt:lpstr>Arial</vt:lpstr>
      <vt:lpstr>Bolts SF</vt:lpstr>
      <vt:lpstr>Calibri</vt:lpstr>
      <vt:lpstr>Times New Roman</vt:lpstr>
      <vt:lpstr>Wingdings</vt:lpstr>
      <vt:lpstr>Office 主题​​</vt:lpstr>
      <vt:lpstr>PowerPoint Presentation</vt:lpstr>
      <vt:lpstr>Pets-Color 5.3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a survey: 你喜欢什么颜色？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congcong</dc:creator>
  <cp:lastModifiedBy>W Huang</cp:lastModifiedBy>
  <cp:revision>16</cp:revision>
  <dcterms:created xsi:type="dcterms:W3CDTF">2020-03-07T22:07:33Z</dcterms:created>
  <dcterms:modified xsi:type="dcterms:W3CDTF">2020-03-11T10:00:45Z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