
<file path=[Content_Types].xml><?xml version="1.0" encoding="utf-8"?>
<Types xmlns="http://schemas.openxmlformats.org/package/2006/content-types">
  <Default Extension="png" ContentType="image/png"/>
  <Default Extension="mp3" ContentType="audio/mpe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slides/slide39.xml" ContentType="application/vnd.openxmlformats-officedocument.presentationml.slide+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1.xml" ContentType="application/vnd.openxmlformats-officedocument.presentationml.slide+xml"/>
  <Override PartName="/ppt/slides/slide37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7.xml" ContentType="application/vnd.openxmlformats-officedocument.presentationml.slide+xml"/>
  <Override PartName="/ppt/slides/slide38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9.xml" ContentType="application/vnd.openxmlformats-officedocument.presentationml.slide+xml"/>
  <Override PartName="/ppt/slides/slide27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20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2.xml" ContentType="application/vnd.openxmlformats-officedocument.presentationml.slide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5.xml" ContentType="application/vnd.openxmlformats-officedocument.theme+xml"/>
  <Override PartName="/ppt/theme/theme4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4" r:id="rId3"/>
    <p:sldMasterId id="2147483696" r:id="rId4"/>
  </p:sldMasterIdLst>
  <p:notesMasterIdLst>
    <p:notesMasterId r:id="rId44"/>
  </p:notesMasterIdLst>
  <p:sldIdLst>
    <p:sldId id="263" r:id="rId5"/>
    <p:sldId id="258" r:id="rId6"/>
    <p:sldId id="259" r:id="rId7"/>
    <p:sldId id="262" r:id="rId8"/>
    <p:sldId id="260" r:id="rId9"/>
    <p:sldId id="270" r:id="rId10"/>
    <p:sldId id="266" r:id="rId11"/>
    <p:sldId id="265" r:id="rId12"/>
    <p:sldId id="267" r:id="rId13"/>
    <p:sldId id="268" r:id="rId14"/>
    <p:sldId id="269" r:id="rId15"/>
    <p:sldId id="271" r:id="rId16"/>
    <p:sldId id="291" r:id="rId17"/>
    <p:sldId id="261" r:id="rId18"/>
    <p:sldId id="273" r:id="rId19"/>
    <p:sldId id="274" r:id="rId20"/>
    <p:sldId id="278" r:id="rId21"/>
    <p:sldId id="284" r:id="rId22"/>
    <p:sldId id="279" r:id="rId23"/>
    <p:sldId id="280" r:id="rId24"/>
    <p:sldId id="281" r:id="rId25"/>
    <p:sldId id="282" r:id="rId26"/>
    <p:sldId id="286" r:id="rId27"/>
    <p:sldId id="283" r:id="rId28"/>
    <p:sldId id="287" r:id="rId29"/>
    <p:sldId id="285" r:id="rId30"/>
    <p:sldId id="272" r:id="rId31"/>
    <p:sldId id="290" r:id="rId32"/>
    <p:sldId id="288" r:id="rId33"/>
    <p:sldId id="289" r:id="rId34"/>
    <p:sldId id="295" r:id="rId35"/>
    <p:sldId id="293" r:id="rId36"/>
    <p:sldId id="294" r:id="rId37"/>
    <p:sldId id="298" r:id="rId38"/>
    <p:sldId id="297" r:id="rId39"/>
    <p:sldId id="299" r:id="rId40"/>
    <p:sldId id="330" r:id="rId41"/>
    <p:sldId id="316" r:id="rId42"/>
    <p:sldId id="301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50" Type="http://schemas.openxmlformats.org/officeDocument/2006/relationships/customXml" Target="../customXml/item2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customXml" Target="../customXml/item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customXml" Target="../customXml/item3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F871B6-B920-47C3-A17E-AA294A802106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914264-4DA8-40D5-8C9A-8EA64B4CA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234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35075-59C5-4DCC-961A-CC77E89FF64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74326-ECA3-4399-B209-302C02AE9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489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35075-59C5-4DCC-961A-CC77E89FF64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74326-ECA3-4399-B209-302C02AE9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1321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35075-59C5-4DCC-961A-CC77E89FF64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74326-ECA3-4399-B209-302C02AE9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93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35075-59C5-4DCC-961A-CC77E89FF64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74326-ECA3-4399-B209-302C02AE9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211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35075-59C5-4DCC-961A-CC77E89FF64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74326-ECA3-4399-B209-302C02AE9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037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35075-59C5-4DCC-961A-CC77E89FF64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74326-ECA3-4399-B209-302C02AE9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44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35075-59C5-4DCC-961A-CC77E89FF64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74326-ECA3-4399-B209-302C02AE9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263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35075-59C5-4DCC-961A-CC77E89FF64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74326-ECA3-4399-B209-302C02AE9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748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35075-59C5-4DCC-961A-CC77E89FF64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74326-ECA3-4399-B209-302C02AE9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807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35075-59C5-4DCC-961A-CC77E89FF64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74326-ECA3-4399-B209-302C02AE9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369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35075-59C5-4DCC-961A-CC77E89FF64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74326-ECA3-4399-B209-302C02AE9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4423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kumimoji="1" lang="zh-TW" altLang="pt-PT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子標題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TW" altLang="pt-PT" smtClean="0"/>
              <a:t>按一下以編輯母片子標題樣式</a:t>
            </a:r>
            <a:endParaRPr kumimoji="1"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50D65-C64D-44FB-9152-4CC2DE0C9198}" type="datetime1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3/9/2021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4032-CD4C-4C25-B0C2-CEC720522D92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 dirty="0">
              <a:solidFill>
                <a:srgbClr val="1F497D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557309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pt-PT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TW" altLang="pt-PT" smtClean="0"/>
              <a:t>按一下以編輯母片文字樣式</a:t>
            </a:r>
          </a:p>
          <a:p>
            <a:pPr lvl="1"/>
            <a:r>
              <a:rPr kumimoji="1" lang="zh-TW" altLang="pt-PT" smtClean="0"/>
              <a:t>第二層</a:t>
            </a:r>
          </a:p>
          <a:p>
            <a:pPr lvl="2"/>
            <a:r>
              <a:rPr kumimoji="1" lang="zh-TW" altLang="pt-PT" smtClean="0"/>
              <a:t>第三層</a:t>
            </a:r>
          </a:p>
          <a:p>
            <a:pPr lvl="3"/>
            <a:r>
              <a:rPr kumimoji="1" lang="zh-TW" altLang="pt-PT" smtClean="0"/>
              <a:t>第四層</a:t>
            </a:r>
          </a:p>
          <a:p>
            <a:pPr lvl="4"/>
            <a:r>
              <a:rPr kumimoji="1" lang="zh-TW" altLang="pt-PT" smtClean="0"/>
              <a:t>第五層</a:t>
            </a:r>
            <a:endParaRPr kumimoji="1"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2F434-DC1C-F94E-8DD0-3EC16DAAA84F}" type="datetimeFigureOut">
              <a:rPr kumimoji="1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/>
              <a:t>2021/3/9</a:t>
            </a:fld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B06C1-0CF0-5048-B1AB-B1EA2B49068C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934300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zh-TW" altLang="pt-PT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TW" altLang="pt-PT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683B9-6ECA-47FA-93CF-B124A0FAC208}" type="datetime1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3/9/2021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9339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pt-PT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zh-TW" altLang="pt-PT" smtClean="0"/>
              <a:t>按一下以編輯母片文字樣式</a:t>
            </a:r>
          </a:p>
          <a:p>
            <a:pPr lvl="1"/>
            <a:r>
              <a:rPr kumimoji="1" lang="zh-TW" altLang="pt-PT" smtClean="0"/>
              <a:t>第二層</a:t>
            </a:r>
          </a:p>
          <a:p>
            <a:pPr lvl="2"/>
            <a:r>
              <a:rPr kumimoji="1" lang="zh-TW" altLang="pt-PT" smtClean="0"/>
              <a:t>第三層</a:t>
            </a:r>
          </a:p>
          <a:p>
            <a:pPr lvl="3"/>
            <a:r>
              <a:rPr kumimoji="1" lang="zh-TW" altLang="pt-PT" smtClean="0"/>
              <a:t>第四層</a:t>
            </a:r>
          </a:p>
          <a:p>
            <a:pPr lvl="4"/>
            <a:r>
              <a:rPr kumimoji="1" lang="zh-TW" altLang="pt-PT" smtClean="0"/>
              <a:t>第五層</a:t>
            </a:r>
            <a:endParaRPr kumimoji="1"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zh-TW" altLang="pt-PT" smtClean="0"/>
              <a:t>按一下以編輯母片文字樣式</a:t>
            </a:r>
          </a:p>
          <a:p>
            <a:pPr lvl="1"/>
            <a:r>
              <a:rPr kumimoji="1" lang="zh-TW" altLang="pt-PT" smtClean="0"/>
              <a:t>第二層</a:t>
            </a:r>
          </a:p>
          <a:p>
            <a:pPr lvl="2"/>
            <a:r>
              <a:rPr kumimoji="1" lang="zh-TW" altLang="pt-PT" smtClean="0"/>
              <a:t>第三層</a:t>
            </a:r>
          </a:p>
          <a:p>
            <a:pPr lvl="3"/>
            <a:r>
              <a:rPr kumimoji="1" lang="zh-TW" altLang="pt-PT" smtClean="0"/>
              <a:t>第四層</a:t>
            </a:r>
          </a:p>
          <a:p>
            <a:pPr lvl="4"/>
            <a:r>
              <a:rPr kumimoji="1" lang="zh-TW" altLang="pt-PT" smtClean="0"/>
              <a:t>第五層</a:t>
            </a:r>
            <a:endParaRPr kumimoji="1"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2F434-DC1C-F94E-8DD0-3EC16DAAA84F}" type="datetimeFigureOut">
              <a:rPr kumimoji="1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/>
              <a:t>2021/3/9</a:t>
            </a:fld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B06C1-0CF0-5048-B1AB-B1EA2B49068C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22173811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zh-TW" altLang="pt-PT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TW" altLang="pt-PT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zh-TW" altLang="pt-PT" smtClean="0"/>
              <a:t>按一下以編輯母片文字樣式</a:t>
            </a:r>
          </a:p>
          <a:p>
            <a:pPr lvl="1"/>
            <a:r>
              <a:rPr kumimoji="1" lang="zh-TW" altLang="pt-PT" smtClean="0"/>
              <a:t>第二層</a:t>
            </a:r>
          </a:p>
          <a:p>
            <a:pPr lvl="2"/>
            <a:r>
              <a:rPr kumimoji="1" lang="zh-TW" altLang="pt-PT" smtClean="0"/>
              <a:t>第三層</a:t>
            </a:r>
          </a:p>
          <a:p>
            <a:pPr lvl="3"/>
            <a:r>
              <a:rPr kumimoji="1" lang="zh-TW" altLang="pt-PT" smtClean="0"/>
              <a:t>第四層</a:t>
            </a:r>
          </a:p>
          <a:p>
            <a:pPr lvl="4"/>
            <a:r>
              <a:rPr kumimoji="1" lang="zh-TW" altLang="pt-PT" smtClean="0"/>
              <a:t>第五層</a:t>
            </a:r>
            <a:endParaRPr kumimoji="1"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TW" altLang="pt-PT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zh-TW" altLang="pt-PT" smtClean="0"/>
              <a:t>按一下以編輯母片文字樣式</a:t>
            </a:r>
          </a:p>
          <a:p>
            <a:pPr lvl="1"/>
            <a:r>
              <a:rPr kumimoji="1" lang="zh-TW" altLang="pt-PT" smtClean="0"/>
              <a:t>第二層</a:t>
            </a:r>
          </a:p>
          <a:p>
            <a:pPr lvl="2"/>
            <a:r>
              <a:rPr kumimoji="1" lang="zh-TW" altLang="pt-PT" smtClean="0"/>
              <a:t>第三層</a:t>
            </a:r>
          </a:p>
          <a:p>
            <a:pPr lvl="3"/>
            <a:r>
              <a:rPr kumimoji="1" lang="zh-TW" altLang="pt-PT" smtClean="0"/>
              <a:t>第四層</a:t>
            </a:r>
          </a:p>
          <a:p>
            <a:pPr lvl="4"/>
            <a:r>
              <a:rPr kumimoji="1" lang="zh-TW" altLang="pt-PT" smtClean="0"/>
              <a:t>第五層</a:t>
            </a:r>
            <a:endParaRPr kumimoji="1"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2F434-DC1C-F94E-8DD0-3EC16DAAA84F}" type="datetimeFigureOut">
              <a:rPr kumimoji="1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/>
              <a:t>2021/3/9</a:t>
            </a:fld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B06C1-0CF0-5048-B1AB-B1EA2B49068C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24768560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pt-PT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2F434-DC1C-F94E-8DD0-3EC16DAAA84F}" type="datetimeFigureOut">
              <a:rPr kumimoji="1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/>
              <a:t>2021/3/9</a:t>
            </a:fld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B06C1-0CF0-5048-B1AB-B1EA2B49068C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9881557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2F434-DC1C-F94E-8DD0-3EC16DAAA84F}" type="datetimeFigureOut">
              <a:rPr kumimoji="1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/>
              <a:t>2021/3/9</a:t>
            </a:fld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B06C1-0CF0-5048-B1AB-B1EA2B49068C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19804531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zh-TW" altLang="pt-PT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TW" altLang="pt-PT" smtClean="0"/>
              <a:t>按一下以編輯母片文字樣式</a:t>
            </a:r>
          </a:p>
          <a:p>
            <a:pPr lvl="1"/>
            <a:r>
              <a:rPr kumimoji="1" lang="zh-TW" altLang="pt-PT" smtClean="0"/>
              <a:t>第二層</a:t>
            </a:r>
          </a:p>
          <a:p>
            <a:pPr lvl="2"/>
            <a:r>
              <a:rPr kumimoji="1" lang="zh-TW" altLang="pt-PT" smtClean="0"/>
              <a:t>第三層</a:t>
            </a:r>
          </a:p>
          <a:p>
            <a:pPr lvl="3"/>
            <a:r>
              <a:rPr kumimoji="1" lang="zh-TW" altLang="pt-PT" smtClean="0"/>
              <a:t>第四層</a:t>
            </a:r>
          </a:p>
          <a:p>
            <a:pPr lvl="4"/>
            <a:r>
              <a:rPr kumimoji="1" lang="zh-TW" altLang="pt-PT" smtClean="0"/>
              <a:t>第五層</a:t>
            </a:r>
            <a:endParaRPr kumimoji="1"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zh-TW" altLang="pt-PT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2F434-DC1C-F94E-8DD0-3EC16DAAA84F}" type="datetimeFigureOut">
              <a:rPr kumimoji="1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/>
              <a:t>2021/3/9</a:t>
            </a:fld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B06C1-0CF0-5048-B1AB-B1EA2B49068C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28676428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zh-TW" altLang="pt-PT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zh-TW" altLang="pt-PT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2F434-DC1C-F94E-8DD0-3EC16DAAA84F}" type="datetimeFigureOut">
              <a:rPr kumimoji="1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/>
              <a:t>2021/3/9</a:t>
            </a:fld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B06C1-0CF0-5048-B1AB-B1EA2B49068C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1879384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pt-PT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TW" altLang="pt-PT" smtClean="0"/>
              <a:t>按一下以編輯母片文字樣式</a:t>
            </a:r>
          </a:p>
          <a:p>
            <a:pPr lvl="1"/>
            <a:r>
              <a:rPr kumimoji="1" lang="zh-TW" altLang="pt-PT" smtClean="0"/>
              <a:t>第二層</a:t>
            </a:r>
          </a:p>
          <a:p>
            <a:pPr lvl="2"/>
            <a:r>
              <a:rPr kumimoji="1" lang="zh-TW" altLang="pt-PT" smtClean="0"/>
              <a:t>第三層</a:t>
            </a:r>
          </a:p>
          <a:p>
            <a:pPr lvl="3"/>
            <a:r>
              <a:rPr kumimoji="1" lang="zh-TW" altLang="pt-PT" smtClean="0"/>
              <a:t>第四層</a:t>
            </a:r>
          </a:p>
          <a:p>
            <a:pPr lvl="4"/>
            <a:r>
              <a:rPr kumimoji="1" lang="zh-TW" altLang="pt-PT" smtClean="0"/>
              <a:t>第五層</a:t>
            </a:r>
            <a:endParaRPr kumimoji="1"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2F434-DC1C-F94E-8DD0-3EC16DAAA84F}" type="datetimeFigureOut">
              <a:rPr kumimoji="1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/>
              <a:t>2021/3/9</a:t>
            </a:fld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B06C1-0CF0-5048-B1AB-B1EA2B49068C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32242194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標題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kumimoji="1" lang="zh-TW" altLang="pt-PT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kumimoji="1" lang="zh-TW" altLang="pt-PT" smtClean="0"/>
              <a:t>按一下以編輯母片文字樣式</a:t>
            </a:r>
          </a:p>
          <a:p>
            <a:pPr lvl="1"/>
            <a:r>
              <a:rPr kumimoji="1" lang="zh-TW" altLang="pt-PT" smtClean="0"/>
              <a:t>第二層</a:t>
            </a:r>
          </a:p>
          <a:p>
            <a:pPr lvl="2"/>
            <a:r>
              <a:rPr kumimoji="1" lang="zh-TW" altLang="pt-PT" smtClean="0"/>
              <a:t>第三層</a:t>
            </a:r>
          </a:p>
          <a:p>
            <a:pPr lvl="3"/>
            <a:r>
              <a:rPr kumimoji="1" lang="zh-TW" altLang="pt-PT" smtClean="0"/>
              <a:t>第四層</a:t>
            </a:r>
          </a:p>
          <a:p>
            <a:pPr lvl="4"/>
            <a:r>
              <a:rPr kumimoji="1" lang="zh-TW" altLang="pt-PT" smtClean="0"/>
              <a:t>第五層</a:t>
            </a:r>
            <a:endParaRPr kumimoji="1"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2F434-DC1C-F94E-8DD0-3EC16DAAA84F}" type="datetimeFigureOut">
              <a:rPr kumimoji="1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/>
              <a:t>2021/3/9</a:t>
            </a:fld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B06C1-0CF0-5048-B1AB-B1EA2B49068C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41400954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0360A-E70D-42BD-9183-8188437E1FF9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F0991-E7C0-4198-AB4A-3EBBABCC2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3983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0360A-E70D-42BD-9183-8188437E1FF9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F0991-E7C0-4198-AB4A-3EBBABCC2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03049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0360A-E70D-42BD-9183-8188437E1FF9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F0991-E7C0-4198-AB4A-3EBBABCC2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19472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0360A-E70D-42BD-9183-8188437E1FF9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F0991-E7C0-4198-AB4A-3EBBABCC2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73516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0360A-E70D-42BD-9183-8188437E1FF9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F0991-E7C0-4198-AB4A-3EBBABCC2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2814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0360A-E70D-42BD-9183-8188437E1FF9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F0991-E7C0-4198-AB4A-3EBBABCC2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5497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0360A-E70D-42BD-9183-8188437E1FF9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F0991-E7C0-4198-AB4A-3EBBABCC2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64510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0360A-E70D-42BD-9183-8188437E1FF9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F0991-E7C0-4198-AB4A-3EBBABCC2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304183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0360A-E70D-42BD-9183-8188437E1FF9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F0991-E7C0-4198-AB4A-3EBBABCC2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7935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0360A-E70D-42BD-9183-8188437E1FF9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F0991-E7C0-4198-AB4A-3EBBABCC2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9036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0360A-E70D-42BD-9183-8188437E1FF9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F0991-E7C0-4198-AB4A-3EBBABCC2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7117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208" y="2130529"/>
            <a:ext cx="10363584" cy="146977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416" y="3886776"/>
            <a:ext cx="8535168" cy="1751929"/>
          </a:xfrm>
        </p:spPr>
        <p:txBody>
          <a:bodyPr/>
          <a:lstStyle>
            <a:lvl1pPr marL="0" indent="0" algn="ctr">
              <a:buNone/>
              <a:defRPr/>
            </a:lvl1pPr>
            <a:lvl2pPr marL="414589" indent="0" algn="ctr">
              <a:buNone/>
              <a:defRPr/>
            </a:lvl2pPr>
            <a:lvl3pPr marL="829178" indent="0" algn="ctr">
              <a:buNone/>
              <a:defRPr/>
            </a:lvl3pPr>
            <a:lvl4pPr marL="1243767" indent="0" algn="ctr">
              <a:buNone/>
              <a:defRPr/>
            </a:lvl4pPr>
            <a:lvl5pPr marL="1658356" indent="0" algn="ctr">
              <a:buNone/>
              <a:defRPr/>
            </a:lvl5pPr>
            <a:lvl6pPr marL="2072945" indent="0" algn="ctr">
              <a:buNone/>
              <a:defRPr/>
            </a:lvl6pPr>
            <a:lvl7pPr marL="2487534" indent="0" algn="ctr">
              <a:buNone/>
              <a:defRPr/>
            </a:lvl7pPr>
            <a:lvl8pPr marL="2902123" indent="0" algn="ctr">
              <a:buNone/>
              <a:defRPr/>
            </a:lvl8pPr>
            <a:lvl9pPr marL="3316712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7ADB33-9366-4C60-85C8-27EBE5E0DBEB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2961715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5249DB-D41D-46A2-B6DA-EE2DEA0E2604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9208525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224" y="4406453"/>
            <a:ext cx="10363584" cy="1361811"/>
          </a:xfrm>
        </p:spPr>
        <p:txBody>
          <a:bodyPr anchor="t"/>
          <a:lstStyle>
            <a:lvl1pPr algn="l">
              <a:defRPr sz="3627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224" y="2906445"/>
            <a:ext cx="10363584" cy="1500008"/>
          </a:xfrm>
        </p:spPr>
        <p:txBody>
          <a:bodyPr anchor="b"/>
          <a:lstStyle>
            <a:lvl1pPr marL="0" indent="0">
              <a:buNone/>
              <a:defRPr sz="1814"/>
            </a:lvl1pPr>
            <a:lvl2pPr marL="414589" indent="0">
              <a:buNone/>
              <a:defRPr sz="1632"/>
            </a:lvl2pPr>
            <a:lvl3pPr marL="829178" indent="0">
              <a:buNone/>
              <a:defRPr sz="1451"/>
            </a:lvl3pPr>
            <a:lvl4pPr marL="1243767" indent="0">
              <a:buNone/>
              <a:defRPr sz="1270"/>
            </a:lvl4pPr>
            <a:lvl5pPr marL="1658356" indent="0">
              <a:buNone/>
              <a:defRPr sz="1270"/>
            </a:lvl5pPr>
            <a:lvl6pPr marL="2072945" indent="0">
              <a:buNone/>
              <a:defRPr sz="1270"/>
            </a:lvl6pPr>
            <a:lvl7pPr marL="2487534" indent="0">
              <a:buNone/>
              <a:defRPr sz="1270"/>
            </a:lvl7pPr>
            <a:lvl8pPr marL="2902123" indent="0">
              <a:buNone/>
              <a:defRPr sz="1270"/>
            </a:lvl8pPr>
            <a:lvl9pPr marL="3316712" indent="0">
              <a:buNone/>
              <a:defRPr sz="127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0273DB-A6A1-450F-8824-E2CE21D794DF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9177616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8832" y="1605095"/>
            <a:ext cx="5393059" cy="4524495"/>
          </a:xfrm>
        </p:spPr>
        <p:txBody>
          <a:bodyPr/>
          <a:lstStyle>
            <a:lvl1pPr>
              <a:defRPr sz="2539"/>
            </a:lvl1pPr>
            <a:lvl2pPr>
              <a:defRPr sz="2176"/>
            </a:lvl2pPr>
            <a:lvl3pPr>
              <a:defRPr sz="1814"/>
            </a:lvl3pPr>
            <a:lvl4pPr>
              <a:defRPr sz="1632"/>
            </a:lvl4pPr>
            <a:lvl5pPr>
              <a:defRPr sz="1632"/>
            </a:lvl5pPr>
            <a:lvl6pPr>
              <a:defRPr sz="1632"/>
            </a:lvl6pPr>
            <a:lvl7pPr>
              <a:defRPr sz="1632"/>
            </a:lvl7pPr>
            <a:lvl8pPr>
              <a:defRPr sz="1632"/>
            </a:lvl8pPr>
            <a:lvl9pPr>
              <a:defRPr sz="163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6269" y="1605095"/>
            <a:ext cx="5393059" cy="4524495"/>
          </a:xfrm>
        </p:spPr>
        <p:txBody>
          <a:bodyPr/>
          <a:lstStyle>
            <a:lvl1pPr>
              <a:defRPr sz="2539"/>
            </a:lvl1pPr>
            <a:lvl2pPr>
              <a:defRPr sz="2176"/>
            </a:lvl2pPr>
            <a:lvl3pPr>
              <a:defRPr sz="1814"/>
            </a:lvl3pPr>
            <a:lvl4pPr>
              <a:defRPr sz="1632"/>
            </a:lvl4pPr>
            <a:lvl5pPr>
              <a:defRPr sz="1632"/>
            </a:lvl5pPr>
            <a:lvl6pPr>
              <a:defRPr sz="1632"/>
            </a:lvl6pPr>
            <a:lvl7pPr>
              <a:defRPr sz="1632"/>
            </a:lvl7pPr>
            <a:lvl8pPr>
              <a:defRPr sz="1632"/>
            </a:lvl8pPr>
            <a:lvl9pPr>
              <a:defRPr sz="163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286F4DF-919D-42E7-B282-284291B555B7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4250644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833" y="274954"/>
            <a:ext cx="10974336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8833" y="1534557"/>
            <a:ext cx="5387296" cy="640599"/>
          </a:xfrm>
        </p:spPr>
        <p:txBody>
          <a:bodyPr anchor="b"/>
          <a:lstStyle>
            <a:lvl1pPr marL="0" indent="0">
              <a:buNone/>
              <a:defRPr sz="2176" b="1"/>
            </a:lvl1pPr>
            <a:lvl2pPr marL="414589" indent="0">
              <a:buNone/>
              <a:defRPr sz="1814" b="1"/>
            </a:lvl2pPr>
            <a:lvl3pPr marL="829178" indent="0">
              <a:buNone/>
              <a:defRPr sz="1632" b="1"/>
            </a:lvl3pPr>
            <a:lvl4pPr marL="1243767" indent="0">
              <a:buNone/>
              <a:defRPr sz="1451" b="1"/>
            </a:lvl4pPr>
            <a:lvl5pPr marL="1658356" indent="0">
              <a:buNone/>
              <a:defRPr sz="1451" b="1"/>
            </a:lvl5pPr>
            <a:lvl6pPr marL="2072945" indent="0">
              <a:buNone/>
              <a:defRPr sz="1451" b="1"/>
            </a:lvl6pPr>
            <a:lvl7pPr marL="2487534" indent="0">
              <a:buNone/>
              <a:defRPr sz="1451" b="1"/>
            </a:lvl7pPr>
            <a:lvl8pPr marL="2902123" indent="0">
              <a:buNone/>
              <a:defRPr sz="1451" b="1"/>
            </a:lvl8pPr>
            <a:lvl9pPr marL="3316712" indent="0">
              <a:buNone/>
              <a:defRPr sz="145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8833" y="2175156"/>
            <a:ext cx="5387296" cy="3951555"/>
          </a:xfrm>
        </p:spPr>
        <p:txBody>
          <a:bodyPr/>
          <a:lstStyle>
            <a:lvl1pPr>
              <a:defRPr sz="2176"/>
            </a:lvl1pPr>
            <a:lvl2pPr>
              <a:defRPr sz="1814"/>
            </a:lvl2pPr>
            <a:lvl3pPr>
              <a:defRPr sz="1632"/>
            </a:lvl3pPr>
            <a:lvl4pPr>
              <a:defRPr sz="1451"/>
            </a:lvl4pPr>
            <a:lvl5pPr>
              <a:defRPr sz="1451"/>
            </a:lvl5pPr>
            <a:lvl6pPr>
              <a:defRPr sz="1451"/>
            </a:lvl6pPr>
            <a:lvl7pPr>
              <a:defRPr sz="1451"/>
            </a:lvl7pPr>
            <a:lvl8pPr>
              <a:defRPr sz="1451"/>
            </a:lvl8pPr>
            <a:lvl9pPr>
              <a:defRPr sz="145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952" y="1534557"/>
            <a:ext cx="5389217" cy="640599"/>
          </a:xfrm>
        </p:spPr>
        <p:txBody>
          <a:bodyPr anchor="b"/>
          <a:lstStyle>
            <a:lvl1pPr marL="0" indent="0">
              <a:buNone/>
              <a:defRPr sz="2176" b="1"/>
            </a:lvl1pPr>
            <a:lvl2pPr marL="414589" indent="0">
              <a:buNone/>
              <a:defRPr sz="1814" b="1"/>
            </a:lvl2pPr>
            <a:lvl3pPr marL="829178" indent="0">
              <a:buNone/>
              <a:defRPr sz="1632" b="1"/>
            </a:lvl3pPr>
            <a:lvl4pPr marL="1243767" indent="0">
              <a:buNone/>
              <a:defRPr sz="1451" b="1"/>
            </a:lvl4pPr>
            <a:lvl5pPr marL="1658356" indent="0">
              <a:buNone/>
              <a:defRPr sz="1451" b="1"/>
            </a:lvl5pPr>
            <a:lvl6pPr marL="2072945" indent="0">
              <a:buNone/>
              <a:defRPr sz="1451" b="1"/>
            </a:lvl6pPr>
            <a:lvl7pPr marL="2487534" indent="0">
              <a:buNone/>
              <a:defRPr sz="1451" b="1"/>
            </a:lvl7pPr>
            <a:lvl8pPr marL="2902123" indent="0">
              <a:buNone/>
              <a:defRPr sz="1451" b="1"/>
            </a:lvl8pPr>
            <a:lvl9pPr marL="3316712" indent="0">
              <a:buNone/>
              <a:defRPr sz="145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952" y="2175156"/>
            <a:ext cx="5389217" cy="3951555"/>
          </a:xfrm>
        </p:spPr>
        <p:txBody>
          <a:bodyPr/>
          <a:lstStyle>
            <a:lvl1pPr>
              <a:defRPr sz="2176"/>
            </a:lvl1pPr>
            <a:lvl2pPr>
              <a:defRPr sz="1814"/>
            </a:lvl2pPr>
            <a:lvl3pPr>
              <a:defRPr sz="1632"/>
            </a:lvl3pPr>
            <a:lvl4pPr>
              <a:defRPr sz="1451"/>
            </a:lvl4pPr>
            <a:lvl5pPr>
              <a:defRPr sz="1451"/>
            </a:lvl5pPr>
            <a:lvl6pPr>
              <a:defRPr sz="1451"/>
            </a:lvl6pPr>
            <a:lvl7pPr>
              <a:defRPr sz="1451"/>
            </a:lvl7pPr>
            <a:lvl8pPr>
              <a:defRPr sz="1451"/>
            </a:lvl8pPr>
            <a:lvl9pPr>
              <a:defRPr sz="145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5F8AAA-9B59-49F9-855D-8B4BCA90CF1F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8485036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C93447-72ED-4651-A3D7-342B18E782C8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3674965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61D2E3-B642-462A-B531-A3A48B824C6F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3347926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833" y="273514"/>
            <a:ext cx="4012143" cy="1161715"/>
          </a:xfrm>
        </p:spPr>
        <p:txBody>
          <a:bodyPr anchor="b"/>
          <a:lstStyle>
            <a:lvl1pPr algn="l">
              <a:defRPr sz="1814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942" y="273515"/>
            <a:ext cx="6816227" cy="5853196"/>
          </a:xfrm>
        </p:spPr>
        <p:txBody>
          <a:bodyPr/>
          <a:lstStyle>
            <a:lvl1pPr>
              <a:defRPr sz="2902"/>
            </a:lvl1pPr>
            <a:lvl2pPr>
              <a:defRPr sz="2539"/>
            </a:lvl2pPr>
            <a:lvl3pPr>
              <a:defRPr sz="217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33" y="1435228"/>
            <a:ext cx="4012143" cy="4691482"/>
          </a:xfrm>
        </p:spPr>
        <p:txBody>
          <a:bodyPr/>
          <a:lstStyle>
            <a:lvl1pPr marL="0" indent="0">
              <a:buNone/>
              <a:defRPr sz="1270"/>
            </a:lvl1pPr>
            <a:lvl2pPr marL="414589" indent="0">
              <a:buNone/>
              <a:defRPr sz="1088"/>
            </a:lvl2pPr>
            <a:lvl3pPr marL="829178" indent="0">
              <a:buNone/>
              <a:defRPr sz="907"/>
            </a:lvl3pPr>
            <a:lvl4pPr marL="1243767" indent="0">
              <a:buNone/>
              <a:defRPr sz="816"/>
            </a:lvl4pPr>
            <a:lvl5pPr marL="1658356" indent="0">
              <a:buNone/>
              <a:defRPr sz="816"/>
            </a:lvl5pPr>
            <a:lvl6pPr marL="2072945" indent="0">
              <a:buNone/>
              <a:defRPr sz="816"/>
            </a:lvl6pPr>
            <a:lvl7pPr marL="2487534" indent="0">
              <a:buNone/>
              <a:defRPr sz="816"/>
            </a:lvl7pPr>
            <a:lvl8pPr marL="2902123" indent="0">
              <a:buNone/>
              <a:defRPr sz="816"/>
            </a:lvl8pPr>
            <a:lvl9pPr marL="3316712" indent="0">
              <a:buNone/>
              <a:defRPr sz="816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47632E-E06B-4EF6-ABE3-67B06C1D39BA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3489169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232" y="4800889"/>
            <a:ext cx="7315585" cy="565741"/>
          </a:xfrm>
        </p:spPr>
        <p:txBody>
          <a:bodyPr anchor="b"/>
          <a:lstStyle>
            <a:lvl1pPr algn="l">
              <a:defRPr sz="1814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232" y="613247"/>
            <a:ext cx="7315585" cy="4114224"/>
          </a:xfrm>
        </p:spPr>
        <p:txBody>
          <a:bodyPr/>
          <a:lstStyle>
            <a:lvl1pPr marL="0" indent="0">
              <a:buNone/>
              <a:defRPr sz="2902"/>
            </a:lvl1pPr>
            <a:lvl2pPr marL="414589" indent="0">
              <a:buNone/>
              <a:defRPr sz="2539"/>
            </a:lvl2pPr>
            <a:lvl3pPr marL="829178" indent="0">
              <a:buNone/>
              <a:defRPr sz="2176"/>
            </a:lvl3pPr>
            <a:lvl4pPr marL="1243767" indent="0">
              <a:buNone/>
              <a:defRPr sz="1814"/>
            </a:lvl4pPr>
            <a:lvl5pPr marL="1658356" indent="0">
              <a:buNone/>
              <a:defRPr sz="1814"/>
            </a:lvl5pPr>
            <a:lvl6pPr marL="2072945" indent="0">
              <a:buNone/>
              <a:defRPr sz="1814"/>
            </a:lvl6pPr>
            <a:lvl7pPr marL="2487534" indent="0">
              <a:buNone/>
              <a:defRPr sz="1814"/>
            </a:lvl7pPr>
            <a:lvl8pPr marL="2902123" indent="0">
              <a:buNone/>
              <a:defRPr sz="1814"/>
            </a:lvl8pPr>
            <a:lvl9pPr marL="3316712" indent="0">
              <a:buNone/>
              <a:defRPr sz="1814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232" y="5366630"/>
            <a:ext cx="7315585" cy="806146"/>
          </a:xfrm>
        </p:spPr>
        <p:txBody>
          <a:bodyPr/>
          <a:lstStyle>
            <a:lvl1pPr marL="0" indent="0">
              <a:buNone/>
              <a:defRPr sz="1270"/>
            </a:lvl1pPr>
            <a:lvl2pPr marL="414589" indent="0">
              <a:buNone/>
              <a:defRPr sz="1088"/>
            </a:lvl2pPr>
            <a:lvl3pPr marL="829178" indent="0">
              <a:buNone/>
              <a:defRPr sz="907"/>
            </a:lvl3pPr>
            <a:lvl4pPr marL="1243767" indent="0">
              <a:buNone/>
              <a:defRPr sz="816"/>
            </a:lvl4pPr>
            <a:lvl5pPr marL="1658356" indent="0">
              <a:buNone/>
              <a:defRPr sz="816"/>
            </a:lvl5pPr>
            <a:lvl6pPr marL="2072945" indent="0">
              <a:buNone/>
              <a:defRPr sz="816"/>
            </a:lvl6pPr>
            <a:lvl7pPr marL="2487534" indent="0">
              <a:buNone/>
              <a:defRPr sz="816"/>
            </a:lvl7pPr>
            <a:lvl8pPr marL="2902123" indent="0">
              <a:buNone/>
              <a:defRPr sz="816"/>
            </a:lvl8pPr>
            <a:lvl9pPr marL="3316712" indent="0">
              <a:buNone/>
              <a:defRPr sz="816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143D64-DAC3-4391-9292-9DD243545A6A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2168692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BA7ABE-E0A2-4B28-8717-85B90CA26BC7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7877636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704" y="273514"/>
            <a:ext cx="2742624" cy="585607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8833" y="273514"/>
            <a:ext cx="8043493" cy="585607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53AC55-86B3-44EE-9B9D-B2FC42A89454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84143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35075-59C5-4DCC-961A-CC77E89FF64C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774326-ECA3-4399-B209-302C02AE9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588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FF0000"/>
            </a:gs>
            <a:gs pos="12000">
              <a:srgbClr val="FFFF00"/>
            </a:gs>
            <a:gs pos="18000">
              <a:srgbClr val="FF0000"/>
            </a:gs>
            <a:gs pos="24000">
              <a:schemeClr val="bg1">
                <a:lumMod val="95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TW" altLang="pt-PT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TW" altLang="pt-PT" smtClean="0"/>
              <a:t>按一下以編輯母片文字樣式</a:t>
            </a:r>
          </a:p>
          <a:p>
            <a:pPr lvl="1"/>
            <a:r>
              <a:rPr kumimoji="1" lang="zh-TW" altLang="pt-PT" smtClean="0"/>
              <a:t>第二層</a:t>
            </a:r>
          </a:p>
          <a:p>
            <a:pPr lvl="2"/>
            <a:r>
              <a:rPr kumimoji="1" lang="zh-TW" altLang="pt-PT" smtClean="0"/>
              <a:t>第三層</a:t>
            </a:r>
          </a:p>
          <a:p>
            <a:pPr lvl="3"/>
            <a:r>
              <a:rPr kumimoji="1" lang="zh-TW" altLang="pt-PT" smtClean="0"/>
              <a:t>第四層</a:t>
            </a:r>
          </a:p>
          <a:p>
            <a:pPr lvl="4"/>
            <a:r>
              <a:rPr kumimoji="1" lang="zh-TW" altLang="pt-PT" smtClean="0"/>
              <a:t>第五層</a:t>
            </a:r>
            <a:endParaRPr kumimoji="1"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2F434-DC1C-F94E-8DD0-3EC16DAAA84F}" type="datetimeFigureOut">
              <a:rPr kumimoji="1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/>
              <a:t>2021/3/9</a:t>
            </a:fld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B06C1-0CF0-5048-B1AB-B1EA2B49068C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2944815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C0360A-E70D-42BD-9183-8188437E1FF9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CF0991-E7C0-4198-AB4A-3EBBABCC2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892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08833" y="273514"/>
            <a:ext cx="1097049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zh-TW" smtClean="0"/>
              <a:t>Click to edit the title text format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8833" y="1605095"/>
            <a:ext cx="10970495" cy="4524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zh-TW" smtClean="0"/>
              <a:t>Click to edit the outline text format</a:t>
            </a:r>
          </a:p>
          <a:p>
            <a:pPr lvl="1"/>
            <a:r>
              <a:rPr lang="en-GB" altLang="zh-TW" smtClean="0"/>
              <a:t>Second Outline Level</a:t>
            </a:r>
          </a:p>
          <a:p>
            <a:pPr lvl="2"/>
            <a:r>
              <a:rPr lang="en-GB" altLang="zh-TW" smtClean="0"/>
              <a:t>Third Outline Level</a:t>
            </a:r>
          </a:p>
          <a:p>
            <a:pPr lvl="3"/>
            <a:r>
              <a:rPr lang="en-GB" altLang="zh-TW" smtClean="0"/>
              <a:t>Fourth Outline Level</a:t>
            </a:r>
          </a:p>
          <a:p>
            <a:pPr lvl="4"/>
            <a:r>
              <a:rPr lang="en-GB" altLang="zh-TW" smtClean="0"/>
              <a:t>Fifth Outline Level</a:t>
            </a:r>
          </a:p>
          <a:p>
            <a:pPr lvl="4"/>
            <a:r>
              <a:rPr lang="en-GB" altLang="zh-TW" smtClean="0"/>
              <a:t>Sixth Outline Level</a:t>
            </a:r>
          </a:p>
          <a:p>
            <a:pPr lvl="4"/>
            <a:r>
              <a:rPr lang="en-GB" altLang="zh-TW" smtClean="0"/>
              <a:t>Seventh Outline Level</a:t>
            </a:r>
          </a:p>
          <a:p>
            <a:pPr lvl="4"/>
            <a:r>
              <a:rPr lang="en-GB" altLang="zh-TW" smtClean="0"/>
              <a:t>Eighth Outline Level</a:t>
            </a:r>
          </a:p>
          <a:p>
            <a:pPr lvl="4"/>
            <a:r>
              <a:rPr lang="en-GB" altLang="zh-TW" smtClean="0"/>
              <a:t>Ninth Outline Level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08833" y="6247633"/>
            <a:ext cx="2838654" cy="47073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3000"/>
              </a:lnSpc>
              <a:buClr>
                <a:srgbClr val="FFFFFF"/>
              </a:buClr>
              <a:buSzPct val="45000"/>
              <a:buFont typeface="Wingdings" charset="2"/>
              <a:buNone/>
              <a:tabLst>
                <a:tab pos="656433" algn="l"/>
                <a:tab pos="1312865" algn="l"/>
                <a:tab pos="1969298" algn="l"/>
              </a:tabLst>
              <a:defRPr sz="1270">
                <a:solidFill>
                  <a:srgbClr val="FFFFFF"/>
                </a:solidFill>
                <a:latin typeface="Times New Roman" pitchFamily="16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4169634" y="6247633"/>
            <a:ext cx="3862336" cy="47073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3000"/>
              </a:lnSpc>
              <a:buClr>
                <a:srgbClr val="FFFFFF"/>
              </a:buClr>
              <a:buSzPct val="45000"/>
              <a:buFont typeface="Wingdings" charset="2"/>
              <a:buNone/>
              <a:tabLst>
                <a:tab pos="656433" algn="l"/>
                <a:tab pos="1312865" algn="l"/>
                <a:tab pos="1969298" algn="l"/>
                <a:tab pos="2625730" algn="l"/>
              </a:tabLst>
              <a:defRPr sz="1270">
                <a:solidFill>
                  <a:srgbClr val="FFFFFF"/>
                </a:solidFill>
                <a:latin typeface="Times New Roman" pitchFamily="16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8740674" y="6247633"/>
            <a:ext cx="2838654" cy="47073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3000"/>
              </a:lnSpc>
              <a:buClr>
                <a:srgbClr val="FFFFFF"/>
              </a:buClr>
              <a:buSzPct val="45000"/>
              <a:buFont typeface="Wingdings" panose="05000000000000000000" pitchFamily="2" charset="2"/>
              <a:buNone/>
              <a:tabLst>
                <a:tab pos="656433" algn="l"/>
                <a:tab pos="1312865" algn="l"/>
                <a:tab pos="1969298" algn="l"/>
              </a:tabLst>
              <a:defRPr sz="1270">
                <a:solidFill>
                  <a:srgbClr val="FFFFFF"/>
                </a:solidFill>
                <a:latin typeface="Times New Roman" panose="02020603050405020304" pitchFamily="18" charset="0"/>
              </a:defRPr>
            </a:lvl1pPr>
          </a:lstStyle>
          <a:p>
            <a:fld id="{F529071B-A603-4133-80C3-10DF7870C816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4848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414589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FFFFFF"/>
        </a:buClr>
        <a:buSzPct val="45000"/>
        <a:buFont typeface="Wingdings" panose="05000000000000000000" pitchFamily="2" charset="2"/>
        <a:defRPr sz="399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14589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FFFFFF"/>
        </a:buClr>
        <a:buSzPct val="45000"/>
        <a:buFont typeface="Wingdings" panose="05000000000000000000" pitchFamily="2" charset="2"/>
        <a:defRPr sz="3990">
          <a:solidFill>
            <a:srgbClr val="FFFFFF"/>
          </a:solidFill>
          <a:latin typeface="Arial" charset="0"/>
          <a:ea typeface="DejaVu Sans" charset="0"/>
          <a:cs typeface="DejaVu Sans" charset="0"/>
        </a:defRPr>
      </a:lvl2pPr>
      <a:lvl3pPr algn="ctr" defTabSz="414589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FFFFFF"/>
        </a:buClr>
        <a:buSzPct val="45000"/>
        <a:buFont typeface="Wingdings" panose="05000000000000000000" pitchFamily="2" charset="2"/>
        <a:defRPr sz="3990">
          <a:solidFill>
            <a:srgbClr val="FFFFFF"/>
          </a:solidFill>
          <a:latin typeface="Arial" charset="0"/>
          <a:ea typeface="DejaVu Sans" charset="0"/>
          <a:cs typeface="DejaVu Sans" charset="0"/>
        </a:defRPr>
      </a:lvl3pPr>
      <a:lvl4pPr algn="ctr" defTabSz="414589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FFFFFF"/>
        </a:buClr>
        <a:buSzPct val="45000"/>
        <a:buFont typeface="Wingdings" panose="05000000000000000000" pitchFamily="2" charset="2"/>
        <a:defRPr sz="3990">
          <a:solidFill>
            <a:srgbClr val="FFFFFF"/>
          </a:solidFill>
          <a:latin typeface="Arial" charset="0"/>
          <a:ea typeface="DejaVu Sans" charset="0"/>
          <a:cs typeface="DejaVu Sans" charset="0"/>
        </a:defRPr>
      </a:lvl4pPr>
      <a:lvl5pPr algn="ctr" defTabSz="414589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FFFFFF"/>
        </a:buClr>
        <a:buSzPct val="45000"/>
        <a:buFont typeface="Wingdings" panose="05000000000000000000" pitchFamily="2" charset="2"/>
        <a:defRPr sz="3990">
          <a:solidFill>
            <a:srgbClr val="FFFFFF"/>
          </a:solidFill>
          <a:latin typeface="Arial" charset="0"/>
          <a:ea typeface="DejaVu Sans" charset="0"/>
          <a:cs typeface="DejaVu Sans" charset="0"/>
        </a:defRPr>
      </a:lvl5pPr>
      <a:lvl6pPr marL="1393480" indent="-195778" algn="ctr" defTabSz="414589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FFFFFF"/>
        </a:buClr>
        <a:buSzPct val="45000"/>
        <a:buFont typeface="Wingdings" charset="2"/>
        <a:defRPr sz="3990">
          <a:solidFill>
            <a:srgbClr val="FFFFFF"/>
          </a:solidFill>
          <a:latin typeface="Arial" charset="0"/>
          <a:ea typeface="DejaVu Sans" charset="0"/>
          <a:cs typeface="DejaVu Sans" charset="0"/>
        </a:defRPr>
      </a:lvl6pPr>
      <a:lvl7pPr marL="1808069" indent="-195778" algn="ctr" defTabSz="414589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FFFFFF"/>
        </a:buClr>
        <a:buSzPct val="45000"/>
        <a:buFont typeface="Wingdings" charset="2"/>
        <a:defRPr sz="3990">
          <a:solidFill>
            <a:srgbClr val="FFFFFF"/>
          </a:solidFill>
          <a:latin typeface="Arial" charset="0"/>
          <a:ea typeface="DejaVu Sans" charset="0"/>
          <a:cs typeface="DejaVu Sans" charset="0"/>
        </a:defRPr>
      </a:lvl7pPr>
      <a:lvl8pPr marL="2222657" indent="-195778" algn="ctr" defTabSz="414589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FFFFFF"/>
        </a:buClr>
        <a:buSzPct val="45000"/>
        <a:buFont typeface="Wingdings" charset="2"/>
        <a:defRPr sz="3990">
          <a:solidFill>
            <a:srgbClr val="FFFFFF"/>
          </a:solidFill>
          <a:latin typeface="Arial" charset="0"/>
          <a:ea typeface="DejaVu Sans" charset="0"/>
          <a:cs typeface="DejaVu Sans" charset="0"/>
        </a:defRPr>
      </a:lvl8pPr>
      <a:lvl9pPr marL="2637246" indent="-195778" algn="ctr" defTabSz="414589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FFFFFF"/>
        </a:buClr>
        <a:buSzPct val="45000"/>
        <a:buFont typeface="Wingdings" charset="2"/>
        <a:defRPr sz="3990">
          <a:solidFill>
            <a:srgbClr val="FFFFFF"/>
          </a:solidFill>
          <a:latin typeface="Arial" charset="0"/>
          <a:ea typeface="DejaVu Sans" charset="0"/>
          <a:cs typeface="DejaVu Sans" charset="0"/>
        </a:defRPr>
      </a:lvl9pPr>
    </p:titleStyle>
    <p:bodyStyle>
      <a:lvl1pPr marL="391556" indent="-293667" algn="l" defTabSz="414589" rtl="0" eaLnBrk="0" fontAlgn="base" hangingPunct="0">
        <a:lnSpc>
          <a:spcPct val="93000"/>
        </a:lnSpc>
        <a:spcBef>
          <a:spcPct val="0"/>
        </a:spcBef>
        <a:spcAft>
          <a:spcPts val="1292"/>
        </a:spcAft>
        <a:buClr>
          <a:srgbClr val="FFFFFF"/>
        </a:buClr>
        <a:buSzPct val="45000"/>
        <a:buFont typeface="Wingdings" panose="05000000000000000000" pitchFamily="2" charset="2"/>
        <a:buChar char=""/>
        <a:defRPr sz="2902">
          <a:solidFill>
            <a:srgbClr val="FFFFFF"/>
          </a:solidFill>
          <a:latin typeface="+mn-lt"/>
          <a:ea typeface="+mn-ea"/>
          <a:cs typeface="+mn-cs"/>
        </a:defRPr>
      </a:lvl1pPr>
      <a:lvl2pPr marL="783112" indent="-260558" algn="l" defTabSz="414589" rtl="0" eaLnBrk="0" fontAlgn="base" hangingPunct="0">
        <a:lnSpc>
          <a:spcPct val="93000"/>
        </a:lnSpc>
        <a:spcBef>
          <a:spcPct val="0"/>
        </a:spcBef>
        <a:spcAft>
          <a:spcPts val="1032"/>
        </a:spcAft>
        <a:buClr>
          <a:srgbClr val="FFFFFF"/>
        </a:buClr>
        <a:buSzPct val="75000"/>
        <a:buFont typeface="Symbol" panose="05050102010706020507" pitchFamily="18" charset="2"/>
        <a:buChar char=""/>
        <a:defRPr sz="2539">
          <a:solidFill>
            <a:srgbClr val="FFFFFF"/>
          </a:solidFill>
          <a:latin typeface="+mn-lt"/>
          <a:ea typeface="+mn-ea"/>
          <a:cs typeface="+mn-cs"/>
        </a:defRPr>
      </a:lvl2pPr>
      <a:lvl3pPr marL="1174669" indent="-195778" algn="l" defTabSz="414589" rtl="0" eaLnBrk="0" fontAlgn="base" hangingPunct="0">
        <a:lnSpc>
          <a:spcPct val="93000"/>
        </a:lnSpc>
        <a:spcBef>
          <a:spcPct val="0"/>
        </a:spcBef>
        <a:spcAft>
          <a:spcPts val="771"/>
        </a:spcAft>
        <a:buClr>
          <a:srgbClr val="FFFFFF"/>
        </a:buClr>
        <a:buSzPct val="45000"/>
        <a:buFont typeface="Wingdings" panose="05000000000000000000" pitchFamily="2" charset="2"/>
        <a:buChar char=""/>
        <a:defRPr sz="2176">
          <a:solidFill>
            <a:srgbClr val="FFFFFF"/>
          </a:solidFill>
          <a:latin typeface="+mn-lt"/>
          <a:ea typeface="+mn-ea"/>
          <a:cs typeface="+mn-cs"/>
        </a:defRPr>
      </a:lvl3pPr>
      <a:lvl4pPr marL="1566225" indent="-195778" algn="l" defTabSz="414589" rtl="0" eaLnBrk="0" fontAlgn="base" hangingPunct="0">
        <a:lnSpc>
          <a:spcPct val="93000"/>
        </a:lnSpc>
        <a:spcBef>
          <a:spcPct val="0"/>
        </a:spcBef>
        <a:spcAft>
          <a:spcPts val="521"/>
        </a:spcAft>
        <a:buClr>
          <a:srgbClr val="FFFFFF"/>
        </a:buClr>
        <a:buSzPct val="75000"/>
        <a:buFont typeface="Symbol" panose="05050102010706020507" pitchFamily="18" charset="2"/>
        <a:buChar char=""/>
        <a:defRPr sz="1814">
          <a:solidFill>
            <a:srgbClr val="FFFFFF"/>
          </a:solidFill>
          <a:latin typeface="+mn-lt"/>
          <a:ea typeface="+mn-ea"/>
          <a:cs typeface="+mn-cs"/>
        </a:defRPr>
      </a:lvl4pPr>
      <a:lvl5pPr marL="1957781" indent="-195778" algn="l" defTabSz="414589" rtl="0" eaLnBrk="0" fontAlgn="base" hangingPunct="0">
        <a:lnSpc>
          <a:spcPct val="93000"/>
        </a:lnSpc>
        <a:spcBef>
          <a:spcPct val="0"/>
        </a:spcBef>
        <a:spcAft>
          <a:spcPts val="261"/>
        </a:spcAft>
        <a:buClr>
          <a:srgbClr val="FFFFFF"/>
        </a:buClr>
        <a:buSzPct val="45000"/>
        <a:buFont typeface="Wingdings" panose="05000000000000000000" pitchFamily="2" charset="2"/>
        <a:buChar char=""/>
        <a:defRPr sz="1814">
          <a:solidFill>
            <a:srgbClr val="FFFFFF"/>
          </a:solidFill>
          <a:latin typeface="+mn-lt"/>
          <a:ea typeface="+mn-ea"/>
          <a:cs typeface="+mn-cs"/>
        </a:defRPr>
      </a:lvl5pPr>
      <a:lvl6pPr marL="2372370" indent="-195778" algn="l" defTabSz="414589" rtl="0" fontAlgn="base" hangingPunct="0">
        <a:lnSpc>
          <a:spcPct val="93000"/>
        </a:lnSpc>
        <a:spcBef>
          <a:spcPct val="0"/>
        </a:spcBef>
        <a:spcAft>
          <a:spcPts val="261"/>
        </a:spcAft>
        <a:buClr>
          <a:srgbClr val="FFFFFF"/>
        </a:buClr>
        <a:buSzPct val="45000"/>
        <a:buFont typeface="Wingdings" charset="2"/>
        <a:buChar char=""/>
        <a:defRPr sz="1814">
          <a:solidFill>
            <a:srgbClr val="FFFFFF"/>
          </a:solidFill>
          <a:latin typeface="+mn-lt"/>
          <a:ea typeface="+mn-ea"/>
          <a:cs typeface="+mn-cs"/>
        </a:defRPr>
      </a:lvl6pPr>
      <a:lvl7pPr marL="2786959" indent="-195778" algn="l" defTabSz="414589" rtl="0" fontAlgn="base" hangingPunct="0">
        <a:lnSpc>
          <a:spcPct val="93000"/>
        </a:lnSpc>
        <a:spcBef>
          <a:spcPct val="0"/>
        </a:spcBef>
        <a:spcAft>
          <a:spcPts val="261"/>
        </a:spcAft>
        <a:buClr>
          <a:srgbClr val="FFFFFF"/>
        </a:buClr>
        <a:buSzPct val="45000"/>
        <a:buFont typeface="Wingdings" charset="2"/>
        <a:buChar char=""/>
        <a:defRPr sz="1814">
          <a:solidFill>
            <a:srgbClr val="FFFFFF"/>
          </a:solidFill>
          <a:latin typeface="+mn-lt"/>
          <a:ea typeface="+mn-ea"/>
          <a:cs typeface="+mn-cs"/>
        </a:defRPr>
      </a:lvl7pPr>
      <a:lvl8pPr marL="3201548" indent="-195778" algn="l" defTabSz="414589" rtl="0" fontAlgn="base" hangingPunct="0">
        <a:lnSpc>
          <a:spcPct val="93000"/>
        </a:lnSpc>
        <a:spcBef>
          <a:spcPct val="0"/>
        </a:spcBef>
        <a:spcAft>
          <a:spcPts val="261"/>
        </a:spcAft>
        <a:buClr>
          <a:srgbClr val="FFFFFF"/>
        </a:buClr>
        <a:buSzPct val="45000"/>
        <a:buFont typeface="Wingdings" charset="2"/>
        <a:buChar char=""/>
        <a:defRPr sz="1814">
          <a:solidFill>
            <a:srgbClr val="FFFFFF"/>
          </a:solidFill>
          <a:latin typeface="+mn-lt"/>
          <a:ea typeface="+mn-ea"/>
          <a:cs typeface="+mn-cs"/>
        </a:defRPr>
      </a:lvl8pPr>
      <a:lvl9pPr marL="3616137" indent="-195778" algn="l" defTabSz="414589" rtl="0" fontAlgn="base" hangingPunct="0">
        <a:lnSpc>
          <a:spcPct val="93000"/>
        </a:lnSpc>
        <a:spcBef>
          <a:spcPct val="0"/>
        </a:spcBef>
        <a:spcAft>
          <a:spcPts val="261"/>
        </a:spcAft>
        <a:buClr>
          <a:srgbClr val="FFFFFF"/>
        </a:buClr>
        <a:buSzPct val="45000"/>
        <a:buFont typeface="Wingdings" charset="2"/>
        <a:buChar char=""/>
        <a:defRPr sz="1814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29178" rtl="0" eaLnBrk="1" latinLnBrk="0" hangingPunct="1">
        <a:defRPr sz="1632" kern="1200">
          <a:solidFill>
            <a:schemeClr val="tx1"/>
          </a:solidFill>
          <a:latin typeface="+mn-lt"/>
          <a:ea typeface="+mn-ea"/>
          <a:cs typeface="+mn-cs"/>
        </a:defRPr>
      </a:lvl1pPr>
      <a:lvl2pPr marL="414589" algn="l" defTabSz="829178" rtl="0" eaLnBrk="1" latinLnBrk="0" hangingPunct="1">
        <a:defRPr sz="1632" kern="1200">
          <a:solidFill>
            <a:schemeClr val="tx1"/>
          </a:solidFill>
          <a:latin typeface="+mn-lt"/>
          <a:ea typeface="+mn-ea"/>
          <a:cs typeface="+mn-cs"/>
        </a:defRPr>
      </a:lvl2pPr>
      <a:lvl3pPr marL="829178" algn="l" defTabSz="829178" rtl="0" eaLnBrk="1" latinLnBrk="0" hangingPunct="1">
        <a:defRPr sz="1632" kern="1200">
          <a:solidFill>
            <a:schemeClr val="tx1"/>
          </a:solidFill>
          <a:latin typeface="+mn-lt"/>
          <a:ea typeface="+mn-ea"/>
          <a:cs typeface="+mn-cs"/>
        </a:defRPr>
      </a:lvl3pPr>
      <a:lvl4pPr marL="1243767" algn="l" defTabSz="829178" rtl="0" eaLnBrk="1" latinLnBrk="0" hangingPunct="1">
        <a:defRPr sz="1632" kern="1200">
          <a:solidFill>
            <a:schemeClr val="tx1"/>
          </a:solidFill>
          <a:latin typeface="+mn-lt"/>
          <a:ea typeface="+mn-ea"/>
          <a:cs typeface="+mn-cs"/>
        </a:defRPr>
      </a:lvl4pPr>
      <a:lvl5pPr marL="1658356" algn="l" defTabSz="829178" rtl="0" eaLnBrk="1" latinLnBrk="0" hangingPunct="1">
        <a:defRPr sz="1632" kern="1200">
          <a:solidFill>
            <a:schemeClr val="tx1"/>
          </a:solidFill>
          <a:latin typeface="+mn-lt"/>
          <a:ea typeface="+mn-ea"/>
          <a:cs typeface="+mn-cs"/>
        </a:defRPr>
      </a:lvl5pPr>
      <a:lvl6pPr marL="2072945" algn="l" defTabSz="829178" rtl="0" eaLnBrk="1" latinLnBrk="0" hangingPunct="1">
        <a:defRPr sz="1632" kern="1200">
          <a:solidFill>
            <a:schemeClr val="tx1"/>
          </a:solidFill>
          <a:latin typeface="+mn-lt"/>
          <a:ea typeface="+mn-ea"/>
          <a:cs typeface="+mn-cs"/>
        </a:defRPr>
      </a:lvl6pPr>
      <a:lvl7pPr marL="2487534" algn="l" defTabSz="829178" rtl="0" eaLnBrk="1" latinLnBrk="0" hangingPunct="1">
        <a:defRPr sz="1632" kern="1200">
          <a:solidFill>
            <a:schemeClr val="tx1"/>
          </a:solidFill>
          <a:latin typeface="+mn-lt"/>
          <a:ea typeface="+mn-ea"/>
          <a:cs typeface="+mn-cs"/>
        </a:defRPr>
      </a:lvl7pPr>
      <a:lvl8pPr marL="2902123" algn="l" defTabSz="829178" rtl="0" eaLnBrk="1" latinLnBrk="0" hangingPunct="1">
        <a:defRPr sz="1632" kern="1200">
          <a:solidFill>
            <a:schemeClr val="tx1"/>
          </a:solidFill>
          <a:latin typeface="+mn-lt"/>
          <a:ea typeface="+mn-ea"/>
          <a:cs typeface="+mn-cs"/>
        </a:defRPr>
      </a:lvl8pPr>
      <a:lvl9pPr marL="3316712" algn="l" defTabSz="829178" rtl="0" eaLnBrk="1" latinLnBrk="0" hangingPunct="1">
        <a:defRPr sz="163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down day, date and weather</a:t>
            </a:r>
            <a:br>
              <a:rPr lang="en-GB" dirty="0" smtClean="0"/>
            </a:br>
            <a:r>
              <a:rPr lang="en-GB" dirty="0" smtClean="0"/>
              <a:t>Copy </a:t>
            </a:r>
            <a:r>
              <a:rPr lang="en-GB" b="1" dirty="0" smtClean="0">
                <a:solidFill>
                  <a:srgbClr val="FF0000"/>
                </a:solidFill>
              </a:rPr>
              <a:t>3</a:t>
            </a:r>
            <a:r>
              <a:rPr lang="en-GB" dirty="0" smtClean="0"/>
              <a:t> times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0" y="1645444"/>
            <a:ext cx="3048000" cy="30480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400" y="1600200"/>
            <a:ext cx="3048000" cy="3048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104900" y="5067300"/>
            <a:ext cx="9906000" cy="1333500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CH: Copy and translate:</a:t>
            </a:r>
            <a:r>
              <a:rPr lang="zh-CN" altLang="en-US" dirty="0" smtClean="0"/>
              <a:t>第一节课是英文。</a:t>
            </a:r>
            <a:endParaRPr lang="en-US" altLang="zh-CN" dirty="0" smtClean="0"/>
          </a:p>
          <a:p>
            <a:r>
              <a:rPr lang="en-GB" dirty="0" smtClean="0"/>
              <a:t>EX CH: Translate: P2 is science, </a:t>
            </a:r>
            <a:r>
              <a:rPr lang="en-GB" dirty="0" smtClean="0">
                <a:solidFill>
                  <a:srgbClr val="FF0000"/>
                </a:solidFill>
              </a:rPr>
              <a:t>then</a:t>
            </a:r>
            <a:r>
              <a:rPr lang="en-GB" dirty="0" smtClean="0"/>
              <a:t> is Maths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1802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L.O.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 smtClean="0"/>
              <a:t>1. Recap the school subjects</a:t>
            </a:r>
          </a:p>
          <a:p>
            <a:r>
              <a:rPr lang="en-GB" sz="4400" dirty="0" smtClean="0"/>
              <a:t>2. Learn some new school subjects</a:t>
            </a:r>
          </a:p>
          <a:p>
            <a:r>
              <a:rPr lang="en-GB" sz="4400" dirty="0" smtClean="0"/>
              <a:t>3. Talk about your timetable</a:t>
            </a:r>
          </a:p>
          <a:p>
            <a:r>
              <a:rPr lang="en-GB" sz="4400" dirty="0" smtClean="0"/>
              <a:t>4. Opinions of your school subjects</a:t>
            </a:r>
          </a:p>
          <a:p>
            <a:r>
              <a:rPr lang="en-GB" sz="4400" dirty="0" smtClean="0"/>
              <a:t>5. Justify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3465015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down as many school subjects as you can remember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165475"/>
          </a:xfrm>
        </p:spPr>
        <p:txBody>
          <a:bodyPr/>
          <a:lstStyle/>
          <a:p>
            <a:r>
              <a:rPr lang="en-GB" dirty="0" smtClean="0"/>
              <a:t>1. choose 2 to read out, if no one in your groups has that words, you will get P1.</a:t>
            </a:r>
          </a:p>
          <a:p>
            <a:r>
              <a:rPr lang="en-GB" dirty="0" smtClean="0"/>
              <a:t>CH: If you finish, copy and translate the sentence:</a:t>
            </a:r>
          </a:p>
          <a:p>
            <a:pPr lvl="0"/>
            <a:r>
              <a:rPr lang="zh-CN" altLang="en-US" dirty="0">
                <a:solidFill>
                  <a:prstClr val="black"/>
                </a:solidFill>
              </a:rPr>
              <a:t>明天第一节我有英文课。</a:t>
            </a:r>
            <a:endParaRPr lang="en-US" altLang="zh-CN" dirty="0">
              <a:solidFill>
                <a:prstClr val="black"/>
              </a:solidFill>
            </a:endParaRPr>
          </a:p>
          <a:p>
            <a:pPr lvl="0"/>
            <a:r>
              <a:rPr lang="zh-CN" altLang="en-US" dirty="0">
                <a:solidFill>
                  <a:prstClr val="black"/>
                </a:solidFill>
              </a:rPr>
              <a:t>明天第二节我要上科学课。</a:t>
            </a:r>
          </a:p>
          <a:p>
            <a:r>
              <a:rPr lang="en-GB" dirty="0" smtClean="0"/>
              <a:t>EX CH: Can you tell the difference between the two sentences above?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838200" y="3223015"/>
            <a:ext cx="6096000" cy="99617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zh-CN" altLang="en-US" sz="2800" dirty="0">
                <a:solidFill>
                  <a:prstClr val="black"/>
                </a:solidFill>
              </a:rPr>
              <a:t>明天第一节我</a:t>
            </a:r>
            <a:r>
              <a:rPr lang="zh-CN" altLang="en-US" sz="2800" dirty="0">
                <a:solidFill>
                  <a:srgbClr val="FF0000"/>
                </a:solidFill>
              </a:rPr>
              <a:t>有</a:t>
            </a:r>
            <a:r>
              <a:rPr lang="zh-CN" altLang="en-US" sz="2800" dirty="0">
                <a:solidFill>
                  <a:prstClr val="black"/>
                </a:solidFill>
              </a:rPr>
              <a:t>英文课。</a:t>
            </a:r>
            <a:endParaRPr lang="en-US" altLang="zh-CN" sz="2800" dirty="0">
              <a:solidFill>
                <a:prstClr val="black"/>
              </a:solidFill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zh-CN" altLang="en-US" sz="2800" dirty="0">
                <a:solidFill>
                  <a:prstClr val="black"/>
                </a:solidFill>
              </a:rPr>
              <a:t>明天第二节我</a:t>
            </a:r>
            <a:r>
              <a:rPr lang="zh-CN" altLang="en-US" sz="2800" dirty="0">
                <a:solidFill>
                  <a:srgbClr val="FF0000"/>
                </a:solidFill>
              </a:rPr>
              <a:t>要上</a:t>
            </a:r>
            <a:r>
              <a:rPr lang="zh-CN" altLang="en-US" sz="2800" dirty="0">
                <a:solidFill>
                  <a:prstClr val="black"/>
                </a:solidFill>
              </a:rPr>
              <a:t>科学课。</a:t>
            </a:r>
          </a:p>
        </p:txBody>
      </p:sp>
    </p:spTree>
    <p:extLst>
      <p:ext uri="{BB962C8B-B14F-4D97-AF65-F5344CB8AC3E}">
        <p14:creationId xmlns:p14="http://schemas.microsoft.com/office/powerpoint/2010/main" val="3492774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3100" y="-130175"/>
            <a:ext cx="10515600" cy="1325563"/>
          </a:xfrm>
        </p:spPr>
        <p:txBody>
          <a:bodyPr/>
          <a:lstStyle/>
          <a:p>
            <a:r>
              <a:rPr lang="en-GB" dirty="0" smtClean="0"/>
              <a:t>GCSE P26 EX1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95425"/>
            <a:ext cx="977900" cy="4351338"/>
          </a:xfrm>
        </p:spPr>
        <p:txBody>
          <a:bodyPr/>
          <a:lstStyle/>
          <a:p>
            <a:r>
              <a:rPr lang="en-GB" dirty="0" smtClean="0"/>
              <a:t>1</a:t>
            </a:r>
          </a:p>
          <a:p>
            <a:r>
              <a:rPr lang="en-GB" dirty="0" smtClean="0"/>
              <a:t>2</a:t>
            </a:r>
          </a:p>
          <a:p>
            <a:r>
              <a:rPr lang="en-GB" dirty="0" smtClean="0"/>
              <a:t>3</a:t>
            </a:r>
          </a:p>
          <a:p>
            <a:r>
              <a:rPr lang="en-GB" dirty="0" smtClean="0"/>
              <a:t>4</a:t>
            </a:r>
          </a:p>
          <a:p>
            <a:r>
              <a:rPr lang="en-GB" dirty="0" smtClean="0"/>
              <a:t>5</a:t>
            </a:r>
          </a:p>
          <a:p>
            <a:r>
              <a:rPr lang="en-GB" dirty="0" smtClean="0"/>
              <a:t>6</a:t>
            </a:r>
          </a:p>
          <a:p>
            <a:r>
              <a:rPr lang="en-GB" dirty="0" smtClean="0"/>
              <a:t>7</a:t>
            </a:r>
          </a:p>
          <a:p>
            <a:r>
              <a:rPr lang="en-GB" dirty="0" smtClean="0"/>
              <a:t>8</a:t>
            </a:r>
          </a:p>
          <a:p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930400" y="1495425"/>
            <a:ext cx="9779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>
                <a:solidFill>
                  <a:srgbClr val="FF0000"/>
                </a:solidFill>
              </a:rPr>
              <a:t>B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F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H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A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C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G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D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E</a:t>
            </a:r>
          </a:p>
          <a:p>
            <a:endParaRPr lang="en-GB" dirty="0" smtClean="0">
              <a:solidFill>
                <a:srgbClr val="FF00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5273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2300" y="1063624"/>
            <a:ext cx="10515600" cy="5629275"/>
          </a:xfrm>
        </p:spPr>
        <p:txBody>
          <a:bodyPr/>
          <a:lstStyle/>
          <a:p>
            <a:r>
              <a:rPr lang="zh-CN" altLang="en-US" dirty="0" smtClean="0"/>
              <a:t>中文；汉语</a:t>
            </a:r>
            <a:endParaRPr lang="en-US" altLang="zh-CN" dirty="0" smtClean="0"/>
          </a:p>
          <a:p>
            <a:r>
              <a:rPr lang="zh-CN" altLang="en-US" dirty="0" smtClean="0"/>
              <a:t>英文／语</a:t>
            </a:r>
            <a:endParaRPr lang="en-US" altLang="zh-CN" dirty="0" smtClean="0"/>
          </a:p>
          <a:p>
            <a:r>
              <a:rPr lang="zh-CN" altLang="en-US" dirty="0" smtClean="0"/>
              <a:t>法文／语</a:t>
            </a:r>
          </a:p>
          <a:p>
            <a:r>
              <a:rPr lang="zh-CN" altLang="en-US" dirty="0" smtClean="0"/>
              <a:t>西班牙文／语</a:t>
            </a:r>
            <a:endParaRPr lang="en-US" altLang="zh-CN" dirty="0" smtClean="0"/>
          </a:p>
          <a:p>
            <a:r>
              <a:rPr lang="zh-CN" altLang="en-US" dirty="0" smtClean="0"/>
              <a:t>数学</a:t>
            </a:r>
            <a:endParaRPr lang="en-US" altLang="zh-CN" dirty="0" smtClean="0"/>
          </a:p>
          <a:p>
            <a:r>
              <a:rPr lang="zh-CN" altLang="en-US" dirty="0" smtClean="0"/>
              <a:t>科学</a:t>
            </a:r>
            <a:endParaRPr lang="en-US" altLang="zh-CN" dirty="0" smtClean="0"/>
          </a:p>
          <a:p>
            <a:r>
              <a:rPr lang="zh-CN" altLang="en-US" dirty="0" smtClean="0"/>
              <a:t>历史</a:t>
            </a:r>
            <a:endParaRPr lang="en-US" altLang="zh-CN" dirty="0" smtClean="0"/>
          </a:p>
          <a:p>
            <a:r>
              <a:rPr lang="zh-CN" altLang="en-US" dirty="0" smtClean="0"/>
              <a:t>地理</a:t>
            </a:r>
            <a:endParaRPr lang="en-US" altLang="zh-CN" dirty="0" smtClean="0"/>
          </a:p>
          <a:p>
            <a:r>
              <a:rPr lang="zh-CN" altLang="en-US" dirty="0" smtClean="0"/>
              <a:t>体育</a:t>
            </a:r>
            <a:endParaRPr lang="en-US" altLang="zh-CN" dirty="0" smtClean="0"/>
          </a:p>
          <a:p>
            <a:r>
              <a:rPr lang="zh-CN" altLang="en-US" dirty="0" smtClean="0"/>
              <a:t>音乐</a:t>
            </a:r>
            <a:endParaRPr lang="en-US" altLang="zh-CN" dirty="0" smtClean="0"/>
          </a:p>
          <a:p>
            <a:r>
              <a:rPr lang="zh-CN" altLang="en-US" dirty="0" smtClean="0"/>
              <a:t>电</a:t>
            </a:r>
            <a:r>
              <a:rPr lang="zh-CN" altLang="en-US" dirty="0"/>
              <a:t>脑</a:t>
            </a:r>
            <a:endParaRPr lang="en-US" altLang="zh-CN" dirty="0" smtClean="0"/>
          </a:p>
          <a:p>
            <a:endParaRPr lang="zh-CN" altLang="en-US" dirty="0" smtClean="0"/>
          </a:p>
          <a:p>
            <a:endParaRPr lang="en-US" altLang="zh-CN" dirty="0" smtClean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800100" y="228600"/>
            <a:ext cx="96647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Copy all the words that you didn’t write down in your books </a:t>
            </a:r>
            <a:r>
              <a:rPr lang="en-GB" sz="2400" dirty="0" smtClean="0">
                <a:solidFill>
                  <a:srgbClr val="FF0000"/>
                </a:solidFill>
              </a:rPr>
              <a:t>1</a:t>
            </a:r>
            <a:r>
              <a:rPr lang="en-GB" sz="2400" dirty="0" smtClean="0"/>
              <a:t> time</a:t>
            </a:r>
            <a:endParaRPr lang="en-GB" sz="2400" dirty="0"/>
          </a:p>
        </p:txBody>
      </p:sp>
      <p:sp>
        <p:nvSpPr>
          <p:cNvPr id="5" name="Rectangle 4"/>
          <p:cNvSpPr/>
          <p:nvPr/>
        </p:nvSpPr>
        <p:spPr>
          <a:xfrm>
            <a:off x="5207000" y="4191001"/>
            <a:ext cx="3822700" cy="23368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rgbClr val="FF0000"/>
                </a:solidFill>
              </a:rPr>
              <a:t>CH: Write down today, yesterday, tomorrow in Chinese</a:t>
            </a:r>
          </a:p>
          <a:p>
            <a:pPr algn="ctr"/>
            <a:r>
              <a:rPr lang="en-GB" sz="2400" dirty="0" smtClean="0">
                <a:solidFill>
                  <a:srgbClr val="FF0000"/>
                </a:solidFill>
              </a:rPr>
              <a:t>EX CH: translate: Tomorrow P2 I will have music lesson. </a:t>
            </a:r>
            <a:endParaRPr lang="en-GB" sz="2400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37100" y="876300"/>
            <a:ext cx="3784600" cy="2387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7200" dirty="0" smtClean="0">
                <a:solidFill>
                  <a:schemeClr val="tx1"/>
                </a:solidFill>
              </a:rPr>
              <a:t>学习</a:t>
            </a:r>
            <a:endParaRPr lang="en-US" altLang="zh-CN" sz="7200" dirty="0" smtClean="0">
              <a:solidFill>
                <a:schemeClr val="tx1"/>
              </a:solidFill>
            </a:endParaRPr>
          </a:p>
          <a:p>
            <a:pPr algn="ctr"/>
            <a:r>
              <a:rPr lang="zh-CN" altLang="en-US" sz="7200" dirty="0" smtClean="0">
                <a:solidFill>
                  <a:schemeClr val="tx1"/>
                </a:solidFill>
              </a:rPr>
              <a:t>容易</a:t>
            </a:r>
            <a:endParaRPr lang="en-US" altLang="zh-CN" sz="7200" dirty="0" smtClean="0">
              <a:solidFill>
                <a:schemeClr val="tx1"/>
              </a:solidFill>
            </a:endParaRP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531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66775"/>
          </a:xfrm>
        </p:spPr>
        <p:txBody>
          <a:bodyPr/>
          <a:lstStyle/>
          <a:p>
            <a:r>
              <a:rPr lang="en-GB" dirty="0" smtClean="0"/>
              <a:t>Vocab test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2400" y="1419225"/>
            <a:ext cx="2527300" cy="4181475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1. history</a:t>
            </a:r>
          </a:p>
          <a:p>
            <a:r>
              <a:rPr lang="en-GB" dirty="0" smtClean="0"/>
              <a:t>2. English</a:t>
            </a:r>
          </a:p>
          <a:p>
            <a:r>
              <a:rPr lang="en-GB" dirty="0" smtClean="0"/>
              <a:t>3. science</a:t>
            </a:r>
          </a:p>
          <a:p>
            <a:r>
              <a:rPr lang="en-GB" dirty="0" smtClean="0"/>
              <a:t>4. music</a:t>
            </a:r>
          </a:p>
          <a:p>
            <a:r>
              <a:rPr lang="en-GB" dirty="0" smtClean="0"/>
              <a:t>5. computer</a:t>
            </a:r>
          </a:p>
          <a:p>
            <a:r>
              <a:rPr lang="en-GB" dirty="0" smtClean="0"/>
              <a:t>6. Chinese </a:t>
            </a:r>
          </a:p>
          <a:p>
            <a:r>
              <a:rPr lang="en-GB" dirty="0" smtClean="0"/>
              <a:t>7. geography</a:t>
            </a:r>
          </a:p>
          <a:p>
            <a:r>
              <a:rPr lang="en-GB" dirty="0" smtClean="0"/>
              <a:t>8. French</a:t>
            </a:r>
          </a:p>
          <a:p>
            <a:r>
              <a:rPr lang="en-GB" dirty="0" smtClean="0"/>
              <a:t>9. maths</a:t>
            </a:r>
          </a:p>
          <a:p>
            <a:r>
              <a:rPr lang="en-GB" dirty="0" smtClean="0"/>
              <a:t>10. P.E.</a:t>
            </a: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883150" y="365125"/>
            <a:ext cx="3028950" cy="620077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 smtClean="0">
                <a:solidFill>
                  <a:srgbClr val="FF0000"/>
                </a:solidFill>
              </a:rPr>
              <a:t>1. </a:t>
            </a:r>
            <a:r>
              <a:rPr lang="zh-CN" altLang="en-US" sz="3200" dirty="0" smtClean="0">
                <a:solidFill>
                  <a:srgbClr val="FF0000"/>
                </a:solidFill>
              </a:rPr>
              <a:t>历史</a:t>
            </a:r>
            <a:endParaRPr lang="en-US" altLang="zh-CN" sz="3200" dirty="0" smtClean="0">
              <a:solidFill>
                <a:srgbClr val="FF0000"/>
              </a:solidFill>
            </a:endParaRPr>
          </a:p>
          <a:p>
            <a:r>
              <a:rPr lang="en-US" altLang="zh-CN" sz="3200" dirty="0" smtClean="0">
                <a:solidFill>
                  <a:srgbClr val="FF0000"/>
                </a:solidFill>
              </a:rPr>
              <a:t>2</a:t>
            </a:r>
            <a:r>
              <a:rPr lang="zh-CN" altLang="en-US" sz="3200" dirty="0">
                <a:solidFill>
                  <a:srgbClr val="FF0000"/>
                </a:solidFill>
              </a:rPr>
              <a:t> </a:t>
            </a:r>
            <a:r>
              <a:rPr lang="zh-CN" altLang="en-US" sz="3200" dirty="0" smtClean="0">
                <a:solidFill>
                  <a:srgbClr val="FF0000"/>
                </a:solidFill>
              </a:rPr>
              <a:t>英文</a:t>
            </a:r>
            <a:r>
              <a:rPr lang="en-US" altLang="zh-CN" sz="3200" dirty="0" smtClean="0">
                <a:solidFill>
                  <a:srgbClr val="FF0000"/>
                </a:solidFill>
              </a:rPr>
              <a:t>/</a:t>
            </a:r>
            <a:r>
              <a:rPr lang="zh-CN" altLang="en-US" sz="3200" dirty="0" smtClean="0">
                <a:solidFill>
                  <a:srgbClr val="FF0000"/>
                </a:solidFill>
              </a:rPr>
              <a:t>英语</a:t>
            </a:r>
            <a:endParaRPr lang="en-US" altLang="zh-CN" sz="3200" dirty="0" smtClean="0">
              <a:solidFill>
                <a:srgbClr val="FF0000"/>
              </a:solidFill>
            </a:endParaRPr>
          </a:p>
          <a:p>
            <a:r>
              <a:rPr lang="en-US" altLang="zh-CN" sz="3200" dirty="0" smtClean="0">
                <a:solidFill>
                  <a:srgbClr val="FF0000"/>
                </a:solidFill>
              </a:rPr>
              <a:t>3</a:t>
            </a:r>
            <a:r>
              <a:rPr lang="zh-CN" altLang="en-US" sz="3200" dirty="0" smtClean="0">
                <a:solidFill>
                  <a:srgbClr val="FF0000"/>
                </a:solidFill>
              </a:rPr>
              <a:t> 科学</a:t>
            </a:r>
            <a:endParaRPr lang="en-US" altLang="zh-CN" sz="3200" dirty="0" smtClean="0">
              <a:solidFill>
                <a:srgbClr val="FF0000"/>
              </a:solidFill>
            </a:endParaRPr>
          </a:p>
          <a:p>
            <a:r>
              <a:rPr lang="en-US" altLang="zh-CN" sz="3200" dirty="0" smtClean="0">
                <a:solidFill>
                  <a:srgbClr val="FF0000"/>
                </a:solidFill>
              </a:rPr>
              <a:t>4</a:t>
            </a:r>
            <a:r>
              <a:rPr lang="zh-CN" altLang="en-US" sz="3200" dirty="0" smtClean="0">
                <a:solidFill>
                  <a:srgbClr val="FF0000"/>
                </a:solidFill>
              </a:rPr>
              <a:t> 音乐</a:t>
            </a:r>
            <a:endParaRPr lang="en-US" altLang="zh-CN" sz="3200" dirty="0" smtClean="0">
              <a:solidFill>
                <a:srgbClr val="FF0000"/>
              </a:solidFill>
            </a:endParaRPr>
          </a:p>
          <a:p>
            <a:r>
              <a:rPr lang="en-US" altLang="zh-CN" sz="3200" dirty="0" smtClean="0">
                <a:solidFill>
                  <a:srgbClr val="FF0000"/>
                </a:solidFill>
              </a:rPr>
              <a:t>5</a:t>
            </a:r>
            <a:r>
              <a:rPr lang="zh-CN" altLang="en-US" sz="3200" dirty="0" smtClean="0">
                <a:solidFill>
                  <a:srgbClr val="FF0000"/>
                </a:solidFill>
              </a:rPr>
              <a:t> 电脑</a:t>
            </a:r>
            <a:endParaRPr lang="en-US" altLang="zh-CN" sz="3200" dirty="0" smtClean="0">
              <a:solidFill>
                <a:srgbClr val="FF0000"/>
              </a:solidFill>
            </a:endParaRPr>
          </a:p>
          <a:p>
            <a:r>
              <a:rPr lang="en-US" altLang="zh-CN" sz="3200" dirty="0" smtClean="0">
                <a:solidFill>
                  <a:srgbClr val="FF0000"/>
                </a:solidFill>
              </a:rPr>
              <a:t>6</a:t>
            </a:r>
            <a:r>
              <a:rPr lang="zh-CN" altLang="en-US" sz="3200" dirty="0" smtClean="0">
                <a:solidFill>
                  <a:srgbClr val="FF0000"/>
                </a:solidFill>
              </a:rPr>
              <a:t> 中文</a:t>
            </a:r>
            <a:r>
              <a:rPr lang="en-US" altLang="zh-CN" sz="3200" dirty="0" smtClean="0">
                <a:solidFill>
                  <a:srgbClr val="FF0000"/>
                </a:solidFill>
              </a:rPr>
              <a:t>/</a:t>
            </a:r>
            <a:r>
              <a:rPr lang="zh-CN" altLang="en-US" sz="3200" dirty="0" smtClean="0">
                <a:solidFill>
                  <a:srgbClr val="FF0000"/>
                </a:solidFill>
              </a:rPr>
              <a:t>汉语</a:t>
            </a:r>
            <a:endParaRPr lang="en-US" altLang="zh-CN" sz="3200" dirty="0" smtClean="0">
              <a:solidFill>
                <a:srgbClr val="FF0000"/>
              </a:solidFill>
            </a:endParaRPr>
          </a:p>
          <a:p>
            <a:r>
              <a:rPr lang="en-US" altLang="zh-CN" sz="3200" dirty="0" smtClean="0">
                <a:solidFill>
                  <a:srgbClr val="FF0000"/>
                </a:solidFill>
              </a:rPr>
              <a:t>7</a:t>
            </a:r>
            <a:r>
              <a:rPr lang="zh-CN" altLang="en-US" sz="3200" dirty="0" smtClean="0">
                <a:solidFill>
                  <a:srgbClr val="FF0000"/>
                </a:solidFill>
              </a:rPr>
              <a:t> 地理</a:t>
            </a:r>
            <a:endParaRPr lang="en-US" altLang="zh-CN" sz="3200" dirty="0" smtClean="0">
              <a:solidFill>
                <a:srgbClr val="FF0000"/>
              </a:solidFill>
            </a:endParaRPr>
          </a:p>
          <a:p>
            <a:r>
              <a:rPr lang="en-US" altLang="zh-CN" sz="3200" dirty="0" smtClean="0">
                <a:solidFill>
                  <a:srgbClr val="FF0000"/>
                </a:solidFill>
              </a:rPr>
              <a:t>8</a:t>
            </a:r>
            <a:r>
              <a:rPr lang="zh-CN" altLang="en-US" sz="3200" dirty="0" smtClean="0">
                <a:solidFill>
                  <a:srgbClr val="FF0000"/>
                </a:solidFill>
              </a:rPr>
              <a:t> 法语</a:t>
            </a:r>
            <a:endParaRPr lang="en-US" altLang="zh-CN" sz="3200" dirty="0" smtClean="0">
              <a:solidFill>
                <a:srgbClr val="FF0000"/>
              </a:solidFill>
            </a:endParaRPr>
          </a:p>
          <a:p>
            <a:r>
              <a:rPr lang="en-US" altLang="zh-CN" sz="3200" dirty="0" smtClean="0">
                <a:solidFill>
                  <a:srgbClr val="FF0000"/>
                </a:solidFill>
              </a:rPr>
              <a:t>9</a:t>
            </a:r>
            <a:r>
              <a:rPr lang="zh-CN" altLang="en-US" sz="3200" dirty="0" smtClean="0">
                <a:solidFill>
                  <a:srgbClr val="FF0000"/>
                </a:solidFill>
              </a:rPr>
              <a:t> 数学</a:t>
            </a:r>
            <a:endParaRPr lang="en-US" altLang="zh-CN" sz="3200" dirty="0" smtClean="0">
              <a:solidFill>
                <a:srgbClr val="FF0000"/>
              </a:solidFill>
            </a:endParaRPr>
          </a:p>
          <a:p>
            <a:r>
              <a:rPr lang="en-US" altLang="zh-CN" sz="3200" dirty="0" smtClean="0">
                <a:solidFill>
                  <a:srgbClr val="FF0000"/>
                </a:solidFill>
              </a:rPr>
              <a:t>10</a:t>
            </a:r>
            <a:r>
              <a:rPr lang="zh-CN" altLang="en-US" sz="3200" dirty="0" smtClean="0">
                <a:solidFill>
                  <a:srgbClr val="FF0000"/>
                </a:solidFill>
              </a:rPr>
              <a:t> 体育</a:t>
            </a:r>
            <a:endParaRPr lang="en-GB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61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Starter: Copy 3 times</a:t>
            </a:r>
            <a:r>
              <a:rPr lang="zh-CN" altLang="en-US" dirty="0" smtClean="0"/>
              <a:t> </a:t>
            </a:r>
            <a:r>
              <a:rPr lang="en-GB" altLang="zh-CN" dirty="0" smtClean="0"/>
              <a:t>and write down the Pinyin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3086100" cy="2466975"/>
          </a:xfrm>
        </p:spPr>
        <p:txBody>
          <a:bodyPr>
            <a:normAutofit/>
          </a:bodyPr>
          <a:lstStyle/>
          <a:p>
            <a:r>
              <a:rPr lang="zh-CN" altLang="en-US" sz="8000" dirty="0" smtClean="0"/>
              <a:t>新</a:t>
            </a:r>
            <a:endParaRPr lang="en-US" altLang="zh-CN" sz="8000" dirty="0" smtClean="0"/>
          </a:p>
          <a:p>
            <a:r>
              <a:rPr lang="zh-CN" altLang="en-US" sz="8000" dirty="0" smtClean="0"/>
              <a:t>学</a:t>
            </a:r>
            <a:r>
              <a:rPr lang="zh-CN" altLang="en-US" sz="8000" dirty="0"/>
              <a:t>期</a:t>
            </a:r>
            <a:endParaRPr lang="en-GB" sz="8000" dirty="0"/>
          </a:p>
        </p:txBody>
      </p:sp>
      <p:sp>
        <p:nvSpPr>
          <p:cNvPr id="4" name="Rectangle 3"/>
          <p:cNvSpPr/>
          <p:nvPr/>
        </p:nvSpPr>
        <p:spPr>
          <a:xfrm>
            <a:off x="4876800" y="3467100"/>
            <a:ext cx="5194300" cy="825500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CH: Translate: This month. I will learn a  new subject</a:t>
            </a:r>
            <a:r>
              <a:rPr lang="en-US" altLang="zh-CN" dirty="0" smtClean="0">
                <a:solidFill>
                  <a:schemeClr val="tx1"/>
                </a:solidFill>
              </a:rPr>
              <a:t>/</a:t>
            </a:r>
            <a:r>
              <a:rPr lang="en-GB" altLang="zh-CN" dirty="0" smtClean="0">
                <a:solidFill>
                  <a:schemeClr val="tx1"/>
                </a:solidFill>
              </a:rPr>
              <a:t>lesson</a:t>
            </a:r>
            <a:r>
              <a:rPr lang="en-GB" dirty="0" smtClean="0">
                <a:solidFill>
                  <a:schemeClr val="tx1"/>
                </a:solidFill>
              </a:rPr>
              <a:t> 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876800" y="4608512"/>
            <a:ext cx="5473700" cy="1460500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>
                <a:solidFill>
                  <a:schemeClr val="tx1"/>
                </a:solidFill>
              </a:rPr>
              <a:t>这个月我要学一门新课。</a:t>
            </a:r>
            <a:endParaRPr lang="en-GB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917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3100" y="-130175"/>
            <a:ext cx="10515600" cy="1325563"/>
          </a:xfrm>
        </p:spPr>
        <p:txBody>
          <a:bodyPr/>
          <a:lstStyle/>
          <a:p>
            <a:r>
              <a:rPr lang="en-GB" dirty="0" smtClean="0"/>
              <a:t>GCSE P26 EX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95425"/>
            <a:ext cx="977900" cy="4351338"/>
          </a:xfrm>
        </p:spPr>
        <p:txBody>
          <a:bodyPr/>
          <a:lstStyle/>
          <a:p>
            <a:r>
              <a:rPr lang="en-GB" dirty="0" smtClean="0"/>
              <a:t>1</a:t>
            </a:r>
          </a:p>
          <a:p>
            <a:r>
              <a:rPr lang="en-GB" dirty="0" smtClean="0"/>
              <a:t>2</a:t>
            </a:r>
          </a:p>
          <a:p>
            <a:r>
              <a:rPr lang="en-GB" dirty="0" smtClean="0"/>
              <a:t>3</a:t>
            </a:r>
          </a:p>
          <a:p>
            <a:r>
              <a:rPr lang="en-GB" dirty="0" smtClean="0"/>
              <a:t>4</a:t>
            </a:r>
          </a:p>
          <a:p>
            <a:r>
              <a:rPr lang="en-GB" dirty="0" smtClean="0"/>
              <a:t>5</a:t>
            </a:r>
          </a:p>
          <a:p>
            <a:r>
              <a:rPr lang="en-GB" dirty="0" smtClean="0"/>
              <a:t>6</a:t>
            </a:r>
          </a:p>
          <a:p>
            <a:r>
              <a:rPr lang="en-GB" dirty="0" smtClean="0"/>
              <a:t>7</a:t>
            </a:r>
          </a:p>
          <a:p>
            <a:r>
              <a:rPr lang="en-GB" dirty="0" smtClean="0"/>
              <a:t>8</a:t>
            </a:r>
          </a:p>
          <a:p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930400" y="1495425"/>
            <a:ext cx="9779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 smtClean="0">
                <a:solidFill>
                  <a:srgbClr val="FF0000"/>
                </a:solidFill>
                <a:latin typeface="Calibri" panose="020F0502020204030204"/>
              </a:rPr>
              <a:t>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 smtClean="0">
                <a:solidFill>
                  <a:srgbClr val="FF0000"/>
                </a:solidFill>
                <a:latin typeface="Calibri" panose="020F0502020204030204"/>
              </a:rPr>
              <a:t>F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 smtClean="0">
                <a:solidFill>
                  <a:srgbClr val="FF0000"/>
                </a:solidFill>
                <a:latin typeface="Calibri" panose="020F0502020204030204"/>
              </a:rPr>
              <a:t>F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 smtClean="0">
                <a:solidFill>
                  <a:srgbClr val="FF0000"/>
                </a:solidFill>
                <a:latin typeface="Calibri" panose="020F0502020204030204"/>
              </a:rPr>
              <a:t>F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 smtClean="0">
                <a:solidFill>
                  <a:srgbClr val="FF0000"/>
                </a:solidFill>
                <a:latin typeface="Calibri" panose="020F0502020204030204"/>
              </a:rPr>
              <a:t>F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>
                <a:solidFill>
                  <a:srgbClr val="FF0000"/>
                </a:solidFill>
                <a:latin typeface="Calibri" panose="020F0502020204030204"/>
              </a:rPr>
              <a:t>T</a:t>
            </a:r>
            <a:endParaRPr lang="en-GB" dirty="0" smtClean="0">
              <a:solidFill>
                <a:srgbClr val="FF0000"/>
              </a:solidFill>
              <a:latin typeface="Calibri" panose="020F0502020204030204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97400" y="1866899"/>
            <a:ext cx="6273800" cy="271780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200" dirty="0" smtClean="0">
                <a:solidFill>
                  <a:schemeClr val="tx1"/>
                </a:solidFill>
              </a:rPr>
              <a:t>CH: When you finish, please translate:</a:t>
            </a:r>
          </a:p>
          <a:p>
            <a:r>
              <a:rPr lang="zh-CN" altLang="en-US" sz="3200" dirty="0" smtClean="0">
                <a:solidFill>
                  <a:schemeClr val="tx1"/>
                </a:solidFill>
              </a:rPr>
              <a:t>她每天</a:t>
            </a:r>
            <a:r>
              <a:rPr lang="en-GB" altLang="zh-CN" sz="3200" dirty="0" smtClean="0">
                <a:solidFill>
                  <a:srgbClr val="FF0000"/>
                </a:solidFill>
              </a:rPr>
              <a:t>(</a:t>
            </a:r>
            <a:r>
              <a:rPr lang="zh-CN" altLang="en-US" sz="3200" dirty="0" smtClean="0">
                <a:solidFill>
                  <a:srgbClr val="FF0000"/>
                </a:solidFill>
              </a:rPr>
              <a:t>吃</a:t>
            </a:r>
            <a:r>
              <a:rPr lang="en-GB" altLang="zh-CN" sz="3200" dirty="0" smtClean="0">
                <a:solidFill>
                  <a:srgbClr val="FF0000"/>
                </a:solidFill>
              </a:rPr>
              <a:t>)</a:t>
            </a:r>
            <a:r>
              <a:rPr lang="zh-CN" altLang="en-US" sz="3200" dirty="0" smtClean="0">
                <a:solidFill>
                  <a:srgbClr val="FF0000"/>
                </a:solidFill>
              </a:rPr>
              <a:t>晚饭后</a:t>
            </a:r>
            <a:r>
              <a:rPr lang="zh-CN" altLang="en-US" sz="3200" dirty="0" smtClean="0">
                <a:solidFill>
                  <a:srgbClr val="0033CC"/>
                </a:solidFill>
              </a:rPr>
              <a:t>都</a:t>
            </a:r>
            <a:r>
              <a:rPr lang="zh-CN" altLang="en-US" sz="3200" dirty="0" smtClean="0">
                <a:solidFill>
                  <a:schemeClr val="tx1"/>
                </a:solidFill>
              </a:rPr>
              <a:t>在家看英语书。</a:t>
            </a:r>
            <a:endParaRPr lang="en-US" altLang="zh-CN" sz="3200" dirty="0" smtClean="0">
              <a:solidFill>
                <a:schemeClr val="tx1"/>
              </a:solidFill>
            </a:endParaRPr>
          </a:p>
          <a:p>
            <a:r>
              <a:rPr lang="zh-CN" altLang="en-US" sz="3200" dirty="0" smtClean="0">
                <a:solidFill>
                  <a:srgbClr val="FF0000"/>
                </a:solidFill>
              </a:rPr>
              <a:t>放学</a:t>
            </a:r>
            <a:r>
              <a:rPr lang="zh-CN" altLang="en-US" sz="3200" dirty="0" smtClean="0">
                <a:solidFill>
                  <a:srgbClr val="0033CC"/>
                </a:solidFill>
              </a:rPr>
              <a:t>后</a:t>
            </a:r>
            <a:r>
              <a:rPr lang="zh-CN" altLang="en-US" sz="3200" dirty="0" smtClean="0">
                <a:solidFill>
                  <a:schemeClr val="tx1"/>
                </a:solidFill>
              </a:rPr>
              <a:t>，</a:t>
            </a:r>
            <a:r>
              <a:rPr lang="zh-CN" altLang="en-US" sz="3200" dirty="0" smtClean="0">
                <a:solidFill>
                  <a:srgbClr val="FF0000"/>
                </a:solidFill>
              </a:rPr>
              <a:t>上课</a:t>
            </a:r>
            <a:r>
              <a:rPr lang="zh-CN" altLang="en-US" sz="3200" dirty="0" smtClean="0">
                <a:solidFill>
                  <a:srgbClr val="0033CC"/>
                </a:solidFill>
              </a:rPr>
              <a:t>后</a:t>
            </a:r>
            <a:r>
              <a:rPr lang="zh-CN" altLang="en-US" sz="3200" dirty="0" smtClean="0">
                <a:solidFill>
                  <a:schemeClr val="tx1"/>
                </a:solidFill>
              </a:rPr>
              <a:t>；</a:t>
            </a:r>
            <a:r>
              <a:rPr lang="zh-CN" altLang="en-US" sz="3200" dirty="0" smtClean="0">
                <a:solidFill>
                  <a:srgbClr val="FF0000"/>
                </a:solidFill>
              </a:rPr>
              <a:t>运动</a:t>
            </a:r>
            <a:r>
              <a:rPr lang="zh-CN" altLang="en-US" sz="3200" dirty="0" smtClean="0">
                <a:solidFill>
                  <a:srgbClr val="0033CC"/>
                </a:solidFill>
              </a:rPr>
              <a:t>后</a:t>
            </a:r>
            <a:r>
              <a:rPr lang="zh-CN" altLang="en-US" sz="3200" dirty="0" smtClean="0">
                <a:solidFill>
                  <a:schemeClr val="tx1"/>
                </a:solidFill>
              </a:rPr>
              <a:t>；</a:t>
            </a:r>
            <a:endParaRPr lang="en-US" altLang="zh-CN" sz="3200" dirty="0" smtClean="0">
              <a:solidFill>
                <a:schemeClr val="tx1"/>
              </a:solidFill>
            </a:endParaRPr>
          </a:p>
          <a:p>
            <a:r>
              <a:rPr lang="en-GB" sz="3200" dirty="0" smtClean="0">
                <a:solidFill>
                  <a:srgbClr val="FF0000"/>
                </a:solidFill>
              </a:rPr>
              <a:t>Action +</a:t>
            </a:r>
            <a:r>
              <a:rPr lang="zh-CN" altLang="en-US" sz="3200" dirty="0" smtClean="0">
                <a:solidFill>
                  <a:srgbClr val="0033CC"/>
                </a:solidFill>
              </a:rPr>
              <a:t>后</a:t>
            </a:r>
            <a:r>
              <a:rPr lang="en-GB" altLang="zh-CN" sz="3200" dirty="0" smtClean="0">
                <a:solidFill>
                  <a:schemeClr val="tx1"/>
                </a:solidFill>
              </a:rPr>
              <a:t>=</a:t>
            </a:r>
            <a:r>
              <a:rPr lang="en-GB" altLang="zh-CN" sz="3200" dirty="0" smtClean="0">
                <a:solidFill>
                  <a:srgbClr val="0033CC"/>
                </a:solidFill>
              </a:rPr>
              <a:t>after</a:t>
            </a:r>
            <a:r>
              <a:rPr lang="en-GB" altLang="zh-CN" sz="3200" dirty="0" smtClean="0">
                <a:solidFill>
                  <a:schemeClr val="tx1"/>
                </a:solidFill>
              </a:rPr>
              <a:t> </a:t>
            </a:r>
            <a:r>
              <a:rPr lang="en-GB" altLang="zh-CN" sz="3200" dirty="0" smtClean="0">
                <a:solidFill>
                  <a:srgbClr val="FF0000"/>
                </a:solidFill>
              </a:rPr>
              <a:t>action</a:t>
            </a:r>
            <a:endParaRPr lang="en-GB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272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L.O. My School 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 smtClean="0"/>
              <a:t>Hot: Learn some new school subjects</a:t>
            </a:r>
          </a:p>
          <a:p>
            <a:r>
              <a:rPr lang="en-GB" sz="4400" dirty="0" smtClean="0"/>
              <a:t>Hotter: Talk about your timetable</a:t>
            </a:r>
          </a:p>
          <a:p>
            <a:r>
              <a:rPr lang="en-GB" sz="4400" dirty="0" smtClean="0"/>
              <a:t>Sizzling :Opinions of your school subjects</a:t>
            </a:r>
          </a:p>
          <a:p>
            <a:r>
              <a:rPr lang="en-GB" sz="4400" dirty="0" smtClean="0"/>
              <a:t>Challenging: use connective words in your sentences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320527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900" y="149225"/>
            <a:ext cx="11760200" cy="139312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GCSE P30 Copy 6 school subjects and </a:t>
            </a:r>
            <a:r>
              <a:rPr lang="en-GB" smtClean="0"/>
              <a:t>the green </a:t>
            </a:r>
            <a:r>
              <a:rPr lang="en-GB" dirty="0" smtClean="0"/>
              <a:t>new words in the green box on the right </a:t>
            </a:r>
            <a:r>
              <a:rPr lang="en-GB" dirty="0" smtClean="0">
                <a:solidFill>
                  <a:srgbClr val="FF0000"/>
                </a:solidFill>
              </a:rPr>
              <a:t>3</a:t>
            </a:r>
            <a:r>
              <a:rPr lang="en-GB" dirty="0" smtClean="0"/>
              <a:t> times and PM </a:t>
            </a:r>
            <a:r>
              <a:rPr lang="en-GB" dirty="0" smtClean="0">
                <a:solidFill>
                  <a:srgbClr val="FF0000"/>
                </a:solidFill>
              </a:rPr>
              <a:t>1</a:t>
            </a:r>
            <a:r>
              <a:rPr lang="en-GB" dirty="0" smtClean="0"/>
              <a:t> time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94500" y="4505722"/>
            <a:ext cx="4394200" cy="1041400"/>
          </a:xfrm>
          <a:solidFill>
            <a:srgbClr val="FFFF00"/>
          </a:solidFill>
        </p:spPr>
        <p:txBody>
          <a:bodyPr/>
          <a:lstStyle/>
          <a:p>
            <a:r>
              <a:rPr lang="en-GB" dirty="0" smtClean="0"/>
              <a:t>CH: WRITE DOWN:</a:t>
            </a:r>
            <a:br>
              <a:rPr lang="en-GB" dirty="0" smtClean="0"/>
            </a:br>
            <a:r>
              <a:rPr lang="en-GB" dirty="0" smtClean="0"/>
              <a:t>Drama, Art</a:t>
            </a:r>
          </a:p>
        </p:txBody>
      </p:sp>
      <p:sp>
        <p:nvSpPr>
          <p:cNvPr id="4" name="Rectangle 3"/>
          <p:cNvSpPr/>
          <p:nvPr/>
        </p:nvSpPr>
        <p:spPr>
          <a:xfrm>
            <a:off x="2171700" y="1542347"/>
            <a:ext cx="21717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err="1" smtClean="0">
                <a:solidFill>
                  <a:srgbClr val="FF0000"/>
                </a:solidFill>
              </a:rPr>
              <a:t>Xìjù</a:t>
            </a:r>
            <a:endParaRPr lang="en-GB" sz="4000" dirty="0" smtClean="0">
              <a:solidFill>
                <a:srgbClr val="FF0000"/>
              </a:solidFill>
            </a:endParaRPr>
          </a:p>
          <a:p>
            <a:endParaRPr lang="en-GB" sz="4000" dirty="0">
              <a:solidFill>
                <a:srgbClr val="FF0000"/>
              </a:solidFill>
            </a:endParaRPr>
          </a:p>
          <a:p>
            <a:r>
              <a:rPr lang="en-GB" sz="4000" dirty="0" err="1">
                <a:solidFill>
                  <a:srgbClr val="FF0000"/>
                </a:solidFill>
              </a:rPr>
              <a:t>měishù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191000" y="1542347"/>
            <a:ext cx="3238500" cy="2048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zh-CN" altLang="en-US" sz="6600" dirty="0">
                <a:solidFill>
                  <a:prstClr val="black"/>
                </a:solidFill>
              </a:rPr>
              <a:t>戏剧</a:t>
            </a:r>
            <a:endParaRPr lang="en-US" altLang="zh-CN" sz="6600" dirty="0">
              <a:solidFill>
                <a:prstClr val="black"/>
              </a:solidFill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zh-CN" altLang="en-US" sz="6600" dirty="0">
                <a:solidFill>
                  <a:prstClr val="black"/>
                </a:solidFill>
              </a:rPr>
              <a:t>美术</a:t>
            </a:r>
            <a:endParaRPr lang="en-GB" sz="6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458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654" y="54549"/>
            <a:ext cx="11817346" cy="1116806"/>
          </a:xfrm>
        </p:spPr>
        <p:txBody>
          <a:bodyPr>
            <a:normAutofit fontScale="90000"/>
          </a:bodyPr>
          <a:lstStyle/>
          <a:p>
            <a:r>
              <a:rPr lang="en-GB" sz="3200" dirty="0" smtClean="0"/>
              <a:t>P30 Listening   </a:t>
            </a:r>
            <a:br>
              <a:rPr lang="en-GB" sz="3200" dirty="0" smtClean="0"/>
            </a:br>
            <a:r>
              <a:rPr lang="en-GB" sz="3200" dirty="0" smtClean="0"/>
              <a:t>WRITE DOWN THE ANSWERS IN ENGLISH. Copy </a:t>
            </a:r>
            <a:r>
              <a:rPr lang="zh-CN" altLang="en-US" sz="3200" dirty="0">
                <a:solidFill>
                  <a:srgbClr val="FF0000"/>
                </a:solidFill>
              </a:rPr>
              <a:t>新</a:t>
            </a:r>
            <a:r>
              <a:rPr lang="en-GB" sz="3200" dirty="0" smtClean="0">
                <a:solidFill>
                  <a:srgbClr val="FF0000"/>
                </a:solidFill>
              </a:rPr>
              <a:t>3</a:t>
            </a:r>
            <a:r>
              <a:rPr lang="en-GB" sz="3200" dirty="0" smtClean="0"/>
              <a:t> times before the listening</a:t>
            </a:r>
            <a:br>
              <a:rPr lang="en-GB" sz="3200" dirty="0" smtClean="0"/>
            </a:br>
            <a:endParaRPr lang="en-GB" sz="32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5057040"/>
              </p:ext>
            </p:extLst>
          </p:nvPr>
        </p:nvGraphicFramePr>
        <p:xfrm>
          <a:off x="203202" y="1332706"/>
          <a:ext cx="11849096" cy="33316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2728">
                  <a:extLst>
                    <a:ext uri="{9D8B030D-6E8A-4147-A177-3AD203B41FA5}">
                      <a16:colId xmlns:a16="http://schemas.microsoft.com/office/drawing/2014/main" val="3954251296"/>
                    </a:ext>
                  </a:extLst>
                </a:gridCol>
                <a:gridCol w="1692728">
                  <a:extLst>
                    <a:ext uri="{9D8B030D-6E8A-4147-A177-3AD203B41FA5}">
                      <a16:colId xmlns:a16="http://schemas.microsoft.com/office/drawing/2014/main" val="3104610776"/>
                    </a:ext>
                  </a:extLst>
                </a:gridCol>
                <a:gridCol w="1692728">
                  <a:extLst>
                    <a:ext uri="{9D8B030D-6E8A-4147-A177-3AD203B41FA5}">
                      <a16:colId xmlns:a16="http://schemas.microsoft.com/office/drawing/2014/main" val="1835812489"/>
                    </a:ext>
                  </a:extLst>
                </a:gridCol>
                <a:gridCol w="1692728">
                  <a:extLst>
                    <a:ext uri="{9D8B030D-6E8A-4147-A177-3AD203B41FA5}">
                      <a16:colId xmlns:a16="http://schemas.microsoft.com/office/drawing/2014/main" val="1784882211"/>
                    </a:ext>
                  </a:extLst>
                </a:gridCol>
                <a:gridCol w="1692728">
                  <a:extLst>
                    <a:ext uri="{9D8B030D-6E8A-4147-A177-3AD203B41FA5}">
                      <a16:colId xmlns:a16="http://schemas.microsoft.com/office/drawing/2014/main" val="2407159413"/>
                    </a:ext>
                  </a:extLst>
                </a:gridCol>
                <a:gridCol w="1692728">
                  <a:extLst>
                    <a:ext uri="{9D8B030D-6E8A-4147-A177-3AD203B41FA5}">
                      <a16:colId xmlns:a16="http://schemas.microsoft.com/office/drawing/2014/main" val="3880761568"/>
                    </a:ext>
                  </a:extLst>
                </a:gridCol>
                <a:gridCol w="1692728">
                  <a:extLst>
                    <a:ext uri="{9D8B030D-6E8A-4147-A177-3AD203B41FA5}">
                      <a16:colId xmlns:a16="http://schemas.microsoft.com/office/drawing/2014/main" val="392348153"/>
                    </a:ext>
                  </a:extLst>
                </a:gridCol>
              </a:tblGrid>
              <a:tr h="166581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dirty="0" smtClean="0">
                          <a:solidFill>
                            <a:schemeClr val="tx1"/>
                          </a:solidFill>
                          <a:latin typeface="KaiTi" panose="02010609060101010101" pitchFamily="49" charset="-122"/>
                          <a:ea typeface="KaiTi" panose="02010609060101010101" pitchFamily="49" charset="-122"/>
                        </a:rPr>
                        <a:t>第一</a:t>
                      </a:r>
                      <a:endParaRPr lang="en-US" altLang="zh-CN" sz="3600" dirty="0" smtClean="0">
                        <a:solidFill>
                          <a:schemeClr val="tx1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  <a:p>
                      <a:pPr algn="ctr"/>
                      <a:r>
                        <a:rPr lang="zh-CN" altLang="en-US" sz="3600" dirty="0" smtClean="0">
                          <a:solidFill>
                            <a:schemeClr val="tx1"/>
                          </a:solidFill>
                          <a:latin typeface="KaiTi" panose="02010609060101010101" pitchFamily="49" charset="-122"/>
                          <a:ea typeface="KaiTi" panose="02010609060101010101" pitchFamily="49" charset="-122"/>
                        </a:rPr>
                        <a:t>节课</a:t>
                      </a:r>
                      <a:endParaRPr lang="en-GB" sz="3600" dirty="0">
                        <a:solidFill>
                          <a:schemeClr val="tx1"/>
                        </a:solidFill>
                        <a:latin typeface="KaiTi" panose="02010609060101010101" pitchFamily="49" charset="-122"/>
                        <a:ea typeface="KaiTi" panose="02010609060101010101" pitchFamily="49" charset="-122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CN" altLang="en-US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第二</a:t>
                      </a:r>
                      <a:endParaRPr kumimoji="0" lang="en-US" altLang="zh-CN" sz="3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KaiTi" panose="02010609060101010101" pitchFamily="49" charset="-122"/>
                        <a:ea typeface="KaiTi" panose="02010609060101010101" pitchFamily="49" charset="-122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CN" altLang="en-US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节课</a:t>
                      </a:r>
                      <a:endParaRPr kumimoji="0" lang="en-GB" sz="3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KaiTi" panose="02010609060101010101" pitchFamily="49" charset="-122"/>
                        <a:ea typeface="KaiTi" panose="02010609060101010101" pitchFamily="49" charset="-122"/>
                        <a:cs typeface="+mn-cs"/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CN" altLang="en-US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休息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CN" altLang="en-US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第三</a:t>
                      </a:r>
                      <a:endParaRPr kumimoji="0" lang="en-US" altLang="zh-CN" sz="3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KaiTi" panose="02010609060101010101" pitchFamily="49" charset="-122"/>
                        <a:ea typeface="KaiTi" panose="02010609060101010101" pitchFamily="49" charset="-122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CN" altLang="en-US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节课</a:t>
                      </a:r>
                      <a:endParaRPr kumimoji="0" lang="en-GB" sz="3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KaiTi" panose="02010609060101010101" pitchFamily="49" charset="-122"/>
                        <a:ea typeface="KaiTi" panose="02010609060101010101" pitchFamily="49" charset="-122"/>
                        <a:cs typeface="+mn-cs"/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CN" altLang="en-US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第四</a:t>
                      </a:r>
                      <a:endParaRPr kumimoji="0" lang="en-US" altLang="zh-CN" sz="3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KaiTi" panose="02010609060101010101" pitchFamily="49" charset="-122"/>
                        <a:ea typeface="KaiTi" panose="02010609060101010101" pitchFamily="49" charset="-122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CN" altLang="en-US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节课</a:t>
                      </a:r>
                      <a:endParaRPr kumimoji="0" lang="en-GB" sz="3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KaiTi" panose="02010609060101010101" pitchFamily="49" charset="-122"/>
                        <a:ea typeface="KaiTi" panose="02010609060101010101" pitchFamily="49" charset="-122"/>
                        <a:cs typeface="+mn-cs"/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CN" altLang="en-US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午饭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CN" altLang="en-US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第五</a:t>
                      </a:r>
                      <a:endParaRPr kumimoji="0" lang="en-US" altLang="zh-CN" sz="3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KaiTi" panose="02010609060101010101" pitchFamily="49" charset="-122"/>
                        <a:ea typeface="KaiTi" panose="02010609060101010101" pitchFamily="49" charset="-122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CN" altLang="en-US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aiTi" panose="02010609060101010101" pitchFamily="49" charset="-122"/>
                          <a:ea typeface="KaiTi" panose="02010609060101010101" pitchFamily="49" charset="-122"/>
                          <a:cs typeface="+mn-cs"/>
                        </a:rPr>
                        <a:t>节课</a:t>
                      </a:r>
                      <a:endParaRPr kumimoji="0" lang="en-GB" sz="3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KaiTi" panose="02010609060101010101" pitchFamily="49" charset="-122"/>
                        <a:ea typeface="KaiTi" panose="02010609060101010101" pitchFamily="49" charset="-122"/>
                        <a:cs typeface="+mn-cs"/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1943718"/>
                  </a:ext>
                </a:extLst>
              </a:tr>
              <a:tr h="166581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443601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34952" y="3066650"/>
            <a:ext cx="15176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rgbClr val="0033CC"/>
                </a:solidFill>
              </a:rPr>
              <a:t>物理</a:t>
            </a:r>
            <a:endParaRPr lang="en-GB" altLang="zh-CN" sz="4000" dirty="0" smtClean="0">
              <a:solidFill>
                <a:srgbClr val="0033CC"/>
              </a:solidFill>
            </a:endParaRPr>
          </a:p>
          <a:p>
            <a:r>
              <a:rPr lang="en-GB" sz="3200" dirty="0" smtClean="0">
                <a:solidFill>
                  <a:srgbClr val="0033CC"/>
                </a:solidFill>
              </a:rPr>
              <a:t>physics</a:t>
            </a:r>
            <a:endParaRPr lang="en-GB" sz="3200" dirty="0">
              <a:solidFill>
                <a:srgbClr val="0033CC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30426" y="3020484"/>
            <a:ext cx="127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rgbClr val="0033CC"/>
                </a:solidFill>
              </a:rPr>
              <a:t>戏剧</a:t>
            </a:r>
            <a:endParaRPr lang="en-GB" altLang="zh-CN" sz="4000" dirty="0" smtClean="0">
              <a:solidFill>
                <a:srgbClr val="0033CC"/>
              </a:solidFill>
            </a:endParaRPr>
          </a:p>
          <a:p>
            <a:r>
              <a:rPr lang="en-GB" sz="3200" dirty="0" smtClean="0">
                <a:solidFill>
                  <a:srgbClr val="0033CC"/>
                </a:solidFill>
              </a:rPr>
              <a:t>drama</a:t>
            </a:r>
            <a:endParaRPr lang="en-GB" sz="3200" dirty="0">
              <a:solidFill>
                <a:srgbClr val="0033C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97700" y="2976436"/>
            <a:ext cx="22098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rgbClr val="0033CC"/>
                </a:solidFill>
              </a:rPr>
              <a:t>地理</a:t>
            </a:r>
            <a:endParaRPr lang="en-GB" altLang="zh-CN" sz="4000" dirty="0" smtClean="0">
              <a:solidFill>
                <a:srgbClr val="0033CC"/>
              </a:solidFill>
            </a:endParaRPr>
          </a:p>
          <a:p>
            <a:r>
              <a:rPr lang="en-GB" altLang="zh-CN" sz="3200" dirty="0" smtClean="0">
                <a:solidFill>
                  <a:srgbClr val="0033CC"/>
                </a:solidFill>
              </a:rPr>
              <a:t>Geography</a:t>
            </a:r>
            <a:endParaRPr lang="en-US" altLang="zh-CN" sz="3200" dirty="0" smtClean="0">
              <a:solidFill>
                <a:srgbClr val="0033CC"/>
              </a:solidFill>
            </a:endParaRPr>
          </a:p>
          <a:p>
            <a:endParaRPr lang="en-GB" sz="4000" dirty="0">
              <a:solidFill>
                <a:srgbClr val="0033CC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27650" y="3020484"/>
            <a:ext cx="1270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rgbClr val="0033CC"/>
                </a:solidFill>
              </a:rPr>
              <a:t>手工</a:t>
            </a:r>
            <a:endParaRPr lang="en-GB" altLang="zh-CN" sz="4000" dirty="0" smtClean="0">
              <a:solidFill>
                <a:srgbClr val="0033CC"/>
              </a:solidFill>
            </a:endParaRPr>
          </a:p>
          <a:p>
            <a:r>
              <a:rPr lang="en-GB" sz="4000" dirty="0" smtClean="0">
                <a:solidFill>
                  <a:srgbClr val="0033CC"/>
                </a:solidFill>
              </a:rPr>
              <a:t>DT</a:t>
            </a:r>
            <a:endParaRPr lang="en-GB" sz="4000" dirty="0">
              <a:solidFill>
                <a:srgbClr val="0033CC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347322" y="3051261"/>
            <a:ext cx="173672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rgbClr val="0033CC"/>
                </a:solidFill>
              </a:rPr>
              <a:t>经济</a:t>
            </a:r>
            <a:endParaRPr lang="en-GB" altLang="zh-CN" sz="4000" dirty="0" smtClean="0">
              <a:solidFill>
                <a:srgbClr val="0033CC"/>
              </a:solidFill>
            </a:endParaRPr>
          </a:p>
          <a:p>
            <a:r>
              <a:rPr lang="en-GB" sz="2800" dirty="0" smtClean="0">
                <a:solidFill>
                  <a:srgbClr val="0033CC"/>
                </a:solidFill>
              </a:rPr>
              <a:t>economics</a:t>
            </a:r>
            <a:endParaRPr lang="en-GB" sz="2800" dirty="0">
              <a:solidFill>
                <a:srgbClr val="0033CC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90950" y="2976436"/>
            <a:ext cx="1270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rgbClr val="0033CC"/>
                </a:solidFill>
              </a:rPr>
              <a:t>十五分钟</a:t>
            </a:r>
            <a:endParaRPr lang="en-GB" sz="4000" dirty="0">
              <a:solidFill>
                <a:srgbClr val="0033CC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40200" y="4985721"/>
            <a:ext cx="6612131" cy="98488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GB" sz="2000" dirty="0" smtClean="0"/>
              <a:t>CH: 1 Write down under each subject if she like it or not like it</a:t>
            </a:r>
          </a:p>
          <a:p>
            <a:r>
              <a:rPr lang="en-GB" sz="2000" dirty="0" smtClean="0"/>
              <a:t>2. How many minutes is the break?</a:t>
            </a:r>
          </a:p>
          <a:p>
            <a:endParaRPr lang="en-GB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>
          <a:xfrm>
            <a:off x="869950" y="1763131"/>
            <a:ext cx="10515600" cy="2901209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4" name="Track 17 Unit2 p3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65280" y="115353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611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1776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7912100" cy="1325563"/>
          </a:xfrm>
        </p:spPr>
        <p:txBody>
          <a:bodyPr>
            <a:normAutofit/>
          </a:bodyPr>
          <a:lstStyle/>
          <a:p>
            <a:r>
              <a:rPr lang="en-GB" sz="2800" dirty="0" smtClean="0"/>
              <a:t>IGCSE p106</a:t>
            </a:r>
            <a:br>
              <a:rPr lang="en-GB" sz="2800" dirty="0" smtClean="0"/>
            </a:br>
            <a:r>
              <a:rPr lang="en-GB" sz="2800" dirty="0" smtClean="0"/>
              <a:t>Write down the subjects that they choose in English.</a:t>
            </a:r>
            <a:br>
              <a:rPr lang="en-GB" sz="2800" dirty="0" smtClean="0"/>
            </a:br>
            <a:r>
              <a:rPr lang="en-GB" sz="2800" b="1" dirty="0" smtClean="0">
                <a:solidFill>
                  <a:srgbClr val="FF0000"/>
                </a:solidFill>
              </a:rPr>
              <a:t>CH: Explain the reason</a:t>
            </a:r>
            <a:endParaRPr lang="en-GB" sz="2800" b="1" dirty="0">
              <a:solidFill>
                <a:srgbClr val="FF0000"/>
              </a:solidFill>
            </a:endParaRPr>
          </a:p>
        </p:txBody>
      </p:sp>
      <p:pic>
        <p:nvPicPr>
          <p:cNvPr id="4" name="P106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147300" y="365125"/>
            <a:ext cx="609600" cy="609600"/>
          </a:xfr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5440280"/>
              </p:ext>
            </p:extLst>
          </p:nvPr>
        </p:nvGraphicFramePr>
        <p:xfrm>
          <a:off x="482601" y="1690688"/>
          <a:ext cx="11302998" cy="48937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7699">
                  <a:extLst>
                    <a:ext uri="{9D8B030D-6E8A-4147-A177-3AD203B41FA5}">
                      <a16:colId xmlns:a16="http://schemas.microsoft.com/office/drawing/2014/main" val="3481845440"/>
                    </a:ext>
                  </a:extLst>
                </a:gridCol>
                <a:gridCol w="3327400">
                  <a:extLst>
                    <a:ext uri="{9D8B030D-6E8A-4147-A177-3AD203B41FA5}">
                      <a16:colId xmlns:a16="http://schemas.microsoft.com/office/drawing/2014/main" val="2788414342"/>
                    </a:ext>
                  </a:extLst>
                </a:gridCol>
                <a:gridCol w="4787899">
                  <a:extLst>
                    <a:ext uri="{9D8B030D-6E8A-4147-A177-3AD203B41FA5}">
                      <a16:colId xmlns:a16="http://schemas.microsoft.com/office/drawing/2014/main" val="436269810"/>
                    </a:ext>
                  </a:extLst>
                </a:gridCol>
              </a:tblGrid>
              <a:tr h="611717">
                <a:tc>
                  <a:txBody>
                    <a:bodyPr/>
                    <a:lstStyle/>
                    <a:p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1.</a:t>
                      </a:r>
                      <a:r>
                        <a:rPr lang="en-GB" sz="3200" baseline="0" dirty="0" smtClean="0">
                          <a:solidFill>
                            <a:schemeClr val="tx1"/>
                          </a:solidFill>
                        </a:rPr>
                        <a:t> Xiao </a:t>
                      </a:r>
                      <a:r>
                        <a:rPr lang="en-GB" sz="3200" baseline="0" dirty="0" err="1" smtClean="0">
                          <a:solidFill>
                            <a:schemeClr val="tx1"/>
                          </a:solidFill>
                        </a:rPr>
                        <a:t>qing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8207639"/>
                  </a:ext>
                </a:extLst>
              </a:tr>
              <a:tr h="611717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2.</a:t>
                      </a:r>
                      <a:r>
                        <a:rPr lang="en-GB" sz="3200" baseline="0" dirty="0" smtClean="0"/>
                        <a:t> Xi tian</a:t>
                      </a:r>
                      <a:endParaRPr lang="en-GB" sz="3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5983581"/>
                  </a:ext>
                </a:extLst>
              </a:tr>
              <a:tr h="611717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3. Wang</a:t>
                      </a:r>
                      <a:r>
                        <a:rPr lang="en-GB" sz="3200" baseline="0" dirty="0" smtClean="0"/>
                        <a:t> Hong</a:t>
                      </a:r>
                      <a:endParaRPr lang="en-GB" sz="3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1073992"/>
                  </a:ext>
                </a:extLst>
              </a:tr>
              <a:tr h="611717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4. Xiao Wang</a:t>
                      </a:r>
                      <a:endParaRPr lang="en-GB" sz="3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9831731"/>
                  </a:ext>
                </a:extLst>
              </a:tr>
              <a:tr h="611717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5. Xiao Liu </a:t>
                      </a:r>
                      <a:endParaRPr lang="en-GB" sz="3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4834679"/>
                  </a:ext>
                </a:extLst>
              </a:tr>
              <a:tr h="611717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6. Xiao Ma</a:t>
                      </a:r>
                      <a:endParaRPr lang="en-GB" sz="3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1207867"/>
                  </a:ext>
                </a:extLst>
              </a:tr>
              <a:tr h="611717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7.</a:t>
                      </a:r>
                      <a:r>
                        <a:rPr lang="en-GB" sz="3200" baseline="0" dirty="0" smtClean="0"/>
                        <a:t> Xiao Le</a:t>
                      </a:r>
                      <a:endParaRPr lang="en-GB" sz="3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2110013"/>
                  </a:ext>
                </a:extLst>
              </a:tr>
              <a:tr h="611717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8. Xiao </a:t>
                      </a:r>
                      <a:r>
                        <a:rPr lang="en-GB" sz="3200" dirty="0" err="1" smtClean="0"/>
                        <a:t>Zhong</a:t>
                      </a:r>
                      <a:endParaRPr lang="en-GB" sz="3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7942752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683000" y="1728652"/>
            <a:ext cx="1384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33CC"/>
                </a:solidFill>
              </a:rPr>
              <a:t>music</a:t>
            </a:r>
            <a:endParaRPr lang="en-GB" sz="2800" dirty="0">
              <a:solidFill>
                <a:srgbClr val="0033CC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97300" y="2355979"/>
            <a:ext cx="1384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33CC"/>
                </a:solidFill>
              </a:rPr>
              <a:t>PE</a:t>
            </a:r>
            <a:endParaRPr lang="en-GB" sz="2800" dirty="0">
              <a:solidFill>
                <a:srgbClr val="0033C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83000" y="2917163"/>
            <a:ext cx="1384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33CC"/>
                </a:solidFill>
              </a:rPr>
              <a:t>history</a:t>
            </a:r>
            <a:endParaRPr lang="en-GB" sz="2800" dirty="0">
              <a:solidFill>
                <a:srgbClr val="0033CC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83000" y="4156346"/>
            <a:ext cx="2654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33CC"/>
                </a:solidFill>
              </a:rPr>
              <a:t>geography</a:t>
            </a:r>
            <a:endParaRPr lang="en-GB" sz="2800" dirty="0">
              <a:solidFill>
                <a:srgbClr val="0033CC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683000" y="3531720"/>
            <a:ext cx="1384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33CC"/>
                </a:solidFill>
              </a:rPr>
              <a:t>Art </a:t>
            </a:r>
            <a:endParaRPr lang="en-GB" sz="2800" dirty="0">
              <a:solidFill>
                <a:srgbClr val="0033CC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83000" y="4794196"/>
            <a:ext cx="1384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33CC"/>
                </a:solidFill>
              </a:rPr>
              <a:t>French</a:t>
            </a:r>
            <a:endParaRPr lang="en-GB" sz="2800" dirty="0">
              <a:solidFill>
                <a:srgbClr val="0033CC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97300" y="5395529"/>
            <a:ext cx="1384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33CC"/>
                </a:solidFill>
              </a:rPr>
              <a:t>science</a:t>
            </a:r>
            <a:endParaRPr lang="en-GB" sz="2800" dirty="0">
              <a:solidFill>
                <a:srgbClr val="0033CC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797300" y="6033379"/>
            <a:ext cx="1384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33CC"/>
                </a:solidFill>
              </a:rPr>
              <a:t>maths</a:t>
            </a:r>
            <a:endParaRPr lang="en-GB" sz="2800" dirty="0">
              <a:solidFill>
                <a:srgbClr val="0033CC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07299" y="1605095"/>
            <a:ext cx="22860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33CC"/>
                </a:solidFill>
              </a:rPr>
              <a:t>我喜欢</a:t>
            </a:r>
            <a:r>
              <a:rPr lang="zh-CN" altLang="en-US" sz="4000" dirty="0" smtClean="0">
                <a:solidFill>
                  <a:srgbClr val="FF0000"/>
                </a:solidFill>
              </a:rPr>
              <a:t>弹</a:t>
            </a:r>
            <a:r>
              <a:rPr lang="zh-CN" altLang="en-US" sz="4000" dirty="0">
                <a:solidFill>
                  <a:srgbClr val="FF0000"/>
                </a:solidFill>
              </a:rPr>
              <a:t>琴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759697" y="2349594"/>
            <a:ext cx="2997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33CC"/>
                </a:solidFill>
              </a:rPr>
              <a:t>我喜欢踢足球</a:t>
            </a:r>
            <a:endParaRPr lang="en-GB" sz="2800" dirty="0">
              <a:solidFill>
                <a:srgbClr val="0033CC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07299" y="3577435"/>
            <a:ext cx="29083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33CC"/>
                </a:solidFill>
              </a:rPr>
              <a:t>每天可以画画</a:t>
            </a:r>
            <a:endParaRPr lang="en-GB" sz="2800" dirty="0">
              <a:solidFill>
                <a:srgbClr val="0033CC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734297" y="4816618"/>
            <a:ext cx="31115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33CC"/>
                </a:solidFill>
              </a:rPr>
              <a:t>我爸爸是法国人</a:t>
            </a:r>
            <a:endParaRPr lang="en-GB" sz="2800" dirty="0">
              <a:solidFill>
                <a:srgbClr val="0033CC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734296" y="6033379"/>
            <a:ext cx="31115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33CC"/>
                </a:solidFill>
              </a:rPr>
              <a:t>我喜欢数学</a:t>
            </a:r>
            <a:endParaRPr lang="en-GB" sz="2800" dirty="0">
              <a:solidFill>
                <a:srgbClr val="0033CC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456476" y="2200729"/>
            <a:ext cx="1723549" cy="101566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zh-CN" altLang="en-US" sz="6000" dirty="0" smtClean="0"/>
              <a:t>弹琴</a:t>
            </a:r>
            <a:endParaRPr lang="en-GB" sz="6000" dirty="0"/>
          </a:p>
        </p:txBody>
      </p:sp>
      <p:sp>
        <p:nvSpPr>
          <p:cNvPr id="19" name="Rectangle 18"/>
          <p:cNvSpPr/>
          <p:nvPr/>
        </p:nvSpPr>
        <p:spPr>
          <a:xfrm>
            <a:off x="5494574" y="1740224"/>
            <a:ext cx="1723549" cy="523220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en-GB" sz="2800" dirty="0" err="1" smtClean="0"/>
              <a:t>Tán</a:t>
            </a:r>
            <a:r>
              <a:rPr lang="en-GB" sz="2800" dirty="0" smtClean="0"/>
              <a:t>   </a:t>
            </a:r>
            <a:r>
              <a:rPr lang="en-GB" sz="2800" dirty="0" err="1" smtClean="0"/>
              <a:t>qín</a:t>
            </a:r>
            <a:endParaRPr lang="en-GB" sz="2800" dirty="0"/>
          </a:p>
        </p:txBody>
      </p:sp>
      <p:sp>
        <p:nvSpPr>
          <p:cNvPr id="20" name="Rectangle 19"/>
          <p:cNvSpPr/>
          <p:nvPr/>
        </p:nvSpPr>
        <p:spPr>
          <a:xfrm>
            <a:off x="5462824" y="3203213"/>
            <a:ext cx="1723549" cy="523220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en-GB" sz="2800" dirty="0" smtClean="0"/>
              <a:t>Play piano</a:t>
            </a:r>
            <a:endParaRPr lang="en-GB" sz="2800" dirty="0"/>
          </a:p>
        </p:txBody>
      </p:sp>
      <p:sp>
        <p:nvSpPr>
          <p:cNvPr id="21" name="Rectangle 20"/>
          <p:cNvSpPr/>
          <p:nvPr/>
        </p:nvSpPr>
        <p:spPr>
          <a:xfrm flipH="1">
            <a:off x="6337300" y="-64788"/>
            <a:ext cx="2413000" cy="10395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zh-CN" sz="3200" dirty="0" err="1" smtClean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xuan</a:t>
            </a:r>
            <a:r>
              <a:rPr lang="zh-CN" altLang="en-US" sz="6000" dirty="0" smtClean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选</a:t>
            </a:r>
            <a:endParaRPr lang="en-GB" sz="6000" dirty="0">
              <a:solidFill>
                <a:srgbClr val="FF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518400" y="2992043"/>
            <a:ext cx="37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33CC"/>
                </a:solidFill>
              </a:rPr>
              <a:t>我</a:t>
            </a:r>
            <a:r>
              <a:rPr lang="zh-CN" altLang="en-US" sz="2800" dirty="0">
                <a:solidFill>
                  <a:srgbClr val="0033CC"/>
                </a:solidFill>
              </a:rPr>
              <a:t>最</a:t>
            </a:r>
            <a:r>
              <a:rPr lang="zh-CN" altLang="en-US" sz="2800" dirty="0" smtClean="0">
                <a:solidFill>
                  <a:srgbClr val="0033CC"/>
                </a:solidFill>
              </a:rPr>
              <a:t>喜欢欧洲历史</a:t>
            </a:r>
            <a:endParaRPr lang="en-GB" sz="2800" dirty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628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700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3" grpId="0" animBg="1"/>
      <p:bldP spid="19" grpId="0" animBg="1"/>
      <p:bldP spid="20" grpId="0" animBg="1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0" y="-23915"/>
            <a:ext cx="6007100" cy="723106"/>
          </a:xfrm>
        </p:spPr>
        <p:txBody>
          <a:bodyPr>
            <a:normAutofit/>
          </a:bodyPr>
          <a:lstStyle/>
          <a:p>
            <a:r>
              <a:rPr lang="en-GB" sz="2800" dirty="0" err="1" smtClean="0"/>
              <a:t>GuWU</a:t>
            </a:r>
            <a:r>
              <a:rPr lang="en-GB" sz="2800" dirty="0" smtClean="0"/>
              <a:t>  P30 Fill in the lessons you hear</a:t>
            </a:r>
            <a:endParaRPr lang="en-GB" sz="2800" dirty="0"/>
          </a:p>
        </p:txBody>
      </p:sp>
      <p:pic>
        <p:nvPicPr>
          <p:cNvPr id="4" name="Topic 2.5 Activity 1+2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883900" y="113507"/>
            <a:ext cx="609600" cy="609600"/>
          </a:xfr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532335"/>
              </p:ext>
            </p:extLst>
          </p:nvPr>
        </p:nvGraphicFramePr>
        <p:xfrm>
          <a:off x="690561" y="637648"/>
          <a:ext cx="5422900" cy="57936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9839">
                  <a:extLst>
                    <a:ext uri="{9D8B030D-6E8A-4147-A177-3AD203B41FA5}">
                      <a16:colId xmlns:a16="http://schemas.microsoft.com/office/drawing/2014/main" val="1972765845"/>
                    </a:ext>
                  </a:extLst>
                </a:gridCol>
                <a:gridCol w="2913061">
                  <a:extLst>
                    <a:ext uri="{9D8B030D-6E8A-4147-A177-3AD203B41FA5}">
                      <a16:colId xmlns:a16="http://schemas.microsoft.com/office/drawing/2014/main" val="4033013575"/>
                    </a:ext>
                  </a:extLst>
                </a:gridCol>
              </a:tblGrid>
              <a:tr h="551072"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Period 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Lessons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9689878"/>
                  </a:ext>
                </a:extLst>
              </a:tr>
              <a:tr h="486240"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第一节</a:t>
                      </a:r>
                      <a:r>
                        <a:rPr lang="en-GB" altLang="zh-CN" sz="2800" dirty="0" smtClean="0"/>
                        <a:t>Period 1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0914053"/>
                  </a:ext>
                </a:extLst>
              </a:tr>
              <a:tr h="486240"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第二节</a:t>
                      </a:r>
                      <a:r>
                        <a:rPr lang="en-GB" altLang="zh-CN" sz="2800" dirty="0" smtClean="0"/>
                        <a:t>P2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8501006"/>
                  </a:ext>
                </a:extLst>
              </a:tr>
              <a:tr h="486240">
                <a:tc>
                  <a:txBody>
                    <a:bodyPr/>
                    <a:lstStyle/>
                    <a:p>
                      <a:r>
                        <a:rPr lang="zh-CN" altLang="en-US" sz="2800" dirty="0" smtClean="0">
                          <a:solidFill>
                            <a:srgbClr val="FF0000"/>
                          </a:solidFill>
                        </a:rPr>
                        <a:t>休息</a:t>
                      </a:r>
                      <a:endParaRPr lang="en-GB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5299340"/>
                  </a:ext>
                </a:extLst>
              </a:tr>
              <a:tr h="486240"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第三节</a:t>
                      </a:r>
                      <a:r>
                        <a:rPr lang="en-GB" altLang="zh-CN" sz="2800" dirty="0" smtClean="0"/>
                        <a:t>P3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2953681"/>
                  </a:ext>
                </a:extLst>
              </a:tr>
              <a:tr h="486240"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第四节</a:t>
                      </a:r>
                      <a:r>
                        <a:rPr lang="en-GB" altLang="zh-CN" sz="2800" dirty="0" smtClean="0"/>
                        <a:t>P4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3296845"/>
                  </a:ext>
                </a:extLst>
              </a:tr>
              <a:tr h="486240">
                <a:tc>
                  <a:txBody>
                    <a:bodyPr/>
                    <a:lstStyle/>
                    <a:p>
                      <a:r>
                        <a:rPr lang="zh-CN" altLang="en-US" sz="2800" dirty="0" smtClean="0">
                          <a:solidFill>
                            <a:srgbClr val="FF0000"/>
                          </a:solidFill>
                        </a:rPr>
                        <a:t>午饭</a:t>
                      </a:r>
                      <a:endParaRPr lang="en-GB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265077"/>
                  </a:ext>
                </a:extLst>
              </a:tr>
              <a:tr h="486240"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第五节</a:t>
                      </a:r>
                      <a:r>
                        <a:rPr lang="en-GB" altLang="zh-CN" sz="2800" dirty="0" smtClean="0"/>
                        <a:t>P5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3880069"/>
                  </a:ext>
                </a:extLst>
              </a:tr>
              <a:tr h="486240"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第六节</a:t>
                      </a:r>
                      <a:r>
                        <a:rPr lang="en-GB" altLang="zh-CN" sz="2800" dirty="0" smtClean="0"/>
                        <a:t>P6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5934613"/>
                  </a:ext>
                </a:extLst>
              </a:tr>
              <a:tr h="486240"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第七节</a:t>
                      </a:r>
                      <a:r>
                        <a:rPr lang="en-GB" altLang="zh-CN" sz="2800" dirty="0" smtClean="0"/>
                        <a:t>P7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5334225"/>
                  </a:ext>
                </a:extLst>
              </a:tr>
              <a:tr h="388992">
                <a:tc>
                  <a:txBody>
                    <a:bodyPr/>
                    <a:lstStyle/>
                    <a:p>
                      <a:r>
                        <a:rPr lang="zh-CN" altLang="en-US" sz="3200" dirty="0" smtClean="0">
                          <a:solidFill>
                            <a:srgbClr val="FF0000"/>
                          </a:solidFill>
                        </a:rPr>
                        <a:t>放学</a:t>
                      </a:r>
                      <a:endParaRPr lang="en-GB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8061910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543300" y="1181587"/>
            <a:ext cx="1530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</a:rPr>
              <a:t>English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02011" y="1701108"/>
            <a:ext cx="2149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</a:rPr>
              <a:t>economics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70272" y="2743849"/>
            <a:ext cx="1530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</a:rPr>
              <a:t>Maths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70272" y="3267069"/>
            <a:ext cx="1530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</a:rPr>
              <a:t>history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70271" y="4313509"/>
            <a:ext cx="1530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</a:rPr>
              <a:t>Chinese 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05197" y="4795640"/>
            <a:ext cx="1530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</a:rPr>
              <a:t>Art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8997" y="5336808"/>
            <a:ext cx="1530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</a:rPr>
              <a:t>Art 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58000" y="965200"/>
            <a:ext cx="24003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 smtClean="0">
                <a:solidFill>
                  <a:srgbClr val="FF0000"/>
                </a:solidFill>
              </a:rPr>
              <a:t>先</a:t>
            </a:r>
            <a:endParaRPr lang="en-US" altLang="zh-CN" sz="4800" dirty="0" smtClean="0">
              <a:solidFill>
                <a:srgbClr val="FF0000"/>
              </a:solidFill>
            </a:endParaRPr>
          </a:p>
          <a:p>
            <a:r>
              <a:rPr lang="zh-CN" altLang="en-US" sz="4800" dirty="0" smtClean="0">
                <a:solidFill>
                  <a:srgbClr val="FF0000"/>
                </a:solidFill>
              </a:rPr>
              <a:t>然</a:t>
            </a:r>
            <a:r>
              <a:rPr lang="zh-CN" altLang="en-US" sz="4800" dirty="0">
                <a:solidFill>
                  <a:srgbClr val="FF0000"/>
                </a:solidFill>
              </a:rPr>
              <a:t>后</a:t>
            </a:r>
            <a:endParaRPr lang="en-GB" sz="4800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680200" y="2795136"/>
            <a:ext cx="36957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 smtClean="0"/>
              <a:t>先上数学课</a:t>
            </a:r>
            <a:endParaRPr lang="en-US" altLang="zh-CN" sz="4800" dirty="0" smtClean="0"/>
          </a:p>
          <a:p>
            <a:r>
              <a:rPr lang="zh-CN" altLang="en-US" sz="4800" dirty="0" smtClean="0"/>
              <a:t>然后上</a:t>
            </a:r>
            <a:r>
              <a:rPr lang="zh-CN" altLang="en-US" sz="4800" dirty="0"/>
              <a:t>历史课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947539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820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GCSE P30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zh-CN" dirty="0" smtClean="0"/>
              <a:t>1</a:t>
            </a:r>
          </a:p>
          <a:p>
            <a:r>
              <a:rPr lang="en-GB" altLang="zh-CN" dirty="0" smtClean="0"/>
              <a:t>2</a:t>
            </a:r>
          </a:p>
          <a:p>
            <a:r>
              <a:rPr lang="en-GB" altLang="zh-CN" dirty="0" smtClean="0"/>
              <a:t>3</a:t>
            </a:r>
          </a:p>
          <a:p>
            <a:r>
              <a:rPr lang="en-GB" altLang="zh-CN" dirty="0" smtClean="0"/>
              <a:t>4</a:t>
            </a:r>
          </a:p>
          <a:p>
            <a:endParaRPr lang="en-US" altLang="zh-CN" dirty="0" smtClean="0"/>
          </a:p>
          <a:p>
            <a:r>
              <a:rPr lang="zh-CN" altLang="en-US" dirty="0" smtClean="0"/>
              <a:t>所以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0569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981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2345669" y="4338792"/>
            <a:ext cx="2696737" cy="135421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kumimoji="1" lang="en-US" altLang="zh-CN" sz="2800" dirty="0" smtClean="0">
                <a:solidFill>
                  <a:prstClr val="black"/>
                </a:solidFill>
                <a:latin typeface="华文楷体"/>
                <a:ea typeface="华文楷体"/>
                <a:cs typeface="华文楷体"/>
              </a:rPr>
              <a:t>Yǒuhǎo</a:t>
            </a:r>
          </a:p>
          <a:p>
            <a:pPr algn="ctr" defTabSz="457200">
              <a:defRPr/>
            </a:pPr>
            <a:r>
              <a:rPr kumimoji="1" lang="zh-CN" altLang="en-US" sz="5400" dirty="0" smtClean="0">
                <a:solidFill>
                  <a:prstClr val="black"/>
                </a:solidFill>
                <a:latin typeface="华文楷体"/>
                <a:ea typeface="华文楷体"/>
                <a:cs typeface="华文楷体"/>
              </a:rPr>
              <a:t>友好</a:t>
            </a:r>
            <a:endParaRPr kumimoji="1" lang="en-US" altLang="zh-CN" sz="5400" dirty="0">
              <a:solidFill>
                <a:prstClr val="black"/>
              </a:solidFill>
              <a:latin typeface="华文楷体"/>
              <a:ea typeface="华文楷体"/>
              <a:cs typeface="华文楷体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2240761" y="272927"/>
            <a:ext cx="2696737" cy="135421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kumimoji="1" lang="en-US" altLang="zh-CN" sz="2800" dirty="0" smtClean="0">
                <a:solidFill>
                  <a:prstClr val="black"/>
                </a:solidFill>
                <a:latin typeface="华文楷体"/>
                <a:ea typeface="华文楷体"/>
                <a:cs typeface="华文楷体"/>
              </a:rPr>
              <a:t>yángé</a:t>
            </a:r>
            <a:endParaRPr kumimoji="1" lang="en-US" altLang="zh-CN" sz="2800" dirty="0">
              <a:solidFill>
                <a:prstClr val="black"/>
              </a:solidFill>
              <a:latin typeface="华文楷体"/>
              <a:ea typeface="华文楷体"/>
              <a:cs typeface="华文楷体"/>
            </a:endParaRPr>
          </a:p>
          <a:p>
            <a:pPr algn="ctr" defTabSz="457200">
              <a:defRPr/>
            </a:pPr>
            <a:r>
              <a:rPr kumimoji="1" lang="zh-CN" altLang="en-US" sz="5400" dirty="0" smtClean="0">
                <a:solidFill>
                  <a:prstClr val="black"/>
                </a:solidFill>
                <a:latin typeface="华文楷体"/>
                <a:ea typeface="华文楷体"/>
                <a:cs typeface="华文楷体"/>
              </a:rPr>
              <a:t>严格</a:t>
            </a:r>
            <a:endParaRPr kumimoji="1" lang="en-US" altLang="zh-CN" sz="5400" dirty="0">
              <a:solidFill>
                <a:prstClr val="black"/>
              </a:solidFill>
              <a:latin typeface="华文楷体"/>
              <a:ea typeface="华文楷体"/>
              <a:cs typeface="华文楷体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2806402" y="1670403"/>
            <a:ext cx="8320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>
              <a:defRPr/>
            </a:pPr>
            <a:r>
              <a:rPr kumimoji="1" lang="en-US" altLang="zh-CN" sz="2400" b="1" dirty="0" smtClean="0">
                <a:solidFill>
                  <a:prstClr val="black"/>
                </a:solidFill>
                <a:latin typeface="Calibri"/>
                <a:ea typeface="宋体"/>
              </a:rPr>
              <a:t>strict</a:t>
            </a:r>
            <a:endParaRPr kumimoji="1" lang="zh-TW" altLang="en-US" sz="2400" b="1" dirty="0">
              <a:solidFill>
                <a:prstClr val="black"/>
              </a:solidFill>
              <a:latin typeface="Calibri"/>
              <a:ea typeface="新細明體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806402" y="5809759"/>
            <a:ext cx="11737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>
              <a:defRPr/>
            </a:pPr>
            <a:r>
              <a:rPr kumimoji="1" lang="en-US" altLang="zh-CN" sz="2400" b="1" dirty="0" smtClean="0">
                <a:solidFill>
                  <a:prstClr val="black"/>
                </a:solidFill>
                <a:latin typeface="Calibri"/>
                <a:ea typeface="宋体"/>
              </a:rPr>
              <a:t>friendly</a:t>
            </a:r>
            <a:endParaRPr kumimoji="1" lang="zh-TW" altLang="en-US" sz="2400" b="1" dirty="0">
              <a:solidFill>
                <a:prstClr val="black"/>
              </a:solidFill>
              <a:latin typeface="Calibri"/>
              <a:ea typeface="新細明體"/>
            </a:endParaRPr>
          </a:p>
        </p:txBody>
      </p:sp>
      <p:sp>
        <p:nvSpPr>
          <p:cNvPr id="9" name="文字方塊 5"/>
          <p:cNvSpPr txBox="1"/>
          <p:nvPr/>
        </p:nvSpPr>
        <p:spPr>
          <a:xfrm>
            <a:off x="6663437" y="198929"/>
            <a:ext cx="2696737" cy="135421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kumimoji="1" lang="en-US" altLang="zh-CN" sz="2800" dirty="0" smtClean="0">
                <a:solidFill>
                  <a:prstClr val="black"/>
                </a:solidFill>
                <a:latin typeface="华文楷体"/>
                <a:ea typeface="华文楷体"/>
                <a:cs typeface="华文楷体"/>
              </a:rPr>
              <a:t>Qīnqiè</a:t>
            </a:r>
          </a:p>
          <a:p>
            <a:pPr algn="ctr" defTabSz="457200">
              <a:defRPr/>
            </a:pPr>
            <a:r>
              <a:rPr kumimoji="1" lang="zh-CN" altLang="en-US" sz="5400" dirty="0" smtClean="0">
                <a:solidFill>
                  <a:prstClr val="black"/>
                </a:solidFill>
                <a:latin typeface="华文楷体"/>
                <a:ea typeface="华文楷体"/>
                <a:cs typeface="华文楷体"/>
              </a:rPr>
              <a:t>亲切</a:t>
            </a:r>
            <a:endParaRPr kumimoji="1" lang="en-US" altLang="zh-CN" sz="5400" dirty="0">
              <a:solidFill>
                <a:prstClr val="black"/>
              </a:solidFill>
              <a:latin typeface="华文楷体"/>
              <a:ea typeface="华文楷体"/>
              <a:cs typeface="华文楷体"/>
            </a:endParaRPr>
          </a:p>
        </p:txBody>
      </p:sp>
      <p:sp>
        <p:nvSpPr>
          <p:cNvPr id="10" name="文字方塊 6"/>
          <p:cNvSpPr txBox="1"/>
          <p:nvPr/>
        </p:nvSpPr>
        <p:spPr>
          <a:xfrm>
            <a:off x="7115165" y="1709178"/>
            <a:ext cx="8274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>
              <a:defRPr/>
            </a:pPr>
            <a:r>
              <a:rPr kumimoji="1" lang="en-US" altLang="zh-CN" sz="2400" b="1" dirty="0" smtClean="0">
                <a:solidFill>
                  <a:prstClr val="black"/>
                </a:solidFill>
                <a:latin typeface="Calibri"/>
                <a:ea typeface="宋体"/>
              </a:rPr>
              <a:t>Kind </a:t>
            </a:r>
            <a:endParaRPr kumimoji="1" lang="zh-TW" altLang="en-US" sz="2400" b="1" dirty="0">
              <a:solidFill>
                <a:prstClr val="black"/>
              </a:solidFill>
              <a:latin typeface="Calibri"/>
              <a:ea typeface="新細明體"/>
            </a:endParaRPr>
          </a:p>
        </p:txBody>
      </p:sp>
      <p:sp>
        <p:nvSpPr>
          <p:cNvPr id="11" name="文字方塊 5"/>
          <p:cNvSpPr txBox="1"/>
          <p:nvPr/>
        </p:nvSpPr>
        <p:spPr>
          <a:xfrm>
            <a:off x="7115165" y="4455542"/>
            <a:ext cx="2696737" cy="135421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kumimoji="1" lang="en-US" altLang="zh-CN" sz="2800" smtClean="0">
                <a:solidFill>
                  <a:prstClr val="black"/>
                </a:solidFill>
                <a:latin typeface="华文楷体"/>
                <a:ea typeface="华文楷体"/>
                <a:cs typeface="华文楷体"/>
              </a:rPr>
              <a:t>Lìhài</a:t>
            </a:r>
          </a:p>
          <a:p>
            <a:pPr algn="ctr" defTabSz="457200">
              <a:defRPr/>
            </a:pPr>
            <a:r>
              <a:rPr kumimoji="1" lang="zh-CN" altLang="en-US" sz="5400" smtClean="0">
                <a:solidFill>
                  <a:prstClr val="black"/>
                </a:solidFill>
                <a:latin typeface="华文楷体"/>
                <a:ea typeface="华文楷体"/>
                <a:cs typeface="华文楷体"/>
              </a:rPr>
              <a:t>厉</a:t>
            </a:r>
            <a:r>
              <a:rPr kumimoji="1" lang="zh-CN" altLang="en-US" sz="5400" dirty="0" smtClean="0">
                <a:solidFill>
                  <a:prstClr val="black"/>
                </a:solidFill>
                <a:latin typeface="华文楷体"/>
                <a:ea typeface="华文楷体"/>
                <a:cs typeface="华文楷体"/>
              </a:rPr>
              <a:t>害</a:t>
            </a:r>
            <a:endParaRPr kumimoji="1" lang="en-US" altLang="zh-CN" sz="5400" dirty="0">
              <a:solidFill>
                <a:prstClr val="black"/>
              </a:solidFill>
              <a:latin typeface="华文楷体"/>
              <a:ea typeface="华文楷体"/>
              <a:cs typeface="华文楷体"/>
            </a:endParaRPr>
          </a:p>
        </p:txBody>
      </p:sp>
      <p:sp>
        <p:nvSpPr>
          <p:cNvPr id="12" name="文字方塊 7"/>
          <p:cNvSpPr txBox="1"/>
          <p:nvPr/>
        </p:nvSpPr>
        <p:spPr>
          <a:xfrm>
            <a:off x="7661762" y="5809758"/>
            <a:ext cx="2150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>
              <a:defRPr/>
            </a:pPr>
            <a:r>
              <a:rPr kumimoji="1" lang="en-GB" altLang="zh-TW" sz="2400" b="1" dirty="0" smtClean="0">
                <a:solidFill>
                  <a:prstClr val="black"/>
                </a:solidFill>
                <a:latin typeface="Calibri"/>
                <a:ea typeface="新細明體"/>
              </a:rPr>
              <a:t>Strict/powerful</a:t>
            </a:r>
            <a:endParaRPr kumimoji="1" lang="zh-TW" altLang="en-US" sz="2400" b="1" dirty="0">
              <a:solidFill>
                <a:prstClr val="black"/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2239177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2345669" y="4338792"/>
            <a:ext cx="2696737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/>
                <a:ea typeface="华文楷体"/>
                <a:cs typeface="华文楷体"/>
              </a:rPr>
              <a:t>有趣</a:t>
            </a:r>
            <a:endParaRPr kumimoji="1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/>
              <a:ea typeface="华文楷体"/>
              <a:cs typeface="华文楷体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2240761" y="272927"/>
            <a:ext cx="2696737" cy="135421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defTabSz="457200">
              <a:defRPr/>
            </a:pPr>
            <a:r>
              <a:rPr kumimoji="1" lang="en-US" altLang="zh-CN" sz="2800" dirty="0" err="1" smtClean="0">
                <a:solidFill>
                  <a:prstClr val="black"/>
                </a:solidFill>
                <a:latin typeface="华文楷体"/>
                <a:ea typeface="华文楷体"/>
                <a:cs typeface="华文楷体"/>
              </a:rPr>
              <a:t>Yōumò</a:t>
            </a:r>
            <a:endParaRPr kumimoji="1" lang="en-US" altLang="zh-CN" sz="2800" dirty="0" smtClean="0">
              <a:solidFill>
                <a:prstClr val="black"/>
              </a:solidFill>
              <a:latin typeface="华文楷体"/>
              <a:ea typeface="华文楷体"/>
              <a:cs typeface="华文楷体"/>
            </a:endParaRPr>
          </a:p>
          <a:p>
            <a:pPr lvl="0" algn="ctr" defTabSz="457200">
              <a:defRPr/>
            </a:pPr>
            <a:r>
              <a:rPr kumimoji="1" lang="zh-CN" altLang="en-US" sz="5400" dirty="0" smtClean="0">
                <a:solidFill>
                  <a:prstClr val="black"/>
                </a:solidFill>
                <a:latin typeface="华文楷体"/>
                <a:ea typeface="华文楷体"/>
                <a:cs typeface="华文楷体"/>
              </a:rPr>
              <a:t>幽默</a:t>
            </a:r>
            <a:endParaRPr kumimoji="1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/>
              <a:ea typeface="华文楷体"/>
              <a:cs typeface="华文楷体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2858605" y="1670402"/>
            <a:ext cx="14216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GB" altLang="zh-TW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/>
                <a:cs typeface="+mn-cs"/>
              </a:rPr>
              <a:t>Humours </a:t>
            </a:r>
            <a:endParaRPr kumimoji="1" lang="zh-TW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/>
              <a:cs typeface="+mn-cs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806402" y="5809759"/>
            <a:ext cx="15560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interesting</a:t>
            </a:r>
            <a:endParaRPr kumimoji="1" lang="zh-TW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/>
              <a:cs typeface="+mn-cs"/>
            </a:endParaRPr>
          </a:p>
        </p:txBody>
      </p:sp>
      <p:sp>
        <p:nvSpPr>
          <p:cNvPr id="9" name="文字方塊 5"/>
          <p:cNvSpPr txBox="1"/>
          <p:nvPr/>
        </p:nvSpPr>
        <p:spPr>
          <a:xfrm>
            <a:off x="6663437" y="198929"/>
            <a:ext cx="2696737" cy="135421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defTabSz="457200">
              <a:defRPr/>
            </a:pPr>
            <a:r>
              <a:rPr kumimoji="1" lang="en-US" altLang="zh-CN" sz="2800" dirty="0" smtClean="0">
                <a:solidFill>
                  <a:prstClr val="black"/>
                </a:solidFill>
                <a:latin typeface="华文楷体"/>
                <a:ea typeface="华文楷体"/>
                <a:cs typeface="华文楷体"/>
              </a:rPr>
              <a:t> </a:t>
            </a:r>
            <a:r>
              <a:rPr kumimoji="1" lang="en-US" altLang="zh-CN" sz="2800" dirty="0" err="1">
                <a:solidFill>
                  <a:prstClr val="black"/>
                </a:solidFill>
                <a:latin typeface="华文楷体"/>
                <a:ea typeface="华文楷体"/>
                <a:cs typeface="华文楷体"/>
              </a:rPr>
              <a:t>gǎoxiào</a:t>
            </a:r>
            <a:r>
              <a:rPr kumimoji="1" lang="en-US" altLang="zh-CN" sz="2800" dirty="0">
                <a:solidFill>
                  <a:prstClr val="black"/>
                </a:solidFill>
                <a:latin typeface="华文楷体"/>
                <a:ea typeface="华文楷体"/>
                <a:cs typeface="华文楷体"/>
              </a:rPr>
              <a:t>  </a:t>
            </a:r>
          </a:p>
          <a:p>
            <a:pPr lvl="0" algn="ctr" defTabSz="457200">
              <a:defRPr/>
            </a:pPr>
            <a:r>
              <a:rPr kumimoji="1" lang="zh-CN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/>
                <a:ea typeface="华文楷体"/>
                <a:cs typeface="华文楷体"/>
              </a:rPr>
              <a:t>搞笑</a:t>
            </a:r>
            <a:endParaRPr kumimoji="1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/>
              <a:ea typeface="华文楷体"/>
              <a:cs typeface="华文楷体"/>
            </a:endParaRPr>
          </a:p>
        </p:txBody>
      </p:sp>
      <p:sp>
        <p:nvSpPr>
          <p:cNvPr id="10" name="文字方塊 6"/>
          <p:cNvSpPr txBox="1"/>
          <p:nvPr/>
        </p:nvSpPr>
        <p:spPr>
          <a:xfrm>
            <a:off x="7636062" y="1611774"/>
            <a:ext cx="9180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funny</a:t>
            </a:r>
            <a:endParaRPr kumimoji="1" lang="zh-TW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/>
              <a:cs typeface="+mn-cs"/>
            </a:endParaRPr>
          </a:p>
        </p:txBody>
      </p:sp>
      <p:sp>
        <p:nvSpPr>
          <p:cNvPr id="11" name="文字方塊 5"/>
          <p:cNvSpPr txBox="1"/>
          <p:nvPr/>
        </p:nvSpPr>
        <p:spPr>
          <a:xfrm>
            <a:off x="7115165" y="4455542"/>
            <a:ext cx="2696737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/>
                <a:ea typeface="华文楷体"/>
                <a:cs typeface="华文楷体"/>
              </a:rPr>
              <a:t>好玩</a:t>
            </a:r>
            <a:endParaRPr kumimoji="1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/>
              <a:ea typeface="华文楷体"/>
              <a:cs typeface="华文楷体"/>
            </a:endParaRPr>
          </a:p>
        </p:txBody>
      </p:sp>
      <p:sp>
        <p:nvSpPr>
          <p:cNvPr id="12" name="文字方塊 7"/>
          <p:cNvSpPr txBox="1"/>
          <p:nvPr/>
        </p:nvSpPr>
        <p:spPr>
          <a:xfrm>
            <a:off x="8247800" y="5969769"/>
            <a:ext cx="6126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GB" altLang="zh-TW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/>
                <a:cs typeface="+mn-cs"/>
              </a:rPr>
              <a:t>fun</a:t>
            </a:r>
            <a:endParaRPr kumimoji="1" lang="zh-TW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8424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>
            <a:extLst>
              <a:ext uri="{FF2B5EF4-FFF2-40B4-BE49-F238E27FC236}">
                <a16:creationId xmlns:a16="http://schemas.microsoft.com/office/drawing/2014/main" id="{D46E144F-F3DF-C54E-97B7-4F6AE6FE9F0C}"/>
              </a:ext>
            </a:extLst>
          </p:cNvPr>
          <p:cNvSpPr txBox="1"/>
          <p:nvPr/>
        </p:nvSpPr>
        <p:spPr>
          <a:xfrm>
            <a:off x="549434" y="509439"/>
            <a:ext cx="82215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Listen</a:t>
            </a:r>
            <a:r>
              <a:rPr kumimoji="0" lang="fr-FR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to the </a:t>
            </a:r>
            <a:r>
              <a:rPr kumimoji="0" lang="fr-FR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words</a:t>
            </a:r>
            <a:r>
              <a:rPr kumimoji="0" lang="fr-FR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or phrases,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Point </a:t>
            </a:r>
            <a:r>
              <a:rPr lang="fr-FR" sz="3600" dirty="0" smtClean="0">
                <a:solidFill>
                  <a:prstClr val="black"/>
                </a:solidFill>
                <a:latin typeface="Calibri" panose="020F0502020204030204"/>
              </a:rPr>
              <a:t>clap </a:t>
            </a:r>
            <a:r>
              <a:rPr lang="fr-FR" sz="3600" dirty="0" err="1" smtClean="0">
                <a:solidFill>
                  <a:prstClr val="black"/>
                </a:solidFill>
                <a:latin typeface="Calibri" panose="020F0502020204030204"/>
              </a:rPr>
              <a:t>your</a:t>
            </a:r>
            <a:r>
              <a:rPr lang="fr-FR" sz="3600" dirty="0" smtClean="0">
                <a:solidFill>
                  <a:prstClr val="black"/>
                </a:solidFill>
                <a:latin typeface="Calibri" panose="020F0502020204030204"/>
              </a:rPr>
              <a:t> hands </a:t>
            </a:r>
            <a:r>
              <a:rPr lang="fr-FR" sz="3600" dirty="0" err="1" smtClean="0">
                <a:solidFill>
                  <a:prstClr val="black"/>
                </a:solidFill>
                <a:latin typeface="Calibri" panose="020F0502020204030204"/>
              </a:rPr>
              <a:t>when</a:t>
            </a:r>
            <a:r>
              <a:rPr lang="fr-FR" sz="3600" dirty="0" smtClean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fr-FR" sz="3600" dirty="0" err="1" smtClean="0">
                <a:solidFill>
                  <a:prstClr val="black"/>
                </a:solidFill>
                <a:latin typeface="Calibri" panose="020F0502020204030204"/>
              </a:rPr>
              <a:t>you</a:t>
            </a:r>
            <a:r>
              <a:rPr lang="fr-FR" sz="3600" dirty="0" smtClean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fr-FR" sz="3600" dirty="0" err="1" smtClean="0">
                <a:solidFill>
                  <a:prstClr val="black"/>
                </a:solidFill>
                <a:latin typeface="Calibri" panose="020F0502020204030204"/>
              </a:rPr>
              <a:t>hear</a:t>
            </a:r>
            <a:r>
              <a:rPr lang="fr-FR" sz="3600" dirty="0" smtClean="0">
                <a:solidFill>
                  <a:prstClr val="black"/>
                </a:solidFill>
                <a:latin typeface="Calibri" panose="020F0502020204030204"/>
              </a:rPr>
              <a:t> the </a:t>
            </a:r>
            <a:r>
              <a:rPr lang="fr-FR" sz="3600" dirty="0" err="1" smtClean="0">
                <a:solidFill>
                  <a:prstClr val="black"/>
                </a:solidFill>
                <a:latin typeface="Calibri" panose="020F0502020204030204"/>
              </a:rPr>
              <a:t>word</a:t>
            </a:r>
            <a:r>
              <a:rPr lang="fr-FR" sz="3600" dirty="0" smtClean="0">
                <a:solidFill>
                  <a:prstClr val="black"/>
                </a:solidFill>
                <a:latin typeface="Calibri" panose="020F0502020204030204"/>
              </a:rPr>
              <a:t> on the top, clap the table </a:t>
            </a:r>
            <a:r>
              <a:rPr lang="fr-FR" sz="3600" dirty="0" err="1" smtClean="0">
                <a:solidFill>
                  <a:prstClr val="black"/>
                </a:solidFill>
                <a:latin typeface="Calibri" panose="020F0502020204030204"/>
              </a:rPr>
              <a:t>when</a:t>
            </a:r>
            <a:r>
              <a:rPr lang="fr-FR" sz="3600" dirty="0" smtClean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fr-FR" sz="3600" dirty="0" err="1" smtClean="0">
                <a:solidFill>
                  <a:prstClr val="black"/>
                </a:solidFill>
                <a:latin typeface="Calibri" panose="020F0502020204030204"/>
              </a:rPr>
              <a:t>you</a:t>
            </a:r>
            <a:r>
              <a:rPr lang="fr-FR" sz="3600" dirty="0" smtClean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fr-FR" sz="3600" dirty="0" err="1" smtClean="0">
                <a:solidFill>
                  <a:prstClr val="black"/>
                </a:solidFill>
                <a:latin typeface="Calibri" panose="020F0502020204030204"/>
              </a:rPr>
              <a:t>hear</a:t>
            </a:r>
            <a:r>
              <a:rPr lang="fr-FR" sz="3600" dirty="0" smtClean="0">
                <a:solidFill>
                  <a:prstClr val="black"/>
                </a:solidFill>
                <a:latin typeface="Calibri" panose="020F0502020204030204"/>
              </a:rPr>
              <a:t> the </a:t>
            </a:r>
            <a:r>
              <a:rPr lang="fr-FR" sz="3600" dirty="0" err="1" smtClean="0">
                <a:solidFill>
                  <a:prstClr val="black"/>
                </a:solidFill>
                <a:latin typeface="Calibri" panose="020F0502020204030204"/>
              </a:rPr>
              <a:t>word</a:t>
            </a:r>
            <a:r>
              <a:rPr lang="fr-FR" sz="3600" dirty="0" smtClean="0">
                <a:solidFill>
                  <a:prstClr val="black"/>
                </a:solidFill>
                <a:latin typeface="Calibri" panose="020F0502020204030204"/>
              </a:rPr>
              <a:t> at the </a:t>
            </a:r>
            <a:r>
              <a:rPr lang="fr-FR" sz="3600" dirty="0" err="1" smtClean="0">
                <a:solidFill>
                  <a:prstClr val="black"/>
                </a:solidFill>
                <a:latin typeface="Calibri" panose="020F0502020204030204"/>
              </a:rPr>
              <a:t>bottom</a:t>
            </a:r>
            <a:endParaRPr kumimoji="0" lang="fr-FR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6712" y="2411412"/>
            <a:ext cx="3381375" cy="338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25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2290056" y="316186"/>
            <a:ext cx="2696737" cy="135421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/>
                <a:ea typeface="华文楷体"/>
                <a:cs typeface="华文楷体"/>
              </a:rPr>
              <a:t>yángé</a:t>
            </a:r>
            <a:endParaRPr kumimoji="1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/>
              <a:ea typeface="华文楷体"/>
              <a:cs typeface="华文楷体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/>
                <a:ea typeface="华文楷体"/>
                <a:cs typeface="华文楷体"/>
              </a:rPr>
              <a:t>严格 </a:t>
            </a:r>
            <a:endParaRPr kumimoji="1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/>
              <a:ea typeface="华文楷体"/>
              <a:cs typeface="华文楷体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2806402" y="1670403"/>
            <a:ext cx="8320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strict</a:t>
            </a:r>
            <a:endParaRPr kumimoji="1" lang="zh-TW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/>
              <a:cs typeface="+mn-cs"/>
            </a:endParaRPr>
          </a:p>
        </p:txBody>
      </p:sp>
      <p:sp>
        <p:nvSpPr>
          <p:cNvPr id="9" name="文字方塊 5"/>
          <p:cNvSpPr txBox="1"/>
          <p:nvPr/>
        </p:nvSpPr>
        <p:spPr>
          <a:xfrm>
            <a:off x="7120082" y="4313795"/>
            <a:ext cx="2696737" cy="135421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/>
                <a:ea typeface="华文楷体"/>
                <a:cs typeface="华文楷体"/>
              </a:rPr>
              <a:t>Qīnqiè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/>
                <a:ea typeface="华文楷体"/>
                <a:cs typeface="华文楷体"/>
              </a:rPr>
              <a:t>亲切</a:t>
            </a:r>
            <a:endParaRPr kumimoji="1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/>
              <a:ea typeface="华文楷体"/>
              <a:cs typeface="华文楷体"/>
            </a:endParaRPr>
          </a:p>
        </p:txBody>
      </p:sp>
      <p:sp>
        <p:nvSpPr>
          <p:cNvPr id="10" name="文字方塊 6"/>
          <p:cNvSpPr txBox="1"/>
          <p:nvPr/>
        </p:nvSpPr>
        <p:spPr>
          <a:xfrm>
            <a:off x="8054714" y="5917107"/>
            <a:ext cx="8274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Kind </a:t>
            </a:r>
            <a:endParaRPr kumimoji="1" lang="zh-TW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805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6260968" y="4513472"/>
            <a:ext cx="2696737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/>
                <a:ea typeface="华文楷体"/>
                <a:cs typeface="华文楷体"/>
              </a:rPr>
              <a:t>有趣</a:t>
            </a:r>
            <a:endParaRPr kumimoji="1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/>
              <a:ea typeface="华文楷体"/>
              <a:cs typeface="华文楷体"/>
            </a:endParaRPr>
          </a:p>
        </p:txBody>
      </p:sp>
      <p:sp>
        <p:nvSpPr>
          <p:cNvPr id="9" name="文字方塊 5"/>
          <p:cNvSpPr txBox="1"/>
          <p:nvPr/>
        </p:nvSpPr>
        <p:spPr>
          <a:xfrm>
            <a:off x="796700" y="514305"/>
            <a:ext cx="2696737" cy="135421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/>
                <a:ea typeface="华文楷体"/>
                <a:cs typeface="华文楷体"/>
              </a:rPr>
              <a:t>Qīnqiè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/>
                <a:ea typeface="华文楷体"/>
                <a:cs typeface="华文楷体"/>
              </a:rPr>
              <a:t>亲切</a:t>
            </a:r>
            <a:endParaRPr kumimoji="1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410480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2240761" y="272927"/>
            <a:ext cx="2696737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/>
                <a:ea typeface="华文楷体"/>
                <a:cs typeface="华文楷体"/>
              </a:rPr>
              <a:t>严格</a:t>
            </a:r>
            <a:endParaRPr kumimoji="1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/>
              <a:ea typeface="华文楷体"/>
              <a:cs typeface="华文楷体"/>
            </a:endParaRPr>
          </a:p>
        </p:txBody>
      </p:sp>
      <p:sp>
        <p:nvSpPr>
          <p:cNvPr id="9" name="文字方塊 5"/>
          <p:cNvSpPr txBox="1"/>
          <p:nvPr/>
        </p:nvSpPr>
        <p:spPr>
          <a:xfrm>
            <a:off x="7120082" y="4313795"/>
            <a:ext cx="2696737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/>
                <a:ea typeface="华文楷体"/>
                <a:cs typeface="华文楷体"/>
              </a:rPr>
              <a:t>搞笑</a:t>
            </a:r>
            <a:endParaRPr kumimoji="1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4193845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2240761" y="272927"/>
            <a:ext cx="2696737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/>
                <a:ea typeface="华文楷体"/>
                <a:cs typeface="华文楷体"/>
              </a:rPr>
              <a:t>幽默</a:t>
            </a:r>
            <a:endParaRPr kumimoji="1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/>
              <a:ea typeface="华文楷体"/>
              <a:cs typeface="华文楷体"/>
            </a:endParaRPr>
          </a:p>
        </p:txBody>
      </p:sp>
      <p:sp>
        <p:nvSpPr>
          <p:cNvPr id="9" name="文字方塊 5"/>
          <p:cNvSpPr txBox="1"/>
          <p:nvPr/>
        </p:nvSpPr>
        <p:spPr>
          <a:xfrm>
            <a:off x="7120082" y="4313795"/>
            <a:ext cx="2696737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/>
                <a:ea typeface="华文楷体"/>
                <a:cs typeface="华文楷体"/>
              </a:rPr>
              <a:t>有趣</a:t>
            </a:r>
            <a:endParaRPr kumimoji="1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106981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7238430" y="4602040"/>
            <a:ext cx="2696737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/>
                <a:ea typeface="华文楷体"/>
                <a:cs typeface="华文楷体"/>
              </a:rPr>
              <a:t>友好</a:t>
            </a:r>
            <a:endParaRPr kumimoji="1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/>
              <a:ea typeface="华文楷体"/>
              <a:cs typeface="华文楷体"/>
            </a:endParaRPr>
          </a:p>
        </p:txBody>
      </p:sp>
      <p:sp>
        <p:nvSpPr>
          <p:cNvPr id="9" name="文字方塊 5"/>
          <p:cNvSpPr txBox="1"/>
          <p:nvPr/>
        </p:nvSpPr>
        <p:spPr>
          <a:xfrm>
            <a:off x="957822" y="924209"/>
            <a:ext cx="2696737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/>
                <a:ea typeface="华文楷体"/>
                <a:cs typeface="华文楷体"/>
              </a:rPr>
              <a:t>搞笑</a:t>
            </a:r>
            <a:endParaRPr kumimoji="1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406269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2240761" y="272927"/>
            <a:ext cx="2696737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/>
                <a:ea typeface="华文楷体"/>
                <a:cs typeface="华文楷体"/>
              </a:rPr>
              <a:t>好玩</a:t>
            </a:r>
            <a:endParaRPr kumimoji="1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/>
              <a:ea typeface="华文楷体"/>
              <a:cs typeface="华文楷体"/>
            </a:endParaRPr>
          </a:p>
        </p:txBody>
      </p:sp>
      <p:sp>
        <p:nvSpPr>
          <p:cNvPr id="9" name="文字方塊 5"/>
          <p:cNvSpPr txBox="1"/>
          <p:nvPr/>
        </p:nvSpPr>
        <p:spPr>
          <a:xfrm>
            <a:off x="7120082" y="4313795"/>
            <a:ext cx="2696737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/>
                <a:ea typeface="华文楷体"/>
                <a:cs typeface="华文楷体"/>
              </a:rPr>
              <a:t>厉害</a:t>
            </a:r>
            <a:endParaRPr kumimoji="1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360674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2240761" y="272927"/>
            <a:ext cx="2696737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/>
                <a:ea typeface="华文楷体"/>
                <a:cs typeface="华文楷体"/>
              </a:rPr>
              <a:t>好玩</a:t>
            </a:r>
            <a:endParaRPr kumimoji="1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/>
              <a:ea typeface="华文楷体"/>
              <a:cs typeface="华文楷体"/>
            </a:endParaRPr>
          </a:p>
        </p:txBody>
      </p:sp>
      <p:sp>
        <p:nvSpPr>
          <p:cNvPr id="9" name="文字方塊 5"/>
          <p:cNvSpPr txBox="1"/>
          <p:nvPr/>
        </p:nvSpPr>
        <p:spPr>
          <a:xfrm>
            <a:off x="7120082" y="4313795"/>
            <a:ext cx="2696737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/>
                <a:ea typeface="华文楷体"/>
                <a:cs typeface="华文楷体"/>
              </a:rPr>
              <a:t>无聊</a:t>
            </a:r>
            <a:endParaRPr kumimoji="1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153607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6544747" y="4576913"/>
            <a:ext cx="2696737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/>
                <a:ea typeface="华文楷体"/>
                <a:cs typeface="华文楷体"/>
              </a:rPr>
              <a:t>好玩</a:t>
            </a:r>
            <a:endParaRPr kumimoji="1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/>
              <a:ea typeface="华文楷体"/>
              <a:cs typeface="华文楷体"/>
            </a:endParaRPr>
          </a:p>
        </p:txBody>
      </p:sp>
      <p:sp>
        <p:nvSpPr>
          <p:cNvPr id="9" name="文字方塊 5"/>
          <p:cNvSpPr txBox="1"/>
          <p:nvPr/>
        </p:nvSpPr>
        <p:spPr>
          <a:xfrm>
            <a:off x="1318372" y="1257457"/>
            <a:ext cx="2696737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/>
                <a:ea typeface="华文楷体"/>
                <a:cs typeface="华文楷体"/>
              </a:rPr>
              <a:t>厉害</a:t>
            </a:r>
            <a:endParaRPr kumimoji="1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52201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Copy </a:t>
            </a:r>
            <a:r>
              <a:rPr lang="en-GB" dirty="0" smtClean="0">
                <a:solidFill>
                  <a:srgbClr val="FF0000"/>
                </a:solidFill>
              </a:rPr>
              <a:t>1</a:t>
            </a:r>
            <a:r>
              <a:rPr lang="en-GB" dirty="0" smtClean="0"/>
              <a:t> times and find out the pinyin and meaning for them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781175"/>
          </a:xfrm>
        </p:spPr>
        <p:txBody>
          <a:bodyPr>
            <a:normAutofit/>
          </a:bodyPr>
          <a:lstStyle/>
          <a:p>
            <a:r>
              <a:rPr lang="en-US" altLang="zh-CN" sz="4800" dirty="0" smtClean="0"/>
              <a:t>a</a:t>
            </a:r>
            <a:r>
              <a:rPr lang="zh-CN" altLang="en-US" sz="4800" dirty="0" smtClean="0"/>
              <a:t>严格   </a:t>
            </a:r>
            <a:r>
              <a:rPr lang="en-US" altLang="zh-CN" sz="4800" dirty="0" smtClean="0"/>
              <a:t>b</a:t>
            </a:r>
            <a:r>
              <a:rPr lang="zh-CN" altLang="en-US" sz="4800" dirty="0" smtClean="0"/>
              <a:t>友好  </a:t>
            </a:r>
            <a:r>
              <a:rPr lang="en-US" altLang="zh-CN" sz="4800" dirty="0" smtClean="0"/>
              <a:t>c</a:t>
            </a:r>
            <a:r>
              <a:rPr lang="zh-CN" altLang="en-US" sz="4800" dirty="0" smtClean="0"/>
              <a:t>亲</a:t>
            </a:r>
            <a:r>
              <a:rPr lang="zh-CN" altLang="en-US" sz="4800" dirty="0"/>
              <a:t>切  </a:t>
            </a:r>
            <a:r>
              <a:rPr lang="en-US" altLang="zh-CN" sz="4800" dirty="0" smtClean="0"/>
              <a:t>d</a:t>
            </a:r>
            <a:r>
              <a:rPr lang="zh-CN" altLang="en-US" sz="4800" dirty="0" smtClean="0"/>
              <a:t>厉</a:t>
            </a:r>
            <a:r>
              <a:rPr lang="zh-CN" altLang="en-US" sz="4800" dirty="0"/>
              <a:t>害</a:t>
            </a:r>
            <a:endParaRPr lang="en-US" altLang="zh-CN" sz="4800" dirty="0" smtClean="0"/>
          </a:p>
          <a:p>
            <a:r>
              <a:rPr lang="en-US" altLang="zh-CN" sz="4800" dirty="0" smtClean="0"/>
              <a:t>e</a:t>
            </a:r>
            <a:r>
              <a:rPr lang="zh-CN" altLang="en-US" sz="4800" dirty="0" smtClean="0"/>
              <a:t>有</a:t>
            </a:r>
            <a:r>
              <a:rPr lang="zh-CN" altLang="en-US" sz="4800" dirty="0"/>
              <a:t>趣 </a:t>
            </a:r>
            <a:r>
              <a:rPr lang="zh-CN" altLang="en-US" sz="4800" dirty="0" smtClean="0"/>
              <a:t> </a:t>
            </a:r>
            <a:r>
              <a:rPr lang="en-US" altLang="zh-CN" sz="4800" dirty="0" smtClean="0"/>
              <a:t>f</a:t>
            </a:r>
            <a:r>
              <a:rPr lang="zh-CN" altLang="en-US" sz="4800" dirty="0" smtClean="0"/>
              <a:t>幽</a:t>
            </a:r>
            <a:r>
              <a:rPr lang="zh-CN" altLang="en-US" sz="4800" dirty="0"/>
              <a:t>默   </a:t>
            </a:r>
            <a:r>
              <a:rPr lang="en-US" altLang="zh-CN" sz="4800" dirty="0" smtClean="0"/>
              <a:t>g</a:t>
            </a:r>
            <a:r>
              <a:rPr lang="zh-CN" altLang="en-US" sz="4800" dirty="0" smtClean="0"/>
              <a:t>好玩 </a:t>
            </a:r>
            <a:r>
              <a:rPr lang="en-US" altLang="zh-CN" sz="4800" dirty="0" smtClean="0"/>
              <a:t>h</a:t>
            </a:r>
            <a:r>
              <a:rPr lang="zh-CN" altLang="en-US" sz="4800" dirty="0" smtClean="0"/>
              <a:t>搞</a:t>
            </a:r>
            <a:r>
              <a:rPr lang="zh-CN" altLang="en-US" sz="4800" dirty="0"/>
              <a:t>笑  </a:t>
            </a:r>
            <a:endParaRPr lang="en-GB" sz="4800" dirty="0"/>
          </a:p>
        </p:txBody>
      </p:sp>
      <p:sp>
        <p:nvSpPr>
          <p:cNvPr id="4" name="Rectangle 3"/>
          <p:cNvSpPr/>
          <p:nvPr/>
        </p:nvSpPr>
        <p:spPr>
          <a:xfrm>
            <a:off x="927099" y="3336717"/>
            <a:ext cx="764934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33CC"/>
                </a:solidFill>
              </a:rPr>
              <a:t>1 Kind 2 Strict 3 </a:t>
            </a:r>
            <a:r>
              <a:rPr lang="en-GB" sz="3200" dirty="0" smtClean="0">
                <a:solidFill>
                  <a:srgbClr val="0033CC"/>
                </a:solidFill>
              </a:rPr>
              <a:t>Powerful/strict </a:t>
            </a:r>
            <a:r>
              <a:rPr lang="en-GB" sz="3200" dirty="0">
                <a:solidFill>
                  <a:srgbClr val="0033CC"/>
                </a:solidFill>
              </a:rPr>
              <a:t>4 Friendly</a:t>
            </a:r>
          </a:p>
          <a:p>
            <a:r>
              <a:rPr lang="en-GB" sz="3200" dirty="0">
                <a:solidFill>
                  <a:srgbClr val="0033CC"/>
                </a:solidFill>
              </a:rPr>
              <a:t>5 funny 6 </a:t>
            </a:r>
            <a:r>
              <a:rPr lang="en-GB" sz="3200" dirty="0" err="1">
                <a:solidFill>
                  <a:srgbClr val="0033CC"/>
                </a:solidFill>
              </a:rPr>
              <a:t>humor</a:t>
            </a:r>
            <a:r>
              <a:rPr lang="en-GB" sz="3200" dirty="0">
                <a:solidFill>
                  <a:srgbClr val="0033CC"/>
                </a:solidFill>
              </a:rPr>
              <a:t> 7 funny 8 fun</a:t>
            </a:r>
          </a:p>
        </p:txBody>
      </p:sp>
      <p:sp>
        <p:nvSpPr>
          <p:cNvPr id="5" name="Rectangle 4"/>
          <p:cNvSpPr/>
          <p:nvPr/>
        </p:nvSpPr>
        <p:spPr>
          <a:xfrm>
            <a:off x="927100" y="4413935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</a:rPr>
              <a:t>A </a:t>
            </a:r>
            <a:r>
              <a:rPr lang="en-GB" sz="3600" dirty="0">
                <a:solidFill>
                  <a:srgbClr val="FF0000"/>
                </a:solidFill>
              </a:rPr>
              <a:t>Qīnqiè   </a:t>
            </a:r>
            <a:r>
              <a:rPr lang="en-GB" sz="3600" dirty="0" smtClean="0">
                <a:solidFill>
                  <a:srgbClr val="FF0000"/>
                </a:solidFill>
              </a:rPr>
              <a:t>B </a:t>
            </a:r>
            <a:r>
              <a:rPr lang="en-GB" sz="3600" dirty="0">
                <a:solidFill>
                  <a:srgbClr val="FF0000"/>
                </a:solidFill>
              </a:rPr>
              <a:t>yángé   </a:t>
            </a:r>
            <a:r>
              <a:rPr lang="en-GB" sz="3600" dirty="0" smtClean="0">
                <a:solidFill>
                  <a:srgbClr val="FF0000"/>
                </a:solidFill>
              </a:rPr>
              <a:t>C </a:t>
            </a:r>
            <a:r>
              <a:rPr lang="en-GB" sz="3600" dirty="0">
                <a:solidFill>
                  <a:srgbClr val="FF0000"/>
                </a:solidFill>
              </a:rPr>
              <a:t>lìhài  </a:t>
            </a:r>
            <a:r>
              <a:rPr lang="en-GB" sz="3600" dirty="0" smtClean="0">
                <a:solidFill>
                  <a:srgbClr val="FF0000"/>
                </a:solidFill>
              </a:rPr>
              <a:t>D </a:t>
            </a:r>
            <a:r>
              <a:rPr lang="en-GB" sz="3600" dirty="0">
                <a:solidFill>
                  <a:srgbClr val="FF0000"/>
                </a:solidFill>
              </a:rPr>
              <a:t>yǒuhǎo  </a:t>
            </a:r>
          </a:p>
          <a:p>
            <a:r>
              <a:rPr lang="en-GB" sz="3600" dirty="0" smtClean="0">
                <a:solidFill>
                  <a:srgbClr val="FF0000"/>
                </a:solidFill>
              </a:rPr>
              <a:t>E </a:t>
            </a:r>
            <a:r>
              <a:rPr lang="en-GB" sz="3600" dirty="0" err="1">
                <a:solidFill>
                  <a:srgbClr val="FF0000"/>
                </a:solidFill>
              </a:rPr>
              <a:t>gǎoxiào</a:t>
            </a:r>
            <a:r>
              <a:rPr lang="en-GB" sz="3600" dirty="0">
                <a:solidFill>
                  <a:srgbClr val="FF0000"/>
                </a:solidFill>
              </a:rPr>
              <a:t>  </a:t>
            </a:r>
            <a:r>
              <a:rPr lang="en-GB" sz="3600" dirty="0" smtClean="0">
                <a:solidFill>
                  <a:srgbClr val="FF0000"/>
                </a:solidFill>
              </a:rPr>
              <a:t>F </a:t>
            </a:r>
            <a:r>
              <a:rPr lang="en-GB" sz="3600" dirty="0" err="1">
                <a:solidFill>
                  <a:srgbClr val="FF0000"/>
                </a:solidFill>
              </a:rPr>
              <a:t>yōumò</a:t>
            </a:r>
            <a:r>
              <a:rPr lang="en-GB" sz="3600" dirty="0">
                <a:solidFill>
                  <a:srgbClr val="FF0000"/>
                </a:solidFill>
              </a:rPr>
              <a:t>   </a:t>
            </a:r>
            <a:r>
              <a:rPr lang="en-GB" sz="3600" dirty="0" smtClean="0">
                <a:solidFill>
                  <a:srgbClr val="FF0000"/>
                </a:solidFill>
              </a:rPr>
              <a:t>G </a:t>
            </a:r>
            <a:r>
              <a:rPr lang="en-GB" sz="3600" dirty="0" err="1">
                <a:solidFill>
                  <a:srgbClr val="FF0000"/>
                </a:solidFill>
              </a:rPr>
              <a:t>yǒuqù</a:t>
            </a:r>
            <a:r>
              <a:rPr lang="en-GB" sz="3600" dirty="0">
                <a:solidFill>
                  <a:srgbClr val="FF0000"/>
                </a:solidFill>
              </a:rPr>
              <a:t>  </a:t>
            </a:r>
            <a:r>
              <a:rPr lang="en-GB" sz="3600" dirty="0" smtClean="0">
                <a:solidFill>
                  <a:srgbClr val="FF0000"/>
                </a:solidFill>
              </a:rPr>
              <a:t>H </a:t>
            </a:r>
            <a:r>
              <a:rPr lang="en-GB" sz="3600" dirty="0" err="1">
                <a:solidFill>
                  <a:srgbClr val="FF0000"/>
                </a:solidFill>
              </a:rPr>
              <a:t>hǎowán</a:t>
            </a:r>
            <a:endParaRPr lang="en-GB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932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4409"/>
            <a:ext cx="10515600" cy="543414"/>
          </a:xfrm>
        </p:spPr>
        <p:txBody>
          <a:bodyPr>
            <a:normAutofit/>
          </a:bodyPr>
          <a:lstStyle/>
          <a:p>
            <a:r>
              <a:rPr lang="en-GB" sz="2400" dirty="0" smtClean="0"/>
              <a:t>Listening. Listen to the statement and write down the information </a:t>
            </a:r>
            <a:endParaRPr lang="en-GB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642445" y="958518"/>
          <a:ext cx="10907109" cy="47170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6879">
                  <a:extLst>
                    <a:ext uri="{9D8B030D-6E8A-4147-A177-3AD203B41FA5}">
                      <a16:colId xmlns:a16="http://schemas.microsoft.com/office/drawing/2014/main" val="29685479"/>
                    </a:ext>
                  </a:extLst>
                </a:gridCol>
                <a:gridCol w="5044527">
                  <a:extLst>
                    <a:ext uri="{9D8B030D-6E8A-4147-A177-3AD203B41FA5}">
                      <a16:colId xmlns:a16="http://schemas.microsoft.com/office/drawing/2014/main" val="764569478"/>
                    </a:ext>
                  </a:extLst>
                </a:gridCol>
                <a:gridCol w="3635703">
                  <a:extLst>
                    <a:ext uri="{9D8B030D-6E8A-4147-A177-3AD203B41FA5}">
                      <a16:colId xmlns:a16="http://schemas.microsoft.com/office/drawing/2014/main" val="2499600979"/>
                    </a:ext>
                  </a:extLst>
                </a:gridCol>
              </a:tblGrid>
              <a:tr h="786178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solidFill>
                            <a:srgbClr val="FF0000"/>
                          </a:solidFill>
                        </a:rPr>
                        <a:t>teacher</a:t>
                      </a:r>
                      <a:endParaRPr lang="en-GB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err="1" smtClean="0">
                          <a:solidFill>
                            <a:srgbClr val="FF0000"/>
                          </a:solidFill>
                        </a:rPr>
                        <a:t>Adj</a:t>
                      </a:r>
                      <a:r>
                        <a:rPr lang="en-GB" sz="2400" baseline="0" dirty="0" smtClean="0">
                          <a:solidFill>
                            <a:srgbClr val="FF0000"/>
                          </a:solidFill>
                        </a:rPr>
                        <a:t> to describe the teacher</a:t>
                      </a:r>
                      <a:endParaRPr lang="en-GB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solidFill>
                            <a:srgbClr val="FF0000"/>
                          </a:solidFill>
                        </a:rPr>
                        <a:t>More</a:t>
                      </a:r>
                      <a:r>
                        <a:rPr lang="en-GB" sz="2400" baseline="0" dirty="0" smtClean="0">
                          <a:solidFill>
                            <a:srgbClr val="FF0000"/>
                          </a:solidFill>
                        </a:rPr>
                        <a:t> details</a:t>
                      </a:r>
                      <a:endParaRPr lang="en-GB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5725342"/>
                  </a:ext>
                </a:extLst>
              </a:tr>
              <a:tr h="786178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Biology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1287272"/>
                  </a:ext>
                </a:extLst>
              </a:tr>
              <a:tr h="786178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Drama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4463826"/>
                  </a:ext>
                </a:extLst>
              </a:tr>
              <a:tr h="786178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Computing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0977794"/>
                  </a:ext>
                </a:extLst>
              </a:tr>
              <a:tr h="786178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Economics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0058990"/>
                  </a:ext>
                </a:extLst>
              </a:tr>
              <a:tr h="786178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German 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7226209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294994" y="1828800"/>
            <a:ext cx="309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Strict; interesting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15863" y="2699082"/>
            <a:ext cx="1045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fun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56484" y="2407271"/>
            <a:ext cx="34973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She often interact with the students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15863" y="3464828"/>
            <a:ext cx="3158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Not interesting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56484" y="3249384"/>
            <a:ext cx="40464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very not like teacher, also I don’t like to use pc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15863" y="4258743"/>
            <a:ext cx="1045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kind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56484" y="4091497"/>
            <a:ext cx="32293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But her lesson not interesting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21269" y="5023348"/>
            <a:ext cx="3158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interesting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874877" y="5023348"/>
            <a:ext cx="41331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most like. He is Germany. Every lesson is fun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27840" y="5626254"/>
            <a:ext cx="7328339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CH: When you finish, write a sentence to describe a teacher you like and why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; a teacher you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don’t like and why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2991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4409"/>
            <a:ext cx="10515600" cy="543414"/>
          </a:xfrm>
        </p:spPr>
        <p:txBody>
          <a:bodyPr>
            <a:normAutofit/>
          </a:bodyPr>
          <a:lstStyle/>
          <a:p>
            <a:r>
              <a:rPr lang="en-GB" sz="2400" dirty="0" smtClean="0"/>
              <a:t>GCSE P31 Read the passage and fill in the information</a:t>
            </a:r>
            <a:endParaRPr lang="en-GB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259804"/>
              </p:ext>
            </p:extLst>
          </p:nvPr>
        </p:nvGraphicFramePr>
        <p:xfrm>
          <a:off x="642445" y="958518"/>
          <a:ext cx="10907109" cy="47170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6879">
                  <a:extLst>
                    <a:ext uri="{9D8B030D-6E8A-4147-A177-3AD203B41FA5}">
                      <a16:colId xmlns:a16="http://schemas.microsoft.com/office/drawing/2014/main" val="29685479"/>
                    </a:ext>
                  </a:extLst>
                </a:gridCol>
                <a:gridCol w="5044527">
                  <a:extLst>
                    <a:ext uri="{9D8B030D-6E8A-4147-A177-3AD203B41FA5}">
                      <a16:colId xmlns:a16="http://schemas.microsoft.com/office/drawing/2014/main" val="764569478"/>
                    </a:ext>
                  </a:extLst>
                </a:gridCol>
                <a:gridCol w="3635703">
                  <a:extLst>
                    <a:ext uri="{9D8B030D-6E8A-4147-A177-3AD203B41FA5}">
                      <a16:colId xmlns:a16="http://schemas.microsoft.com/office/drawing/2014/main" val="2499600979"/>
                    </a:ext>
                  </a:extLst>
                </a:gridCol>
              </a:tblGrid>
              <a:tr h="786178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solidFill>
                            <a:srgbClr val="FF0000"/>
                          </a:solidFill>
                        </a:rPr>
                        <a:t>teacher</a:t>
                      </a:r>
                      <a:endParaRPr lang="en-GB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err="1" smtClean="0">
                          <a:solidFill>
                            <a:srgbClr val="FF0000"/>
                          </a:solidFill>
                        </a:rPr>
                        <a:t>Adj</a:t>
                      </a:r>
                      <a:r>
                        <a:rPr lang="en-GB" sz="2400" baseline="0" dirty="0" smtClean="0">
                          <a:solidFill>
                            <a:srgbClr val="FF0000"/>
                          </a:solidFill>
                        </a:rPr>
                        <a:t> to describe the teacher</a:t>
                      </a:r>
                      <a:endParaRPr lang="en-GB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solidFill>
                            <a:srgbClr val="FF0000"/>
                          </a:solidFill>
                        </a:rPr>
                        <a:t>More</a:t>
                      </a:r>
                      <a:r>
                        <a:rPr lang="en-GB" sz="2400" baseline="0" dirty="0" smtClean="0">
                          <a:solidFill>
                            <a:srgbClr val="FF0000"/>
                          </a:solidFill>
                        </a:rPr>
                        <a:t> details</a:t>
                      </a:r>
                      <a:endParaRPr lang="en-GB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5725342"/>
                  </a:ext>
                </a:extLst>
              </a:tr>
              <a:tr h="786178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Biology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1287272"/>
                  </a:ext>
                </a:extLst>
              </a:tr>
              <a:tr h="786178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Drama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4463826"/>
                  </a:ext>
                </a:extLst>
              </a:tr>
              <a:tr h="786178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Computing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0977794"/>
                  </a:ext>
                </a:extLst>
              </a:tr>
              <a:tr h="786178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Economics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0058990"/>
                  </a:ext>
                </a:extLst>
              </a:tr>
              <a:tr h="786178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German 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7226209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294994" y="1828800"/>
            <a:ext cx="309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Strict; interesting</a:t>
            </a:r>
            <a:endParaRPr lang="en-GB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3415863" y="2699082"/>
            <a:ext cx="1045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</a:rPr>
              <a:t>fun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56484" y="2407271"/>
            <a:ext cx="34973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</a:rPr>
              <a:t>She often interact with the students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15863" y="3464828"/>
            <a:ext cx="3158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Not interesting</a:t>
            </a:r>
            <a:endParaRPr lang="en-GB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7856484" y="3249384"/>
            <a:ext cx="40464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very not like teacher, also I don’t like to use pc</a:t>
            </a:r>
            <a:endParaRPr lang="en-GB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3415863" y="4258743"/>
            <a:ext cx="1045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</a:rPr>
              <a:t>kind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56484" y="4091497"/>
            <a:ext cx="32293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</a:rPr>
              <a:t>But her lesson not interesting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21269" y="5023348"/>
            <a:ext cx="3158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interesting</a:t>
            </a:r>
            <a:endParaRPr lang="en-GB" sz="2800" dirty="0"/>
          </a:p>
        </p:txBody>
      </p:sp>
      <p:sp>
        <p:nvSpPr>
          <p:cNvPr id="14" name="TextBox 13"/>
          <p:cNvSpPr txBox="1"/>
          <p:nvPr/>
        </p:nvSpPr>
        <p:spPr>
          <a:xfrm>
            <a:off x="7874877" y="5023348"/>
            <a:ext cx="41331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most like. He is Germany. Every lesson is fun</a:t>
            </a:r>
            <a:endParaRPr lang="en-GB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727840" y="5626254"/>
            <a:ext cx="7328339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CH: When you finish, write a sentence to describe a teacher you like and why</a:t>
            </a:r>
            <a:r>
              <a:rPr lang="en-GB" sz="2800" dirty="0"/>
              <a:t>; a teacher you </a:t>
            </a:r>
            <a:r>
              <a:rPr lang="en-GB" sz="2800" dirty="0" smtClean="0"/>
              <a:t>don’t like and why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470703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8800" y="136524"/>
            <a:ext cx="11328400" cy="6226175"/>
          </a:xfrm>
        </p:spPr>
        <p:txBody>
          <a:bodyPr>
            <a:normAutofit fontScale="92500" lnSpcReduction="20000"/>
          </a:bodyPr>
          <a:lstStyle/>
          <a:p>
            <a:r>
              <a:rPr lang="en-GB" sz="4300" dirty="0" smtClean="0"/>
              <a:t>write </a:t>
            </a:r>
            <a:r>
              <a:rPr lang="en-GB" sz="4300" dirty="0"/>
              <a:t>a short passage to talk about your school day, you should </a:t>
            </a:r>
            <a:r>
              <a:rPr lang="en-GB" sz="4300" dirty="0" smtClean="0"/>
              <a:t>include (120 words):</a:t>
            </a:r>
            <a:endParaRPr lang="en-GB" sz="4300" dirty="0"/>
          </a:p>
          <a:p>
            <a:endParaRPr lang="en-GB" sz="4300" dirty="0"/>
          </a:p>
          <a:p>
            <a:r>
              <a:rPr lang="en-GB" sz="4300" dirty="0"/>
              <a:t>a) what subjects you learn this term</a:t>
            </a:r>
          </a:p>
          <a:p>
            <a:endParaRPr lang="en-GB" sz="4300" dirty="0"/>
          </a:p>
          <a:p>
            <a:r>
              <a:rPr lang="en-GB" sz="4300" dirty="0"/>
              <a:t>b)What subjects teacher you like and why</a:t>
            </a:r>
          </a:p>
          <a:p>
            <a:endParaRPr lang="en-GB" sz="4300" dirty="0"/>
          </a:p>
          <a:p>
            <a:r>
              <a:rPr lang="en-GB" sz="4300" dirty="0"/>
              <a:t>c)What subjects teacher you don't like and why</a:t>
            </a:r>
          </a:p>
          <a:p>
            <a:endParaRPr lang="en-GB" sz="4300" dirty="0"/>
          </a:p>
          <a:p>
            <a:r>
              <a:rPr lang="en-GB" sz="4300" dirty="0"/>
              <a:t>d) what lesson you are learning next Wednesday and your opinions of them.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213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Listening, reading and writing exercise about school subjects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Hot: understand the key words </a:t>
            </a:r>
          </a:p>
          <a:p>
            <a:r>
              <a:rPr lang="en-GB" dirty="0" smtClean="0"/>
              <a:t>Hotter: understand the key sentences</a:t>
            </a:r>
          </a:p>
          <a:p>
            <a:r>
              <a:rPr lang="en-GB" dirty="0" smtClean="0"/>
              <a:t>Sizzling: Use the sample in the exercise to talk about your school lessons and teachers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339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9500" y="555625"/>
            <a:ext cx="8724900" cy="5083175"/>
          </a:xfrm>
        </p:spPr>
        <p:txBody>
          <a:bodyPr>
            <a:normAutofit/>
          </a:bodyPr>
          <a:lstStyle/>
          <a:p>
            <a:r>
              <a:rPr lang="en-GB" dirty="0" smtClean="0"/>
              <a:t>Copy the following 3 times</a:t>
            </a:r>
          </a:p>
          <a:p>
            <a:r>
              <a:rPr lang="en-GB" altLang="zh-CN" dirty="0" err="1"/>
              <a:t>Qíguài</a:t>
            </a:r>
            <a:r>
              <a:rPr lang="zh-CN" altLang="en-US" dirty="0" smtClean="0"/>
              <a:t>奇怪</a:t>
            </a:r>
            <a:r>
              <a:rPr lang="en-GB" altLang="zh-CN" dirty="0" smtClean="0"/>
              <a:t>strange</a:t>
            </a:r>
            <a:endParaRPr lang="en-GB" dirty="0" smtClean="0"/>
          </a:p>
          <a:p>
            <a:r>
              <a:rPr lang="en-GB" altLang="zh-CN" dirty="0" err="1" smtClean="0"/>
              <a:t>Zhǐ</a:t>
            </a:r>
            <a:r>
              <a:rPr lang="zh-CN" altLang="en-US" dirty="0" smtClean="0"/>
              <a:t> 只 </a:t>
            </a:r>
            <a:r>
              <a:rPr lang="en-GB" altLang="zh-CN" dirty="0" smtClean="0"/>
              <a:t>only</a:t>
            </a:r>
            <a:endParaRPr lang="en-US" altLang="zh-CN" dirty="0" smtClean="0"/>
          </a:p>
          <a:p>
            <a:r>
              <a:rPr lang="en-GB" altLang="zh-CN" dirty="0" err="1" smtClean="0"/>
              <a:t>dào</a:t>
            </a:r>
            <a:r>
              <a:rPr lang="zh-CN" altLang="en-US" dirty="0" smtClean="0"/>
              <a:t>到 </a:t>
            </a:r>
            <a:r>
              <a:rPr lang="en-GB" altLang="zh-CN" dirty="0" smtClean="0"/>
              <a:t>to</a:t>
            </a:r>
            <a:r>
              <a:rPr lang="zh-CN" altLang="en-US" dirty="0" smtClean="0"/>
              <a:t>  </a:t>
            </a:r>
            <a:r>
              <a:rPr lang="en-GB" altLang="zh-CN" dirty="0" err="1"/>
              <a:t>Cóng</a:t>
            </a:r>
            <a:r>
              <a:rPr lang="zh-CN" altLang="en-US" dirty="0" smtClean="0"/>
              <a:t>从</a:t>
            </a:r>
            <a:r>
              <a:rPr lang="en-US" altLang="zh-CN" dirty="0" smtClean="0"/>
              <a:t>A</a:t>
            </a:r>
            <a:r>
              <a:rPr lang="zh-CN" altLang="en-US" dirty="0" smtClean="0"/>
              <a:t>到</a:t>
            </a:r>
            <a:r>
              <a:rPr lang="en-US" altLang="zh-CN" dirty="0" smtClean="0"/>
              <a:t>B=from A( place/time/person) to B</a:t>
            </a:r>
            <a:endParaRPr lang="en-GB" altLang="zh-CN" dirty="0" smtClean="0"/>
          </a:p>
          <a:p>
            <a:r>
              <a:rPr lang="zh-CN" altLang="en-US" sz="4000" dirty="0" smtClean="0"/>
              <a:t>在中国的中学，一节课</a:t>
            </a:r>
            <a:r>
              <a:rPr lang="zh-CN" altLang="en-US" sz="4000" dirty="0" smtClean="0">
                <a:solidFill>
                  <a:srgbClr val="FF0000"/>
                </a:solidFill>
              </a:rPr>
              <a:t>只</a:t>
            </a:r>
            <a:r>
              <a:rPr lang="zh-CN" altLang="en-US" sz="4000" dirty="0" smtClean="0"/>
              <a:t>有四十分钟。</a:t>
            </a:r>
            <a:endParaRPr lang="en-US" altLang="zh-CN" sz="4000" dirty="0" smtClean="0"/>
          </a:p>
          <a:p>
            <a:r>
              <a:rPr lang="zh-CN" altLang="en-US" sz="4000" dirty="0">
                <a:solidFill>
                  <a:srgbClr val="FF0000"/>
                </a:solidFill>
              </a:rPr>
              <a:t>从</a:t>
            </a:r>
            <a:r>
              <a:rPr lang="zh-CN" altLang="en-US" sz="4000" dirty="0"/>
              <a:t>北</a:t>
            </a:r>
            <a:r>
              <a:rPr lang="zh-CN" altLang="en-US" sz="4000" dirty="0" smtClean="0"/>
              <a:t>京</a:t>
            </a:r>
            <a:r>
              <a:rPr lang="zh-CN" altLang="en-US" sz="4000" dirty="0" smtClean="0">
                <a:solidFill>
                  <a:srgbClr val="FF0000"/>
                </a:solidFill>
              </a:rPr>
              <a:t>到</a:t>
            </a:r>
            <a:r>
              <a:rPr lang="zh-CN" altLang="en-US" sz="4000" dirty="0" smtClean="0"/>
              <a:t>伦敦；</a:t>
            </a:r>
            <a:endParaRPr lang="en-US" altLang="zh-CN" sz="4000" dirty="0" smtClean="0"/>
          </a:p>
          <a:p>
            <a:r>
              <a:rPr lang="zh-CN" altLang="en-US" sz="4000" dirty="0" smtClean="0">
                <a:solidFill>
                  <a:srgbClr val="FF0000"/>
                </a:solidFill>
              </a:rPr>
              <a:t>从</a:t>
            </a:r>
            <a:r>
              <a:rPr lang="zh-CN" altLang="en-US" sz="4000" dirty="0" smtClean="0"/>
              <a:t>老师</a:t>
            </a:r>
            <a:r>
              <a:rPr lang="zh-CN" altLang="en-US" sz="4000" dirty="0" smtClean="0">
                <a:solidFill>
                  <a:srgbClr val="FF0000"/>
                </a:solidFill>
              </a:rPr>
              <a:t>到</a:t>
            </a:r>
            <a:r>
              <a:rPr lang="zh-CN" altLang="en-US" sz="4000" dirty="0" smtClean="0"/>
              <a:t>学生</a:t>
            </a:r>
            <a:endParaRPr lang="en-US" altLang="zh-CN" sz="4000" dirty="0" smtClean="0"/>
          </a:p>
          <a:p>
            <a:r>
              <a:rPr lang="zh-CN" altLang="en-US" sz="4000" dirty="0" smtClean="0">
                <a:solidFill>
                  <a:srgbClr val="FF0000"/>
                </a:solidFill>
              </a:rPr>
              <a:t>从</a:t>
            </a:r>
            <a:r>
              <a:rPr lang="zh-CN" altLang="en-US" sz="4000" dirty="0" smtClean="0"/>
              <a:t>早</a:t>
            </a:r>
            <a:r>
              <a:rPr lang="zh-CN" altLang="en-US" sz="4000" dirty="0" smtClean="0">
                <a:solidFill>
                  <a:srgbClr val="FF0000"/>
                </a:solidFill>
              </a:rPr>
              <a:t>到</a:t>
            </a:r>
            <a:r>
              <a:rPr lang="zh-CN" altLang="en-US" sz="4000" dirty="0" smtClean="0"/>
              <a:t>晚</a:t>
            </a:r>
            <a:endParaRPr lang="en-US" altLang="zh-CN" sz="4000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47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14375"/>
          </a:xfrm>
        </p:spPr>
        <p:txBody>
          <a:bodyPr/>
          <a:lstStyle/>
          <a:p>
            <a:r>
              <a:rPr lang="en-GB" dirty="0" smtClean="0"/>
              <a:t>P31   EX5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8800" y="1431925"/>
            <a:ext cx="10515600" cy="4351338"/>
          </a:xfrm>
        </p:spPr>
        <p:txBody>
          <a:bodyPr/>
          <a:lstStyle/>
          <a:p>
            <a:r>
              <a:rPr lang="en-GB" dirty="0" smtClean="0"/>
              <a:t>1. We every day 10 o’clock start the lesson.</a:t>
            </a:r>
          </a:p>
          <a:p>
            <a:r>
              <a:rPr lang="en-GB" dirty="0" smtClean="0"/>
              <a:t>2. chemistry; very strict</a:t>
            </a:r>
          </a:p>
          <a:p>
            <a:r>
              <a:rPr lang="en-GB" dirty="0" smtClean="0"/>
              <a:t>3. 12 to 12:30</a:t>
            </a:r>
          </a:p>
          <a:p>
            <a:r>
              <a:rPr lang="en-GB" dirty="0" smtClean="0"/>
              <a:t>4. not too good because I don’t like drawing. The teacher’s lesson is not interesting</a:t>
            </a:r>
            <a:r>
              <a:rPr lang="en-GB" dirty="0"/>
              <a:t>. </a:t>
            </a:r>
            <a:r>
              <a:rPr lang="en-GB" dirty="0" err="1"/>
              <a:t>Jiǎngkè</a:t>
            </a:r>
            <a:r>
              <a:rPr lang="zh-CN" altLang="en-US" dirty="0" smtClean="0"/>
              <a:t>讲课</a:t>
            </a:r>
            <a:r>
              <a:rPr lang="en-GB" altLang="zh-CN" dirty="0" smtClean="0"/>
              <a:t>talk lesson=have lesson</a:t>
            </a:r>
          </a:p>
          <a:p>
            <a:r>
              <a:rPr lang="en-GB" dirty="0" smtClean="0"/>
              <a:t>5. 30 minutes; I and friend listen to music.</a:t>
            </a:r>
          </a:p>
          <a:p>
            <a:r>
              <a:rPr lang="en-GB" dirty="0" smtClean="0"/>
              <a:t>6. </a:t>
            </a:r>
            <a:r>
              <a:rPr lang="en-GB" dirty="0" err="1" smtClean="0"/>
              <a:t>computering</a:t>
            </a:r>
            <a:r>
              <a:rPr lang="en-GB" dirty="0" smtClean="0"/>
              <a:t> </a:t>
            </a:r>
            <a:r>
              <a:rPr lang="en-GB" dirty="0" err="1" smtClean="0"/>
              <a:t>beause</a:t>
            </a:r>
            <a:r>
              <a:rPr lang="en-GB" dirty="0" smtClean="0"/>
              <a:t> computer is interesting</a:t>
            </a:r>
          </a:p>
          <a:p>
            <a:r>
              <a:rPr lang="en-GB" dirty="0" smtClean="0"/>
              <a:t>7. kind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8094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8897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My opinions of school subjects teacher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1054100"/>
            <a:ext cx="11201400" cy="5235575"/>
          </a:xfrm>
        </p:spPr>
        <p:txBody>
          <a:bodyPr>
            <a:normAutofit/>
          </a:bodyPr>
          <a:lstStyle/>
          <a:p>
            <a:r>
              <a:rPr lang="zh-CN" altLang="en-US" sz="3200" dirty="0" smtClean="0"/>
              <a:t>我在学校学习五花八门的科目。我昨天先上了科学课，然后上了美术课，最后上了外语课。外语课是我非常喜欢的课，因为外语老师总是帮助我，而且我可以学习外国的文化。除了外语课以外，我对历史课也有兴趣，我觉得</a:t>
            </a:r>
            <a:r>
              <a:rPr lang="zh-CN" altLang="en-US" sz="3200" dirty="0"/>
              <a:t>历史课比地理</a:t>
            </a:r>
            <a:r>
              <a:rPr lang="zh-CN" altLang="en-US" sz="3200" dirty="0" smtClean="0"/>
              <a:t>课容易；但是历史老师比地理老师更严格。我最爱的课是科学课，</a:t>
            </a:r>
            <a:r>
              <a:rPr lang="zh-CN" altLang="en-US" sz="3200" dirty="0"/>
              <a:t>因为科学特别有</a:t>
            </a:r>
            <a:r>
              <a:rPr lang="zh-CN" altLang="en-US" sz="3200" dirty="0" smtClean="0"/>
              <a:t>用，而且老师下课以后常常听我说话。</a:t>
            </a:r>
            <a:endParaRPr lang="en-US" altLang="zh-CN" sz="3200" dirty="0" smtClean="0"/>
          </a:p>
          <a:p>
            <a:r>
              <a:rPr lang="zh-CN" altLang="en-US" sz="3200" dirty="0" smtClean="0"/>
              <a:t>我以前不太喜欢数学课因为我觉得数学太难了，但是现在我越来越喜欢数学课，因为新的数学老师又好笑又亲切， 此外，他的课也有意思极了。</a:t>
            </a:r>
            <a:endParaRPr lang="en-US" altLang="zh-CN" sz="3200" dirty="0" smtClean="0"/>
          </a:p>
          <a:p>
            <a:r>
              <a:rPr lang="zh-CN" altLang="en-US" sz="3200" dirty="0" smtClean="0"/>
              <a:t>我未来想做中文老师，因为我对中国文化相当有兴趣，而且我计划去中国看现代化的北京。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97746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54541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IGCSE P106 EX2 LISTENING</a:t>
            </a:r>
            <a:endParaRPr lang="en-GB" dirty="0"/>
          </a:p>
        </p:txBody>
      </p:sp>
      <p:pic>
        <p:nvPicPr>
          <p:cNvPr id="4" name="P106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68300" y="365125"/>
            <a:ext cx="609600" cy="609600"/>
          </a:xfr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457200" y="1219200"/>
          <a:ext cx="6629400" cy="466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4197">
                  <a:extLst>
                    <a:ext uri="{9D8B030D-6E8A-4147-A177-3AD203B41FA5}">
                      <a16:colId xmlns:a16="http://schemas.microsoft.com/office/drawing/2014/main" val="1612233203"/>
                    </a:ext>
                  </a:extLst>
                </a:gridCol>
                <a:gridCol w="4485203">
                  <a:extLst>
                    <a:ext uri="{9D8B030D-6E8A-4147-A177-3AD203B41FA5}">
                      <a16:colId xmlns:a16="http://schemas.microsoft.com/office/drawing/2014/main" val="182862384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NAME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Subjects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08286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1 Xiaoqing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66441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2. </a:t>
                      </a:r>
                      <a:r>
                        <a:rPr lang="en-GB" sz="2800" dirty="0" err="1" smtClean="0"/>
                        <a:t>Xiaotian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29035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3.</a:t>
                      </a:r>
                      <a:r>
                        <a:rPr lang="en-GB" sz="2800" baseline="0" dirty="0" smtClean="0"/>
                        <a:t> </a:t>
                      </a:r>
                      <a:r>
                        <a:rPr lang="en-GB" sz="2800" baseline="0" dirty="0" err="1" smtClean="0"/>
                        <a:t>Wanghong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20371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4. </a:t>
                      </a:r>
                      <a:r>
                        <a:rPr lang="en-GB" sz="2800" dirty="0" err="1" smtClean="0"/>
                        <a:t>Xiaowang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501288"/>
                  </a:ext>
                </a:extLst>
              </a:tr>
              <a:tr h="508000"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5 </a:t>
                      </a:r>
                      <a:r>
                        <a:rPr lang="en-GB" sz="2800" dirty="0" err="1" smtClean="0"/>
                        <a:t>Xiaoliu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14665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6.Xiaoma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22887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7Xiaole 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06911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8. </a:t>
                      </a:r>
                      <a:r>
                        <a:rPr lang="en-GB" sz="2800" dirty="0" err="1" smtClean="0"/>
                        <a:t>XiaoZhong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2133758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340100" y="1765300"/>
            <a:ext cx="2654300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Music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History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Art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French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Science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Maths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72300" y="350043"/>
            <a:ext cx="4851400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Reason: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like play musical instrument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我喜欢弹琴。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often play football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most like European history.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我喜欢欧洲历史。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can draw every day.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 我可以每天画画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like map.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地图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My dad is French.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want to be a doctor.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我想做医生。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like maths.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4187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700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9407"/>
            <a:ext cx="10515600" cy="1325563"/>
          </a:xfrm>
        </p:spPr>
        <p:txBody>
          <a:bodyPr/>
          <a:lstStyle/>
          <a:p>
            <a:r>
              <a:rPr lang="zh-CN" altLang="en-US" dirty="0" smtClean="0"/>
              <a:t>成语填词 </a:t>
            </a:r>
            <a:r>
              <a:rPr lang="en-US" altLang="zh-CN" dirty="0" smtClean="0"/>
              <a:t>Fill in the blanks with a pet.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16156"/>
            <a:ext cx="10515600" cy="2342376"/>
          </a:xfrm>
        </p:spPr>
        <p:txBody>
          <a:bodyPr>
            <a:normAutofit lnSpcReduction="10000"/>
          </a:bodyPr>
          <a:lstStyle/>
          <a:p>
            <a:r>
              <a:rPr lang="zh-CN" altLang="en-US" sz="8000" dirty="0"/>
              <a:t>笨</a:t>
            </a:r>
            <a:r>
              <a:rPr lang="en-GB" altLang="zh-CN" sz="8000" dirty="0" smtClean="0"/>
              <a:t>_____</a:t>
            </a:r>
            <a:r>
              <a:rPr lang="zh-CN" altLang="en-US" sz="8000" dirty="0" smtClean="0"/>
              <a:t>先飞</a:t>
            </a:r>
            <a:endParaRPr lang="en-US" altLang="zh-CN" sz="8000" dirty="0" smtClean="0"/>
          </a:p>
          <a:p>
            <a:r>
              <a:rPr lang="zh-CN" altLang="en-US" sz="8000" dirty="0" smtClean="0"/>
              <a:t>如 </a:t>
            </a:r>
            <a:r>
              <a:rPr lang="en-GB" altLang="zh-CN" sz="8000" dirty="0" smtClean="0"/>
              <a:t>_____</a:t>
            </a:r>
            <a:r>
              <a:rPr lang="zh-CN" altLang="en-US" sz="8000" dirty="0" smtClean="0"/>
              <a:t>得水</a:t>
            </a:r>
            <a:endParaRPr lang="en-GB" sz="8000" dirty="0"/>
          </a:p>
        </p:txBody>
      </p:sp>
      <p:sp>
        <p:nvSpPr>
          <p:cNvPr id="5" name="TextBox 4"/>
          <p:cNvSpPr txBox="1"/>
          <p:nvPr/>
        </p:nvSpPr>
        <p:spPr>
          <a:xfrm>
            <a:off x="2971800" y="1153993"/>
            <a:ext cx="142240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000" dirty="0" smtClean="0">
                <a:solidFill>
                  <a:srgbClr val="0000FF"/>
                </a:solidFill>
              </a:rPr>
              <a:t>鸟</a:t>
            </a:r>
            <a:endParaRPr lang="en-US" altLang="zh-CN" sz="8000" dirty="0" smtClean="0">
              <a:solidFill>
                <a:srgbClr val="0000FF"/>
              </a:solidFill>
            </a:endParaRPr>
          </a:p>
          <a:p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46400" y="2227648"/>
            <a:ext cx="1422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000" dirty="0" smtClean="0">
                <a:solidFill>
                  <a:srgbClr val="0000FF"/>
                </a:solidFill>
              </a:rPr>
              <a:t>鱼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38200" y="3671487"/>
            <a:ext cx="9613900" cy="31865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zh-CN" altLang="en-US" sz="5400" dirty="0">
                <a:solidFill>
                  <a:prstClr val="black"/>
                </a:solidFill>
              </a:rPr>
              <a:t>我的中文不太好，所以我</a:t>
            </a:r>
            <a:r>
              <a:rPr lang="zh-CN" altLang="en-US" sz="5400" dirty="0">
                <a:solidFill>
                  <a:srgbClr val="0000FF"/>
                </a:solidFill>
              </a:rPr>
              <a:t>一定要</a:t>
            </a:r>
            <a:r>
              <a:rPr lang="zh-CN" altLang="en-US" sz="5400" dirty="0">
                <a:solidFill>
                  <a:srgbClr val="FF0000"/>
                </a:solidFill>
              </a:rPr>
              <a:t>笨鸟先飞</a:t>
            </a:r>
            <a:r>
              <a:rPr lang="zh-CN" altLang="en-US" sz="5400" dirty="0">
                <a:solidFill>
                  <a:prstClr val="black"/>
                </a:solidFill>
              </a:rPr>
              <a:t>。</a:t>
            </a:r>
            <a:endParaRPr lang="en-US" altLang="zh-CN" sz="5400" dirty="0">
              <a:solidFill>
                <a:prstClr val="black"/>
              </a:solidFill>
            </a:endParaRPr>
          </a:p>
          <a:p>
            <a:pPr marL="171450" lvl="0" indent="-171450"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zh-CN" altLang="en-US" sz="5400" dirty="0">
                <a:solidFill>
                  <a:prstClr val="black"/>
                </a:solidFill>
              </a:rPr>
              <a:t>我的篮球打</a:t>
            </a:r>
            <a:r>
              <a:rPr lang="zh-CN" altLang="en-US" sz="5400" dirty="0">
                <a:solidFill>
                  <a:srgbClr val="0000FF"/>
                </a:solidFill>
              </a:rPr>
              <a:t>得</a:t>
            </a:r>
            <a:r>
              <a:rPr lang="zh-CN" altLang="en-US" sz="5400" dirty="0">
                <a:solidFill>
                  <a:prstClr val="black"/>
                </a:solidFill>
              </a:rPr>
              <a:t>相</a:t>
            </a:r>
            <a:r>
              <a:rPr lang="zh-CN" altLang="en-US" sz="5400" dirty="0" smtClean="0">
                <a:solidFill>
                  <a:prstClr val="black"/>
                </a:solidFill>
              </a:rPr>
              <a:t>当好</a:t>
            </a:r>
            <a:r>
              <a:rPr lang="zh-CN" altLang="en-US" sz="5400" dirty="0">
                <a:solidFill>
                  <a:prstClr val="black"/>
                </a:solidFill>
              </a:rPr>
              <a:t>，因此，我在篮球</a:t>
            </a:r>
            <a:r>
              <a:rPr lang="en-GB" altLang="zh-CN" sz="5400" dirty="0">
                <a:solidFill>
                  <a:srgbClr val="0000FF"/>
                </a:solidFill>
              </a:rPr>
              <a:t>dui</a:t>
            </a:r>
            <a:r>
              <a:rPr lang="zh-CN" altLang="en-US" sz="5400" dirty="0">
                <a:solidFill>
                  <a:srgbClr val="0000FF"/>
                </a:solidFill>
              </a:rPr>
              <a:t>队</a:t>
            </a:r>
            <a:r>
              <a:rPr lang="en-GB" altLang="zh-CN" sz="5400" dirty="0">
                <a:solidFill>
                  <a:srgbClr val="0000FF"/>
                </a:solidFill>
              </a:rPr>
              <a:t>team</a:t>
            </a:r>
            <a:r>
              <a:rPr lang="zh-CN" altLang="en-US" sz="5400" dirty="0">
                <a:solidFill>
                  <a:srgbClr val="FF0000"/>
                </a:solidFill>
              </a:rPr>
              <a:t>如鱼得水。</a:t>
            </a:r>
            <a:endParaRPr lang="en-US" altLang="zh-CN" sz="54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97700" y="1388962"/>
            <a:ext cx="38041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Stupid birds fly first</a:t>
            </a:r>
            <a:endParaRPr lang="en-GB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7112000" y="2431265"/>
            <a:ext cx="33196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Like fish in water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945821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8257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VOCAB TEST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6900" y="1038225"/>
            <a:ext cx="11468100" cy="4511675"/>
          </a:xfrm>
        </p:spPr>
        <p:txBody>
          <a:bodyPr>
            <a:normAutofit/>
          </a:bodyPr>
          <a:lstStyle/>
          <a:p>
            <a:r>
              <a:rPr lang="en-GB" dirty="0" smtClean="0"/>
              <a:t>1. Write down the </a:t>
            </a:r>
            <a:r>
              <a:rPr lang="en-GB" dirty="0" err="1" smtClean="0"/>
              <a:t>chengyu</a:t>
            </a:r>
            <a:endParaRPr lang="en-GB" dirty="0" smtClean="0"/>
          </a:p>
          <a:p>
            <a:r>
              <a:rPr lang="en-GB" altLang="zh-CN" dirty="0" smtClean="0"/>
              <a:t>1</a:t>
            </a:r>
            <a:r>
              <a:rPr lang="zh-CN" altLang="en-US" dirty="0" smtClean="0"/>
              <a:t>笨</a:t>
            </a:r>
            <a:r>
              <a:rPr lang="en-GB" altLang="zh-CN" dirty="0" smtClean="0"/>
              <a:t>_______</a:t>
            </a:r>
            <a:endParaRPr lang="en-US" altLang="zh-CN" dirty="0" smtClean="0"/>
          </a:p>
          <a:p>
            <a:r>
              <a:rPr lang="en-GB" altLang="zh-CN" dirty="0" smtClean="0"/>
              <a:t>2 </a:t>
            </a:r>
            <a:r>
              <a:rPr lang="zh-CN" altLang="en-US" dirty="0" smtClean="0"/>
              <a:t>如</a:t>
            </a:r>
            <a:r>
              <a:rPr lang="en-GB" altLang="zh-CN" dirty="0" smtClean="0"/>
              <a:t>_______</a:t>
            </a:r>
          </a:p>
          <a:p>
            <a:r>
              <a:rPr lang="en-GB" dirty="0" smtClean="0"/>
              <a:t>3. Translate:</a:t>
            </a:r>
          </a:p>
          <a:p>
            <a:r>
              <a:rPr lang="en-GB" dirty="0" smtClean="0"/>
              <a:t>I am especially interested in science because the teacher as well friendly as well kind. </a:t>
            </a:r>
          </a:p>
          <a:p>
            <a:endParaRPr lang="en-GB" dirty="0" smtClean="0"/>
          </a:p>
          <a:p>
            <a:r>
              <a:rPr lang="zh-CN" altLang="en-US" sz="4400" dirty="0" smtClean="0"/>
              <a:t>我对科学特别有兴趣因为老师又友好又亲切。</a:t>
            </a:r>
            <a:endParaRPr lang="en-GB" sz="4400" dirty="0"/>
          </a:p>
        </p:txBody>
      </p:sp>
      <p:sp>
        <p:nvSpPr>
          <p:cNvPr id="4" name="Rectangle 3"/>
          <p:cNvSpPr/>
          <p:nvPr/>
        </p:nvSpPr>
        <p:spPr>
          <a:xfrm>
            <a:off x="1460500" y="5727700"/>
            <a:ext cx="7442200" cy="723900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rgbClr val="FF0000"/>
                </a:solidFill>
              </a:rPr>
              <a:t>CH: Use </a:t>
            </a:r>
            <a:r>
              <a:rPr lang="en-GB" sz="3200" dirty="0" err="1" smtClean="0">
                <a:solidFill>
                  <a:srgbClr val="FF0000"/>
                </a:solidFill>
              </a:rPr>
              <a:t>chengyu</a:t>
            </a:r>
            <a:r>
              <a:rPr lang="en-GB" sz="3200" dirty="0" smtClean="0">
                <a:solidFill>
                  <a:srgbClr val="FF0000"/>
                </a:solidFill>
              </a:rPr>
              <a:t> 1 &amp; 2 to make 2 sentences</a:t>
            </a:r>
            <a:endParaRPr lang="en-GB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968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1"/>
          <p:cNvSpPr>
            <a:spLocks noChangeArrowheads="1"/>
          </p:cNvSpPr>
          <p:nvPr/>
        </p:nvSpPr>
        <p:spPr bwMode="auto">
          <a:xfrm>
            <a:off x="1941469" y="164108"/>
            <a:ext cx="8288909" cy="6218841"/>
          </a:xfrm>
          <a:prstGeom prst="roundRect">
            <a:avLst>
              <a:gd name="adj" fmla="val 8894"/>
            </a:avLst>
          </a:prstGeom>
          <a:solidFill>
            <a:srgbClr val="FFCC99">
              <a:alpha val="85097"/>
            </a:srgb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lIns="81612" tIns="40806" rIns="81612" bIns="40806" anchor="ctr"/>
          <a:lstStyle>
            <a:lvl1pPr eaLnBrk="0" hangingPunct="0">
              <a:lnSpc>
                <a:spcPct val="93000"/>
              </a:lnSpc>
              <a:spcAft>
                <a:spcPts val="1425"/>
              </a:spcAft>
              <a:buClr>
                <a:srgbClr val="FFFFFF"/>
              </a:buClr>
              <a:buSzPct val="45000"/>
              <a:buFont typeface="Wingdings" panose="05000000000000000000" pitchFamily="2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3200">
                <a:solidFill>
                  <a:srgbClr val="FFFFFF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 eaLnBrk="0" hangingPunct="0">
              <a:lnSpc>
                <a:spcPct val="93000"/>
              </a:lnSpc>
              <a:spcAft>
                <a:spcPts val="1138"/>
              </a:spcAft>
              <a:buClr>
                <a:srgbClr val="FFFFFF"/>
              </a:buClr>
              <a:buSzPct val="75000"/>
              <a:buFont typeface="Symbol" panose="05050102010706020507" pitchFamily="18" charset="2"/>
              <a:buChar char="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800">
                <a:solidFill>
                  <a:srgbClr val="FFFFFF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 eaLnBrk="0" hangingPunct="0">
              <a:lnSpc>
                <a:spcPct val="93000"/>
              </a:lnSpc>
              <a:spcAft>
                <a:spcPts val="850"/>
              </a:spcAft>
              <a:buClr>
                <a:srgbClr val="FFFFFF"/>
              </a:buClr>
              <a:buSzPct val="45000"/>
              <a:buFont typeface="Wingdings" panose="05000000000000000000" pitchFamily="2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400">
                <a:solidFill>
                  <a:srgbClr val="FFFFFF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 eaLnBrk="0" hangingPunct="0">
              <a:lnSpc>
                <a:spcPct val="93000"/>
              </a:lnSpc>
              <a:spcAft>
                <a:spcPts val="575"/>
              </a:spcAft>
              <a:buClr>
                <a:srgbClr val="FFFFFF"/>
              </a:buClr>
              <a:buSzPct val="75000"/>
              <a:buFont typeface="Symbol" panose="05050102010706020507" pitchFamily="18" charset="2"/>
              <a:buChar char="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000">
                <a:solidFill>
                  <a:srgbClr val="FFFFFF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 eaLnBrk="0" hangingPunct="0">
              <a:lnSpc>
                <a:spcPct val="93000"/>
              </a:lnSpc>
              <a:spcAft>
                <a:spcPts val="288"/>
              </a:spcAft>
              <a:buClr>
                <a:srgbClr val="FFFFFF"/>
              </a:buClr>
              <a:buSzPct val="45000"/>
              <a:buFont typeface="Wingdings" panose="05000000000000000000" pitchFamily="2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000">
                <a:solidFill>
                  <a:srgbClr val="FFFFFF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FFFFFF"/>
              </a:buClr>
              <a:buSzPct val="45000"/>
              <a:buFont typeface="Wingdings" panose="05000000000000000000" pitchFamily="2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000">
                <a:solidFill>
                  <a:srgbClr val="FFFFFF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FFFFFF"/>
              </a:buClr>
              <a:buSzPct val="45000"/>
              <a:buFont typeface="Wingdings" panose="05000000000000000000" pitchFamily="2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000">
                <a:solidFill>
                  <a:srgbClr val="FFFFFF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FFFFFF"/>
              </a:buClr>
              <a:buSzPct val="45000"/>
              <a:buFont typeface="Wingdings" panose="05000000000000000000" pitchFamily="2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000">
                <a:solidFill>
                  <a:srgbClr val="FFFFFF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FFFFFF"/>
              </a:buClr>
              <a:buSzPct val="45000"/>
              <a:buFont typeface="Wingdings" panose="05000000000000000000" pitchFamily="2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000">
                <a:solidFill>
                  <a:srgbClr val="FFFFFF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defTabSz="414589" eaLnBrk="1" fontAlgn="base">
              <a:spcBef>
                <a:spcPct val="0"/>
              </a:spcBef>
              <a:spcAft>
                <a:spcPct val="0"/>
              </a:spcAft>
              <a:buNone/>
              <a:tabLst>
                <a:tab pos="656433" algn="l"/>
                <a:tab pos="1312865" algn="l"/>
                <a:tab pos="1969298" algn="l"/>
                <a:tab pos="2625730" algn="l"/>
                <a:tab pos="3282163" algn="l"/>
                <a:tab pos="3938595" algn="l"/>
                <a:tab pos="4595028" algn="l"/>
                <a:tab pos="5251460" algn="l"/>
                <a:tab pos="5907893" algn="l"/>
                <a:tab pos="6564325" algn="l"/>
                <a:tab pos="7220758" algn="l"/>
                <a:tab pos="7877190" algn="l"/>
              </a:tabLst>
            </a:pPr>
            <a:r>
              <a:rPr lang="en-US" altLang="ja-JP" sz="3627">
                <a:solidFill>
                  <a:srgbClr val="000000"/>
                </a:solidFill>
              </a:rPr>
              <a:t>Read and translate</a:t>
            </a:r>
          </a:p>
          <a:p>
            <a:pPr defTabSz="414589" eaLnBrk="1" fontAlgn="base">
              <a:spcBef>
                <a:spcPct val="0"/>
              </a:spcBef>
              <a:spcAft>
                <a:spcPct val="0"/>
              </a:spcAft>
              <a:buNone/>
              <a:tabLst>
                <a:tab pos="656433" algn="l"/>
                <a:tab pos="1312865" algn="l"/>
                <a:tab pos="1969298" algn="l"/>
                <a:tab pos="2625730" algn="l"/>
                <a:tab pos="3282163" algn="l"/>
                <a:tab pos="3938595" algn="l"/>
                <a:tab pos="4595028" algn="l"/>
                <a:tab pos="5251460" algn="l"/>
                <a:tab pos="5907893" algn="l"/>
                <a:tab pos="6564325" algn="l"/>
                <a:tab pos="7220758" algn="l"/>
                <a:tab pos="7877190" algn="l"/>
              </a:tabLst>
            </a:pPr>
            <a:endParaRPr lang="en-US" altLang="ja-JP" sz="3627">
              <a:solidFill>
                <a:srgbClr val="00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defTabSz="414589" eaLnBrk="1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tabLst>
                <a:tab pos="656433" algn="l"/>
                <a:tab pos="1312865" algn="l"/>
                <a:tab pos="1969298" algn="l"/>
                <a:tab pos="2625730" algn="l"/>
                <a:tab pos="3282163" algn="l"/>
                <a:tab pos="3938595" algn="l"/>
                <a:tab pos="4595028" algn="l"/>
                <a:tab pos="5251460" algn="l"/>
                <a:tab pos="5907893" algn="l"/>
                <a:tab pos="6564325" algn="l"/>
                <a:tab pos="7220758" algn="l"/>
                <a:tab pos="7877190" algn="l"/>
              </a:tabLst>
            </a:pPr>
            <a:r>
              <a:rPr lang="en-US" altLang="zh-CN" sz="399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1. </a:t>
            </a:r>
            <a:r>
              <a:rPr lang="zh-CN" altLang="en-US" sz="399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你去哪儿？</a:t>
            </a:r>
            <a:endParaRPr lang="en-US" altLang="zh-CN" sz="3990">
              <a:solidFill>
                <a:srgbClr val="00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defTabSz="414589" eaLnBrk="1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tabLst>
                <a:tab pos="656433" algn="l"/>
                <a:tab pos="1312865" algn="l"/>
                <a:tab pos="1969298" algn="l"/>
                <a:tab pos="2625730" algn="l"/>
                <a:tab pos="3282163" algn="l"/>
                <a:tab pos="3938595" algn="l"/>
                <a:tab pos="4595028" algn="l"/>
                <a:tab pos="5251460" algn="l"/>
                <a:tab pos="5907893" algn="l"/>
                <a:tab pos="6564325" algn="l"/>
                <a:tab pos="7220758" algn="l"/>
                <a:tab pos="7877190" algn="l"/>
              </a:tabLst>
            </a:pPr>
            <a:r>
              <a:rPr lang="en-US" altLang="zh-CN" sz="399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2. </a:t>
            </a:r>
            <a:r>
              <a:rPr lang="zh-CN" altLang="en-US" sz="399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我去礼堂。</a:t>
            </a:r>
            <a:endParaRPr lang="en-US" altLang="zh-CN" sz="3990">
              <a:solidFill>
                <a:srgbClr val="00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defTabSz="414589" eaLnBrk="1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tabLst>
                <a:tab pos="656433" algn="l"/>
                <a:tab pos="1312865" algn="l"/>
                <a:tab pos="1969298" algn="l"/>
                <a:tab pos="2625730" algn="l"/>
                <a:tab pos="3282163" algn="l"/>
                <a:tab pos="3938595" algn="l"/>
                <a:tab pos="4595028" algn="l"/>
                <a:tab pos="5251460" algn="l"/>
                <a:tab pos="5907893" algn="l"/>
                <a:tab pos="6564325" algn="l"/>
                <a:tab pos="7220758" algn="l"/>
                <a:tab pos="7877190" algn="l"/>
              </a:tabLst>
            </a:pPr>
            <a:r>
              <a:rPr lang="en-US" altLang="zh-CN" sz="399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3. </a:t>
            </a:r>
            <a:r>
              <a:rPr lang="zh-CN" altLang="en-US" sz="399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他不去礼堂，他去图书馆。</a:t>
            </a:r>
            <a:endParaRPr lang="en-US" altLang="zh-CN" sz="3990">
              <a:solidFill>
                <a:srgbClr val="00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defTabSz="414589" eaLnBrk="1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tabLst>
                <a:tab pos="656433" algn="l"/>
                <a:tab pos="1312865" algn="l"/>
                <a:tab pos="1969298" algn="l"/>
                <a:tab pos="2625730" algn="l"/>
                <a:tab pos="3282163" algn="l"/>
                <a:tab pos="3938595" algn="l"/>
                <a:tab pos="4595028" algn="l"/>
                <a:tab pos="5251460" algn="l"/>
                <a:tab pos="5907893" algn="l"/>
                <a:tab pos="6564325" algn="l"/>
                <a:tab pos="7220758" algn="l"/>
                <a:tab pos="7877190" algn="l"/>
              </a:tabLst>
            </a:pPr>
            <a:r>
              <a:rPr lang="en-US" altLang="zh-CN" sz="399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4. </a:t>
            </a:r>
            <a:r>
              <a:rPr lang="zh-CN" altLang="en-US" sz="399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我们去教室，我们不去体育馆。</a:t>
            </a:r>
            <a:endParaRPr lang="en-US" altLang="zh-CN" sz="3990">
              <a:solidFill>
                <a:srgbClr val="00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defTabSz="414589" eaLnBrk="1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tabLst>
                <a:tab pos="656433" algn="l"/>
                <a:tab pos="1312865" algn="l"/>
                <a:tab pos="1969298" algn="l"/>
                <a:tab pos="2625730" algn="l"/>
                <a:tab pos="3282163" algn="l"/>
                <a:tab pos="3938595" algn="l"/>
                <a:tab pos="4595028" algn="l"/>
                <a:tab pos="5251460" algn="l"/>
                <a:tab pos="5907893" algn="l"/>
                <a:tab pos="6564325" algn="l"/>
                <a:tab pos="7220758" algn="l"/>
                <a:tab pos="7877190" algn="l"/>
              </a:tabLst>
            </a:pPr>
            <a:r>
              <a:rPr lang="en-US" altLang="zh-CN" sz="399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5. </a:t>
            </a:r>
            <a:r>
              <a:rPr lang="zh-CN" altLang="en-US" sz="399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他们不去教室，他们去运动场。</a:t>
            </a:r>
            <a:endParaRPr lang="en-US" altLang="zh-TW" sz="3990">
              <a:solidFill>
                <a:srgbClr val="00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52117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8744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45000"/>
          <a:buFont typeface="Wingdings" charset="2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45000"/>
          <a:buFont typeface="Wingdings" charset="2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1093E08-0D5E-4C1E-83F6-8F73E0D0FDDB}"/>
</file>

<file path=customXml/itemProps2.xml><?xml version="1.0" encoding="utf-8"?>
<ds:datastoreItem xmlns:ds="http://schemas.openxmlformats.org/officeDocument/2006/customXml" ds:itemID="{EE9707CA-7B9C-45C7-BD98-A8BD2957B08D}"/>
</file>

<file path=customXml/itemProps3.xml><?xml version="1.0" encoding="utf-8"?>
<ds:datastoreItem xmlns:ds="http://schemas.openxmlformats.org/officeDocument/2006/customXml" ds:itemID="{2C09D875-4365-4CAA-A507-5BF528EB2239}"/>
</file>

<file path=docProps/app.xml><?xml version="1.0" encoding="utf-8"?>
<Properties xmlns="http://schemas.openxmlformats.org/officeDocument/2006/extended-properties" xmlns:vt="http://schemas.openxmlformats.org/officeDocument/2006/docPropsVTypes">
  <TotalTime>1844</TotalTime>
  <Words>1882</Words>
  <Application>Microsoft Office PowerPoint</Application>
  <PresentationFormat>Widescreen</PresentationFormat>
  <Paragraphs>373</Paragraphs>
  <Slides>39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39</vt:i4>
      </vt:variant>
    </vt:vector>
  </HeadingPairs>
  <TitlesOfParts>
    <vt:vector size="56" baseType="lpstr">
      <vt:lpstr>DejaVu Sans</vt:lpstr>
      <vt:lpstr>等线</vt:lpstr>
      <vt:lpstr>等线 Light</vt:lpstr>
      <vt:lpstr>KaiTi</vt:lpstr>
      <vt:lpstr>新細明體</vt:lpstr>
      <vt:lpstr>宋体</vt:lpstr>
      <vt:lpstr>华文楷体</vt:lpstr>
      <vt:lpstr>Arial</vt:lpstr>
      <vt:lpstr>Calibri</vt:lpstr>
      <vt:lpstr>Calibri Light</vt:lpstr>
      <vt:lpstr>Symbol</vt:lpstr>
      <vt:lpstr>Times New Roman</vt:lpstr>
      <vt:lpstr>Wingdings</vt:lpstr>
      <vt:lpstr>Office Theme</vt:lpstr>
      <vt:lpstr>1_Office 佈景主題</vt:lpstr>
      <vt:lpstr>1_Office Theme</vt:lpstr>
      <vt:lpstr>2_Office Theme</vt:lpstr>
      <vt:lpstr>Write down day, date and weather Copy 3 times</vt:lpstr>
      <vt:lpstr>L.O.</vt:lpstr>
      <vt:lpstr>Write down as many school subjects as you can remember</vt:lpstr>
      <vt:lpstr>GCSE P26 EX1</vt:lpstr>
      <vt:lpstr>PowerPoint Presentation</vt:lpstr>
      <vt:lpstr>Vocab test</vt:lpstr>
      <vt:lpstr>Starter: Copy 3 times and write down the Pinyin</vt:lpstr>
      <vt:lpstr>GCSE P26 EX 2</vt:lpstr>
      <vt:lpstr>L.O. My School Day</vt:lpstr>
      <vt:lpstr>GCSE P30 Copy 6 school subjects and the green new words in the green box on the right 3 times and PM 1 time</vt:lpstr>
      <vt:lpstr>P30 Listening    WRITE DOWN THE ANSWERS IN ENGLISH. Copy 新3 times before the listening </vt:lpstr>
      <vt:lpstr>IGCSE p106 Write down the subjects that they choose in English. CH: Explain the reason</vt:lpstr>
      <vt:lpstr>GuWU  P30 Fill in the lessons you hear</vt:lpstr>
      <vt:lpstr>GCSE P30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Copy 1 times and find out the pinyin and meaning for them</vt:lpstr>
      <vt:lpstr>Listening. Listen to the statement and write down the information </vt:lpstr>
      <vt:lpstr>GCSE P31 Read the passage and fill in the information</vt:lpstr>
      <vt:lpstr>PowerPoint Presentation</vt:lpstr>
      <vt:lpstr>Listening, reading and writing exercise about school subjects</vt:lpstr>
      <vt:lpstr>PowerPoint Presentation</vt:lpstr>
      <vt:lpstr>P31   EX5</vt:lpstr>
      <vt:lpstr>My opinions of school subjects teacher</vt:lpstr>
      <vt:lpstr>IGCSE P106 EX2 LISTENING</vt:lpstr>
      <vt:lpstr>成语填词 Fill in the blanks with a pet.</vt:lpstr>
      <vt:lpstr>VOCAB TEST</vt:lpstr>
      <vt:lpstr>PowerPoint Presentation</vt:lpstr>
      <vt:lpstr>PowerPoint Presentation</vt:lpstr>
    </vt:vector>
  </TitlesOfParts>
  <Company>Highdown School and Sixth Form Centre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Y9 MEP TERM3</dc:title>
  <dc:creator>W Huang</dc:creator>
  <cp:lastModifiedBy>W Huang</cp:lastModifiedBy>
  <cp:revision>209</cp:revision>
  <dcterms:created xsi:type="dcterms:W3CDTF">2020-01-07T09:50:55Z</dcterms:created>
  <dcterms:modified xsi:type="dcterms:W3CDTF">2021-03-09T09:50:56Z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