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0" r:id="rId3"/>
    <p:sldId id="269" r:id="rId4"/>
    <p:sldId id="270" r:id="rId5"/>
    <p:sldId id="265" r:id="rId6"/>
    <p:sldId id="266" r:id="rId7"/>
    <p:sldId id="267" r:id="rId8"/>
    <p:sldId id="262" r:id="rId9"/>
    <p:sldId id="261" r:id="rId10"/>
    <p:sldId id="263" r:id="rId11"/>
    <p:sldId id="264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564DCB-7F69-4DD2-84E3-3578C62915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51DECE-8B95-421C-B33A-1DB9C6446E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83C8-F839-4E9F-96C5-709C6DF6362A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19C4B-A366-4B12-AEE4-1738EFCF1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17FDC-6385-4C62-A9BD-A962E03F21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FEDF-197D-4627-BCE1-46A46135B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91685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F9A8-BF3F-428C-B05C-8C2BA2D3E8B4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B410-14C6-407F-A7AF-D941CF0C3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0086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7561-F6FD-4872-8A11-AFABBCCD9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DD14B0-E7D2-4A64-86D6-99DBEAD43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374B-4E50-4815-82C9-494DC2AB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B5AF3-FF2E-400A-8FAF-3084269E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7D0-D111-42BC-B1C9-5A4FAD98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7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6A23B-68DD-4A29-AA56-BE9979E4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1024-40D3-46D1-B680-3E5460A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111DA-AE8A-4980-BF4F-31E5E63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30063-E2D9-4621-9643-F6DAC02E7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E586D-44A8-4BAD-8FF7-74C2772D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9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847A-2D42-4BA0-A324-9D8F4CA0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C13A-71AB-4385-A3A5-74B8C6B22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27034-1253-4066-808B-E54C290F6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F90F-4821-4E24-B67C-7F2BD439C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1D5B-1F1C-42AF-AAF1-BF26F1B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7935-854C-441E-BAFD-DCB08EB5C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31D5-7B70-420E-BBA5-ACC82B7DA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33D4DE-E29B-44A5-ABE9-5CBBDB95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D824-4580-45A7-988D-3B240366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60895-B47E-4167-91C6-34CE6AAB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75E47-15EF-4328-8DC9-97926C7C6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20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7558-2342-4BBC-A883-838E2DDF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BD8ED-D260-4D4F-B3DB-3EBD0AC12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1FBCB-C16B-4C07-B6AE-759F5A533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9970E-7E80-4EEC-926F-F974224F8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0EE914-C9B0-4EEA-8EBD-5DDC4074A6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5AC947-8451-47A4-8BCF-B09C425E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CBC61-A168-4806-B3D7-8D759A4C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A0873E-D0C2-417A-B324-2A67AFDC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2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9F53C-DCBB-4F6C-86AF-2E7BA180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4EDDE-2DFA-4989-BD1D-54B2DD58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61A1D-98FA-4802-BC28-4633FB22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24B94-B312-4F69-BB2D-111C184C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2ABF1-E011-4953-8B09-11D79BB5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448800" y="182561"/>
            <a:ext cx="2743200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</a:lstStyle>
          <a:p>
            <a:fld id="{C78A3415-8034-425F-8F14-D8A7ACC37F7D}" type="datetimeFigureOut">
              <a:rPr lang="en-GB" smtClean="0"/>
              <a:pPr/>
              <a:t>17/10/2020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9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1DD60-E0B0-4CC7-9EAB-1503D904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454EE-3682-4F34-9DF7-2A814326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F652-D7BD-48D6-9A2A-2CC513415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F3C3A-5849-455E-8AC4-32279141B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6DD56-216C-436F-9793-5A51DFB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D7C17-D703-415A-B047-0E110322C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4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120AF-7A37-4462-B9D6-B8AB303C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F9B9B5-8787-462D-9BA0-6D43C8335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AACD2-F941-4A89-9D81-149B2988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9BDB-F9D9-4D41-A9F9-EEB5D3D6C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E925B-4396-4B2E-B8A8-AF408398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8A3BD-BDD6-4A17-B71C-8B2553F8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3CB-E537-4720-90C4-421C6B61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08D6-5975-4D37-BA34-6A6F7894F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00888-8055-46C2-BCC6-09D796AC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4EE8-564A-4181-8526-A84751AB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459FC-57B6-4E50-9E7A-438F68BC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1389B-BD50-4403-A7D9-E6ACCCFB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797A4-592F-4E61-981E-6C2DCC93A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27C4E-F3F8-4B1E-81B6-DDE02590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2CA54-866B-4F8A-A39A-F5C3BC0EE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0B0B-1AAA-464F-AAF2-FDA97BDD2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7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CB702A-E48F-4DCB-BAFD-8D6F49F7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7DB33-93C3-4598-9B9D-A388A4BC3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47BA7-14CA-4281-A88F-8BD94DC66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548E-B17A-4976-95A8-CEF4A1F52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6BE05-86DD-4074-B4CE-A831F9AD7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2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rboodle.com/api/courses/42148/interactives/169186.html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E471E2D-9755-4866-B77F-BEC2F8E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59618" y="141080"/>
            <a:ext cx="2332382" cy="365125"/>
          </a:xfrm>
        </p:spPr>
        <p:txBody>
          <a:bodyPr/>
          <a:lstStyle/>
          <a:p>
            <a:fld id="{7A8C9A33-24A3-427B-8C38-CA91F2A89040}" type="datetime1">
              <a:rPr lang="en-GB" sz="2800" smtClean="0">
                <a:solidFill>
                  <a:schemeClr val="tx1"/>
                </a:solidFill>
                <a:latin typeface="Comic Sans MS" panose="030F0702030302020204" pitchFamily="66" charset="0"/>
              </a:rPr>
              <a:t>17/10/2020</a:t>
            </a:fld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779D0D-D548-4752-8904-2B8B819B2999}"/>
              </a:ext>
            </a:extLst>
          </p:cNvPr>
          <p:cNvSpPr txBox="1"/>
          <p:nvPr/>
        </p:nvSpPr>
        <p:spPr>
          <a:xfrm>
            <a:off x="2796207" y="31254"/>
            <a:ext cx="6129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Acid Strength and Indicators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E25C5A-44A1-4266-92BD-1A338DC7DCBE}"/>
              </a:ext>
            </a:extLst>
          </p:cNvPr>
          <p:cNvSpPr/>
          <p:nvPr/>
        </p:nvSpPr>
        <p:spPr>
          <a:xfrm>
            <a:off x="79513" y="1044990"/>
            <a:ext cx="5870713" cy="2745132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Lesson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colour does acid turn universal indicator?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12DE2AD-333A-4418-BD81-6807306EB61A}"/>
              </a:ext>
            </a:extLst>
          </p:cNvPr>
          <p:cNvSpPr/>
          <p:nvPr/>
        </p:nvSpPr>
        <p:spPr>
          <a:xfrm>
            <a:off x="6241776" y="1044990"/>
            <a:ext cx="5870713" cy="2745132"/>
          </a:xfrm>
          <a:prstGeom prst="roundRect">
            <a:avLst/>
          </a:prstGeom>
          <a:solidFill>
            <a:srgbClr val="C98407"/>
          </a:solidFill>
          <a:ln>
            <a:solidFill>
              <a:srgbClr val="C984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Week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Describe the difference between a concentrated acid and a dilute acid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48A451A-5C5A-470A-A978-5D7AEA4FF347}"/>
              </a:ext>
            </a:extLst>
          </p:cNvPr>
          <p:cNvSpPr/>
          <p:nvPr/>
        </p:nvSpPr>
        <p:spPr>
          <a:xfrm>
            <a:off x="79512" y="3927338"/>
            <a:ext cx="5870713" cy="274513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Term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Explain why will filtering not separate salt and water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26A5CA7-C04D-4B81-924F-B0A956DCE702}"/>
              </a:ext>
            </a:extLst>
          </p:cNvPr>
          <p:cNvSpPr/>
          <p:nvPr/>
        </p:nvSpPr>
        <p:spPr>
          <a:xfrm>
            <a:off x="6241775" y="3927338"/>
            <a:ext cx="5870713" cy="274513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This Lesson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Given and acid and an alkali how could you make a neutral solution?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02705C-DBEA-436A-9A72-4891F6902EBD}"/>
              </a:ext>
            </a:extLst>
          </p:cNvPr>
          <p:cNvSpPr txBox="1"/>
          <p:nvPr/>
        </p:nvSpPr>
        <p:spPr>
          <a:xfrm>
            <a:off x="139147" y="521770"/>
            <a:ext cx="8786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Starter</a:t>
            </a:r>
            <a:r>
              <a:rPr lang="en-GB" sz="2800" dirty="0">
                <a:latin typeface="Comic Sans MS" panose="030F0702030302020204" pitchFamily="66" charset="0"/>
              </a:rPr>
              <a:t>: Answer the questions in the boxes below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7E702F4-5FCA-479B-9668-FE866EF04053}"/>
              </a:ext>
            </a:extLst>
          </p:cNvPr>
          <p:cNvSpPr/>
          <p:nvPr/>
        </p:nvSpPr>
        <p:spPr>
          <a:xfrm>
            <a:off x="295623" y="4142686"/>
            <a:ext cx="5340626" cy="245165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Salt particles are too small for the filter paper to stop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73FB6B2-343E-4612-99A3-C93BC8D78483}"/>
              </a:ext>
            </a:extLst>
          </p:cNvPr>
          <p:cNvSpPr/>
          <p:nvPr/>
        </p:nvSpPr>
        <p:spPr>
          <a:xfrm>
            <a:off x="6559824" y="1191730"/>
            <a:ext cx="5340626" cy="245165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High number of acid particles per unit volume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659FA34-77F4-457B-B430-2F8BEF436246}"/>
              </a:ext>
            </a:extLst>
          </p:cNvPr>
          <p:cNvSpPr/>
          <p:nvPr/>
        </p:nvSpPr>
        <p:spPr>
          <a:xfrm>
            <a:off x="344555" y="1191730"/>
            <a:ext cx="5340626" cy="245165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Red</a:t>
            </a:r>
          </a:p>
        </p:txBody>
      </p:sp>
    </p:spTree>
    <p:extLst>
      <p:ext uri="{BB962C8B-B14F-4D97-AF65-F5344CB8AC3E}">
        <p14:creationId xmlns:p14="http://schemas.microsoft.com/office/powerpoint/2010/main" val="420854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AD1214-48DC-48F5-9E23-21335657582E}"/>
              </a:ext>
            </a:extLst>
          </p:cNvPr>
          <p:cNvSpPr txBox="1"/>
          <p:nvPr/>
        </p:nvSpPr>
        <p:spPr>
          <a:xfrm>
            <a:off x="2133600" y="1060174"/>
            <a:ext cx="74609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Learning Objectives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Discover how litmus paper changes colour in the presence of acids and alkalis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Name 3 strong acids and 2 weak acids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Use data to predict the pH of a solution</a:t>
            </a:r>
          </a:p>
        </p:txBody>
      </p:sp>
    </p:spTree>
    <p:extLst>
      <p:ext uri="{BB962C8B-B14F-4D97-AF65-F5344CB8AC3E}">
        <p14:creationId xmlns:p14="http://schemas.microsoft.com/office/powerpoint/2010/main" val="3446252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ED538-07E3-4910-8B88-9E53109E3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would I find out if something is an acid or alkali?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6F4DB-246A-468D-95A7-9F2BF225C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368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 could use an indicator!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An indicator is a substance that shows whether something is </a:t>
            </a:r>
            <a:r>
              <a:rPr lang="en-GB" b="1" u="sng" dirty="0">
                <a:solidFill>
                  <a:srgbClr val="FF0000"/>
                </a:solidFill>
              </a:rPr>
              <a:t>acidic or alkaline</a:t>
            </a:r>
          </a:p>
          <a:p>
            <a:pPr marL="0" indent="0">
              <a:buNone/>
            </a:pPr>
            <a:endParaRPr lang="en-GB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Indicators include: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Litmus paper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Universal indicator</a:t>
            </a:r>
          </a:p>
        </p:txBody>
      </p:sp>
    </p:spTree>
    <p:extLst>
      <p:ext uri="{BB962C8B-B14F-4D97-AF65-F5344CB8AC3E}">
        <p14:creationId xmlns:p14="http://schemas.microsoft.com/office/powerpoint/2010/main" val="299118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F0DE8-F3C2-49F7-8C59-58EF33E16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Litmus Paper vs Universal Indicator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F5C9B-67F8-46A7-9BA8-78358EEB96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In an acid, litmus paper turns RED</a:t>
            </a:r>
            <a:endParaRPr lang="en-GB" sz="3600" dirty="0"/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</a:rPr>
              <a:t>In an alkali litmus paper turns BLUE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3600" dirty="0"/>
              <a:t>Universal indicator allows us to whether a substance is an acid or alkali but also the strength of the acid or alkali (The pH).</a:t>
            </a:r>
          </a:p>
        </p:txBody>
      </p:sp>
    </p:spTree>
    <p:extLst>
      <p:ext uri="{BB962C8B-B14F-4D97-AF65-F5344CB8AC3E}">
        <p14:creationId xmlns:p14="http://schemas.microsoft.com/office/powerpoint/2010/main" val="3935152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B94507-92D2-4F0D-A645-1D1DDE62119F}"/>
              </a:ext>
            </a:extLst>
          </p:cNvPr>
          <p:cNvSpPr txBox="1"/>
          <p:nvPr/>
        </p:nvSpPr>
        <p:spPr>
          <a:xfrm>
            <a:off x="134224" y="182019"/>
            <a:ext cx="11820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Task:</a:t>
            </a:r>
            <a:endParaRPr lang="en-GB" sz="32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Copy out the pH scale below.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On the next slide are some substances. You must try to work out what their pH will be and then write them next to that pH</a:t>
            </a:r>
          </a:p>
        </p:txBody>
      </p:sp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76BD90B1-B65F-43DE-8DD2-951954796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35" y="2667683"/>
            <a:ext cx="9969529" cy="419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062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06E6B0-D1FA-4B37-88CD-E7A68A5DB5AB}"/>
              </a:ext>
            </a:extLst>
          </p:cNvPr>
          <p:cNvSpPr/>
          <p:nvPr/>
        </p:nvSpPr>
        <p:spPr>
          <a:xfrm>
            <a:off x="545284" y="704675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Hydrochloric acid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EA5F480-A987-41A2-9BF1-4FC0B8557AB6}"/>
              </a:ext>
            </a:extLst>
          </p:cNvPr>
          <p:cNvSpPr/>
          <p:nvPr/>
        </p:nvSpPr>
        <p:spPr>
          <a:xfrm>
            <a:off x="3986168" y="2526483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Lemon juice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D93EF1-5149-49A6-821D-720544C1EA5F}"/>
              </a:ext>
            </a:extLst>
          </p:cNvPr>
          <p:cNvSpPr/>
          <p:nvPr/>
        </p:nvSpPr>
        <p:spPr>
          <a:xfrm>
            <a:off x="8703578" y="5868099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Coca-Cola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978AA9-A4E1-489F-B894-B8693A823977}"/>
              </a:ext>
            </a:extLst>
          </p:cNvPr>
          <p:cNvSpPr/>
          <p:nvPr/>
        </p:nvSpPr>
        <p:spPr>
          <a:xfrm>
            <a:off x="8643457" y="2459372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Vinegar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B46B02-4B8F-436C-A489-36924B29CAEA}"/>
              </a:ext>
            </a:extLst>
          </p:cNvPr>
          <p:cNvSpPr/>
          <p:nvPr/>
        </p:nvSpPr>
        <p:spPr>
          <a:xfrm>
            <a:off x="8703578" y="866862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Drain cleaner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21E30D-7131-423A-8E25-F606986D2595}"/>
              </a:ext>
            </a:extLst>
          </p:cNvPr>
          <p:cNvSpPr/>
          <p:nvPr/>
        </p:nvSpPr>
        <p:spPr>
          <a:xfrm>
            <a:off x="1339442" y="4030910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Tea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6635A1-DB33-4A94-9A33-069138E11580}"/>
              </a:ext>
            </a:extLst>
          </p:cNvPr>
          <p:cNvSpPr/>
          <p:nvPr/>
        </p:nvSpPr>
        <p:spPr>
          <a:xfrm>
            <a:off x="367717" y="5701717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Saliva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B9D75-C646-4EFE-B5E0-07D60A3CC2F8}"/>
              </a:ext>
            </a:extLst>
          </p:cNvPr>
          <p:cNvSpPr/>
          <p:nvPr/>
        </p:nvSpPr>
        <p:spPr>
          <a:xfrm>
            <a:off x="5545122" y="3832370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Water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BCFAFA-D111-4B04-A364-AFF8700FA1ED}"/>
              </a:ext>
            </a:extLst>
          </p:cNvPr>
          <p:cNvSpPr/>
          <p:nvPr/>
        </p:nvSpPr>
        <p:spPr>
          <a:xfrm>
            <a:off x="545284" y="2164359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Blood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3022AB-1FC4-4973-AEF1-C3E4090F0113}"/>
              </a:ext>
            </a:extLst>
          </p:cNvPr>
          <p:cNvSpPr/>
          <p:nvPr/>
        </p:nvSpPr>
        <p:spPr>
          <a:xfrm>
            <a:off x="9128619" y="4495101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Toothpaste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864D42D-F999-4424-8D57-61A753863D96}"/>
              </a:ext>
            </a:extLst>
          </p:cNvPr>
          <p:cNvSpPr/>
          <p:nvPr/>
        </p:nvSpPr>
        <p:spPr>
          <a:xfrm>
            <a:off x="4732789" y="1022056"/>
            <a:ext cx="2726422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Milk of magnesia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72ADC7-07C5-49DF-B084-200344D78917}"/>
              </a:ext>
            </a:extLst>
          </p:cNvPr>
          <p:cNvSpPr/>
          <p:nvPr/>
        </p:nvSpPr>
        <p:spPr>
          <a:xfrm>
            <a:off x="4848837" y="5504578"/>
            <a:ext cx="2899794" cy="662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Sodium hydroxide</a:t>
            </a:r>
          </a:p>
        </p:txBody>
      </p:sp>
    </p:spTree>
    <p:extLst>
      <p:ext uri="{BB962C8B-B14F-4D97-AF65-F5344CB8AC3E}">
        <p14:creationId xmlns:p14="http://schemas.microsoft.com/office/powerpoint/2010/main" val="889732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76BD90B1-B65F-43DE-8DD2-951954796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4" y="2428445"/>
            <a:ext cx="12119295" cy="4190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9106EEA-D4D1-4CC1-8544-51D9F43D7EB2}"/>
              </a:ext>
            </a:extLst>
          </p:cNvPr>
          <p:cNvSpPr/>
          <p:nvPr/>
        </p:nvSpPr>
        <p:spPr>
          <a:xfrm>
            <a:off x="455798" y="1225130"/>
            <a:ext cx="1490294" cy="4362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Hydrochloric acid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E8E157-F1CD-4174-A058-29A3917AD2D7}"/>
              </a:ext>
            </a:extLst>
          </p:cNvPr>
          <p:cNvSpPr/>
          <p:nvPr/>
        </p:nvSpPr>
        <p:spPr>
          <a:xfrm>
            <a:off x="1603463" y="314066"/>
            <a:ext cx="1213762" cy="54297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Lemon juice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9B3F61A-F991-495B-872D-D29BD477D45F}"/>
              </a:ext>
            </a:extLst>
          </p:cNvPr>
          <p:cNvSpPr/>
          <p:nvPr/>
        </p:nvSpPr>
        <p:spPr>
          <a:xfrm>
            <a:off x="1677644" y="2034935"/>
            <a:ext cx="1065401" cy="56890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Coca-Cola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F72191-445A-4D23-A0CA-6DAE10985634}"/>
              </a:ext>
            </a:extLst>
          </p:cNvPr>
          <p:cNvSpPr/>
          <p:nvPr/>
        </p:nvSpPr>
        <p:spPr>
          <a:xfrm>
            <a:off x="2840153" y="2074422"/>
            <a:ext cx="923498" cy="43622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Vinegar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B8766C-D1DC-42CB-8320-767F7B42A5DD}"/>
              </a:ext>
            </a:extLst>
          </p:cNvPr>
          <p:cNvSpPr/>
          <p:nvPr/>
        </p:nvSpPr>
        <p:spPr>
          <a:xfrm>
            <a:off x="9223859" y="1973601"/>
            <a:ext cx="1384181" cy="4362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Drain cleaner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BB67CA-880F-48F8-BFAD-335C44460055}"/>
              </a:ext>
            </a:extLst>
          </p:cNvPr>
          <p:cNvSpPr/>
          <p:nvPr/>
        </p:nvSpPr>
        <p:spPr>
          <a:xfrm>
            <a:off x="4233283" y="2132497"/>
            <a:ext cx="732743" cy="436228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Tea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4FCA6F2-70D3-4E8C-A9F5-4279ABB9A57B}"/>
              </a:ext>
            </a:extLst>
          </p:cNvPr>
          <p:cNvSpPr/>
          <p:nvPr/>
        </p:nvSpPr>
        <p:spPr>
          <a:xfrm>
            <a:off x="4225720" y="1566311"/>
            <a:ext cx="747868" cy="436228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Saliva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7126FF-6C83-4D1E-AFD0-F799FC78F834}"/>
              </a:ext>
            </a:extLst>
          </p:cNvPr>
          <p:cNvSpPr/>
          <p:nvPr/>
        </p:nvSpPr>
        <p:spPr>
          <a:xfrm>
            <a:off x="5581321" y="1652052"/>
            <a:ext cx="1029354" cy="43622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Water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4ED12CF-85C0-4820-9734-BCCAAFC53991}"/>
              </a:ext>
            </a:extLst>
          </p:cNvPr>
          <p:cNvSpPr/>
          <p:nvPr/>
        </p:nvSpPr>
        <p:spPr>
          <a:xfrm>
            <a:off x="5707156" y="2210331"/>
            <a:ext cx="777685" cy="43622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Blood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52367EC-3401-4D31-9705-45537CB97AAF}"/>
              </a:ext>
            </a:extLst>
          </p:cNvPr>
          <p:cNvSpPr/>
          <p:nvPr/>
        </p:nvSpPr>
        <p:spPr>
          <a:xfrm>
            <a:off x="7038362" y="2168529"/>
            <a:ext cx="1249960" cy="43622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Toothpaste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F7D9DB0-AEE7-4350-A333-5FFD789BF676}"/>
              </a:ext>
            </a:extLst>
          </p:cNvPr>
          <p:cNvSpPr/>
          <p:nvPr/>
        </p:nvSpPr>
        <p:spPr>
          <a:xfrm>
            <a:off x="7080307" y="1443244"/>
            <a:ext cx="1166070" cy="61571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Milk of magnesia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666696-882A-4DA6-B9B5-3AF0437DE179}"/>
              </a:ext>
            </a:extLst>
          </p:cNvPr>
          <p:cNvSpPr/>
          <p:nvPr/>
        </p:nvSpPr>
        <p:spPr>
          <a:xfrm>
            <a:off x="10406586" y="1206514"/>
            <a:ext cx="1785413" cy="43622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Sodium hydroxide</a:t>
            </a:r>
          </a:p>
        </p:txBody>
      </p:sp>
    </p:spTree>
    <p:extLst>
      <p:ext uri="{BB962C8B-B14F-4D97-AF65-F5344CB8AC3E}">
        <p14:creationId xmlns:p14="http://schemas.microsoft.com/office/powerpoint/2010/main" val="2918201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54AD1D-C6F2-4ECF-A139-65DD353C24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12" t="35454" r="6329" b="28217"/>
          <a:stretch/>
        </p:blipFill>
        <p:spPr>
          <a:xfrm>
            <a:off x="1576282" y="1444558"/>
            <a:ext cx="9039431" cy="49027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BBCB43-4FF2-44B0-BE4D-2F5220C1D9C2}"/>
              </a:ext>
            </a:extLst>
          </p:cNvPr>
          <p:cNvSpPr txBox="1"/>
          <p:nvPr/>
        </p:nvSpPr>
        <p:spPr>
          <a:xfrm>
            <a:off x="184559" y="214806"/>
            <a:ext cx="10960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Spot the difference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is the difference between a strong acid and weak acid</a:t>
            </a:r>
          </a:p>
        </p:txBody>
      </p:sp>
    </p:spTree>
    <p:extLst>
      <p:ext uri="{BB962C8B-B14F-4D97-AF65-F5344CB8AC3E}">
        <p14:creationId xmlns:p14="http://schemas.microsoft.com/office/powerpoint/2010/main" val="629972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6989B0-E586-4130-89C5-8386095F28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12" t="35454" r="6329" b="28217"/>
          <a:stretch/>
        </p:blipFill>
        <p:spPr>
          <a:xfrm>
            <a:off x="473259" y="3429000"/>
            <a:ext cx="5622741" cy="304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4356A5-B8B4-41A8-81EC-3913C8935E6C}"/>
              </a:ext>
            </a:extLst>
          </p:cNvPr>
          <p:cNvSpPr txBox="1"/>
          <p:nvPr/>
        </p:nvSpPr>
        <p:spPr>
          <a:xfrm>
            <a:off x="0" y="0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</a:t>
            </a:r>
            <a:r>
              <a:rPr lang="en-GB" sz="2400" dirty="0">
                <a:latin typeface="Comic Sans MS" panose="030F0702030302020204" pitchFamily="66" charset="0"/>
              </a:rPr>
              <a:t>: Copy and Complete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Hydrochloric acid is a _________ acid and ethanoic acid (vinegar) is a _______ acid. Hydrochloric acid is a strong acid as ________ the particles have split up. In ethanoic acid, only ________ of the particles have split up.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EC6C488-6789-4706-9E5F-531604D08C07}"/>
              </a:ext>
            </a:extLst>
          </p:cNvPr>
          <p:cNvSpPr/>
          <p:nvPr/>
        </p:nvSpPr>
        <p:spPr>
          <a:xfrm>
            <a:off x="3012332" y="2213799"/>
            <a:ext cx="6167336" cy="940395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Weak, Strong, All, Some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8F5E89-688B-4AF2-B443-D42425D7223B}"/>
              </a:ext>
            </a:extLst>
          </p:cNvPr>
          <p:cNvSpPr txBox="1"/>
          <p:nvPr/>
        </p:nvSpPr>
        <p:spPr>
          <a:xfrm>
            <a:off x="6747752" y="3703807"/>
            <a:ext cx="48638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2</a:t>
            </a:r>
            <a:r>
              <a:rPr lang="en-GB" sz="2400" dirty="0">
                <a:latin typeface="Comic Sans MS" panose="030F0702030302020204" pitchFamily="66" charset="0"/>
              </a:rPr>
              <a:t>: Identify which acids are strong and which are weak: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Sulfuric acid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Nitric acid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Citric acid</a:t>
            </a:r>
          </a:p>
        </p:txBody>
      </p:sp>
    </p:spTree>
    <p:extLst>
      <p:ext uri="{BB962C8B-B14F-4D97-AF65-F5344CB8AC3E}">
        <p14:creationId xmlns:p14="http://schemas.microsoft.com/office/powerpoint/2010/main" val="1982501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1969D8-3A26-4077-A5E6-A6C52D7F483B}"/>
              </a:ext>
            </a:extLst>
          </p:cNvPr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https://www.kerboodle.com/api/courses/42148/interactives/169186.html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421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750749-171E-4011-BDE3-338CC3DAA5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25" t="23249" r="13830" b="56315"/>
          <a:stretch/>
        </p:blipFill>
        <p:spPr>
          <a:xfrm>
            <a:off x="756659" y="19456"/>
            <a:ext cx="10397243" cy="23540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F2BE54-387A-48BC-B194-BDA609801E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989" t="34602" r="15904" b="50000"/>
          <a:stretch/>
        </p:blipFill>
        <p:spPr>
          <a:xfrm>
            <a:off x="793901" y="2320047"/>
            <a:ext cx="10641440" cy="18385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6BC8BF-8B86-4299-9AF7-F153493E974B}"/>
              </a:ext>
            </a:extLst>
          </p:cNvPr>
          <p:cNvSpPr txBox="1"/>
          <p:nvPr/>
        </p:nvSpPr>
        <p:spPr>
          <a:xfrm>
            <a:off x="793901" y="4455268"/>
            <a:ext cx="96341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Task 3: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conclusions can you draw from the data above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Suggest a reason for your conclusions</a:t>
            </a:r>
          </a:p>
        </p:txBody>
      </p:sp>
    </p:spTree>
    <p:extLst>
      <p:ext uri="{BB962C8B-B14F-4D97-AF65-F5344CB8AC3E}">
        <p14:creationId xmlns:p14="http://schemas.microsoft.com/office/powerpoint/2010/main" val="658703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9AC5DF-26CA-46A4-940A-C9FF3EA8F848}"/>
              </a:ext>
            </a:extLst>
          </p:cNvPr>
          <p:cNvSpPr/>
          <p:nvPr/>
        </p:nvSpPr>
        <p:spPr>
          <a:xfrm>
            <a:off x="346220" y="279983"/>
            <a:ext cx="5594059" cy="10570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Plenary – Complete the summary questions: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C7CBE-59D3-44D8-8A06-327A9EEFD3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8195"/>
          <a:stretch/>
        </p:blipFill>
        <p:spPr>
          <a:xfrm>
            <a:off x="6308872" y="279983"/>
            <a:ext cx="5986735" cy="65780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81107F-F60A-4836-8B56-9C35D0D24C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81" t="1805" r="12888" b="61389"/>
          <a:stretch/>
        </p:blipFill>
        <p:spPr>
          <a:xfrm>
            <a:off x="190500" y="1554322"/>
            <a:ext cx="5905500" cy="510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80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AE516FAC-D99B-4D03-8412-006FC1AC914F}" vid="{F78C3A45-7F0D-4021-B8D2-62CD2BDB1C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EE762A-8D70-492B-B2FA-C8F11D6CB7C0}"/>
</file>

<file path=customXml/itemProps2.xml><?xml version="1.0" encoding="utf-8"?>
<ds:datastoreItem xmlns:ds="http://schemas.openxmlformats.org/officeDocument/2006/customXml" ds:itemID="{7DB2095D-D12B-4262-8444-4832AAC7AC53}"/>
</file>

<file path=customXml/itemProps3.xml><?xml version="1.0" encoding="utf-8"?>
<ds:datastoreItem xmlns:ds="http://schemas.openxmlformats.org/officeDocument/2006/customXml" ds:itemID="{A315738A-BA27-4CC9-8C27-99A9C0330D5E}"/>
</file>

<file path=docProps/app.xml><?xml version="1.0" encoding="utf-8"?>
<Properties xmlns="http://schemas.openxmlformats.org/officeDocument/2006/extended-properties" xmlns:vt="http://schemas.openxmlformats.org/officeDocument/2006/docPropsVTypes">
  <Template>Lesson Template V1</Template>
  <TotalTime>223</TotalTime>
  <Words>410</Words>
  <Application>Microsoft Office PowerPoint</Application>
  <PresentationFormat>Widescreen</PresentationFormat>
  <Paragraphs>84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How would I find out if something is an acid or alkali?</vt:lpstr>
      <vt:lpstr>Litmus Paper vs Universal Indicator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Jodhvir Sidhu</dc:creator>
  <cp:lastModifiedBy>Alex</cp:lastModifiedBy>
  <cp:revision>9</cp:revision>
  <dcterms:created xsi:type="dcterms:W3CDTF">2019-12-04T10:14:45Z</dcterms:created>
  <dcterms:modified xsi:type="dcterms:W3CDTF">2020-10-17T16:12:07Z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