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ink/ink1.xml" ContentType="application/inkml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ctiveX/activeX5.xml" ContentType="application/vnd.ms-office.activeX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81" r:id="rId3"/>
    <p:sldId id="260" r:id="rId4"/>
    <p:sldId id="261" r:id="rId5"/>
    <p:sldId id="262" r:id="rId6"/>
    <p:sldId id="263" r:id="rId7"/>
    <p:sldId id="280" r:id="rId8"/>
    <p:sldId id="264" r:id="rId9"/>
    <p:sldId id="267" r:id="rId10"/>
    <p:sldId id="268" r:id="rId11"/>
    <p:sldId id="269" r:id="rId12"/>
    <p:sldId id="275" r:id="rId13"/>
    <p:sldId id="270" r:id="rId14"/>
    <p:sldId id="279" r:id="rId15"/>
    <p:sldId id="273" r:id="rId16"/>
    <p:sldId id="274" r:id="rId17"/>
    <p:sldId id="272" r:id="rId18"/>
    <p:sldId id="276" r:id="rId19"/>
    <p:sldId id="266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837" autoAdjust="0"/>
  </p:normalViewPr>
  <p:slideViewPr>
    <p:cSldViewPr>
      <p:cViewPr varScale="1">
        <p:scale>
          <a:sx n="66" d="100"/>
          <a:sy n="66" d="100"/>
        </p:scale>
        <p:origin x="6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37.64706" units="1/cm"/>
          <inkml:channelProperty channel="Y" name="resolution" value="37.92593" units="1/cm"/>
          <inkml:channelProperty channel="T" name="resolution" value="1" units="1/dev"/>
        </inkml:channelProperties>
      </inkml:inkSource>
      <inkml:timestamp xml:id="ts0" timeString="2020-09-22T06:40:36.06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92D050"/>
    </inkml:brush>
    <inkml:brush xml:id="br2">
      <inkml:brushProperty name="width" value="0.05292" units="cm"/>
      <inkml:brushProperty name="height" value="0.05292" units="cm"/>
      <inkml:brushProperty name="color" value="#FFC000"/>
    </inkml:brush>
    <inkml:brush xml:id="br3">
      <inkml:brushProperty name="width" value="0.05292" units="cm"/>
      <inkml:brushProperty name="height" value="0.05292" units="cm"/>
      <inkml:brushProperty name="color" value="#0070C0"/>
    </inkml:brush>
    <inkml:brush xml:id="br4">
      <inkml:brushProperty name="width" value="0.05292" units="cm"/>
      <inkml:brushProperty name="height" value="0.05292" units="cm"/>
      <inkml:brushProperty name="color" value="#7030A0"/>
    </inkml:brush>
    <inkml:brush xml:id="br5">
      <inkml:brushProperty name="width" value="0.05292" units="cm"/>
      <inkml:brushProperty name="height" value="0.05292" units="cm"/>
    </inkml:brush>
    <inkml:brush xml:id="br6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14605 8929 0,'40'0'140,"-20"0"-124,-1 0-1,1 0 1,0 0 0,0 0-16,0 0 109,19 20-93,21 0-1,-40-20-15,59 40 16,-39-20 0,19-1 15,-39-19-16,0 0-15,0 40 16,20-20 0,19 40-1,21-21 1,-41-19 0,1 20-1,0-1 1,-21 21-1,41 0 1,-40-21 0,20 21-1,-40-1 1,39-19 15,-19 0-15,-20-1-1,0 21 1,20-1 0,-20-19-1,0 0 1,0-1 0,0-19-1,0 0 1,0 20-1,0 0 1,0-1 0,0 1-1,0 0 1,0-1 15,0 1-15,-20-20-1,20 19 1,0 1 0,0 0-1,0 0 1,0-21 0,0 21-1,0 0 1,0-20-16,-20-1 15,20 41 1,-20-20 0,20-1-1,0-19 1,0 20 15,0-20 0,0 0-15,0-1 0,0 1-1,0 0 17,0 60-17,-19 39 1,-1 0-1,0 20 1,20-80 0,0-39-1,0 0 1,0 0 109,0-1-125,0 1 16,-20-20-1,20 20 1,0 0-1,0 20 1,0-21 0,0 1-1,0 0 1,0 20 0,0-20-16,0 39 31,0-19-16,0 0 1,0-1 0,0 21-1,0-1 1,0-19 0,0 20-1,0-1 1,0-39-1,0 0 1,0 20 0,0-1-1,0 1 1,0-20 0,-20 39 15,20 1-16,-20 19 1,20-39 0,0-20-1,-20 19 1,20-19 0,0 20-1,0-20 1,0 0-16,0 19 15,0-19 1,-19 0 0,19 0-1,0 19 1,0 1 15,-20-20-15,20 20-1,-20-1 1,20 21 0,0-20-1,0-1 17,0-19-32,0 0 15,0 0 1,0 20-1,0-1 1,0 1 0,0 0-1,0-21 1,0 21 15,20 0-15,-20 0-1,20-21 1,-1 41 0,-19-40-1,20 19 1,-20-19 0,40 0-1,-40 20 1,40-20-1,-20 19 1,-1-39 0,41 0-1,-60 20 1,20 0 0,19 40 15,-39-41-16,40 1 1,-20 0 0,-20 0 15,20-20-15,0 40-1,-1-40 1,1 19-1,0-19 1,0 20 0,0-20-1,0 20 1,0-20 0,-1 20 15,1-20 0,0 0-15,-20 20 15,20-20 31,0 0-62,0 20 16,-1-20 0,1 0-1,0 0 32,20 19 141,-20-19-188,19 0 15,1 0 345</inkml:trace>
  <inkml:trace contextRef="#ctx0" brushRef="#br1" timeOffset="10135.36">14387 7243 0,'20'20'141,"39"-20"-141,-39 19 15,20 1 1,-21-20 0,21 20-1,0 0 1,19 0 0,-19 19-1,20-39 1,-41 20-1,1 0 1,0 0 15,59 20-15,-19-1 0,-20 1-1,-1-20 1,-19 0-1,20 0 1,-20-20 0,0 19-1,-1 21 1,21-20 0,-20-20-1,-20 20 1,20 0-16,20-1 15,-40 1 17,19 0-17,1 0 1,0 0 0,0 20-1,0-21 16,-20 1-15,20 0 0,-20 0-1,19 0 1,-19 0 0,0 19-16,20-19 15,0 20 1,0-20-1,-20 19 17,20-19-17,0 20 1,0 0 0,-20-1-1,0-19 16,19 0-15,-19 0 0,20 0-16,0 19 15,-20-19 1,20 40 0,0-21-1,0 1 1,-20-20-1,19 39 1,1 1 15,0-40-15,0 39 0,-20-39-1,20 20 1,-20 19-1,20 1 1,-1-1 0,1-39-1,0 20 1,-20 20 0,0-41-1,0 21 1,20 39-1,-20-39 17,20 0-17,0 59 1,-20-59 0,0 39-1,0-59 1,20 20-1,-20-1 1,0 21 0,0 19-1,0-19 1,0-1 0,0-39-1,0 20 1,0 19 15,0-19-15,0 20-1,0-21 1,0-19 0,0 0-1,0 0 1,0 0-1,0 39 1,0-39 0,0 0-1,0 0 1,0 19 0,19 1-1,-19-20 16,0 0 1,20-20-17,-20 20 1,0 19 0,20 1-1,0-20 1,-20 20-1,20-21 1,-20 1 0,20-20-16,-20 40 15,19-20 1,21 19 15,-40-19-15,20 0-1,-20 0 1,20-20 62,-20 20-47,20-20-15,-20 20 0,19-20-1,21 20 1,-20-1 0</inkml:trace>
  <inkml:trace contextRef="#ctx0" brushRef="#br2" timeOffset="19142.3">14089 15934 0,'20'0'234,"0"0"-218,0 0-1,19 0 1,1 0 0,-20 0-1,0 0 1,19 0-1,21 0 1,19 0 0,1 0-1,-1 20 1,-39-20 0,19 20-1,1-20 1,39 0-1,-40 0 1,1 0 0,0 0-1,-1 0 1,20 0 0,-59 0-1,20 0 1,0 0-1,39 0 1,0 0 0,-59 0-1,20 0 17,20 0-17,19 0 1,0 0-1,20 0 1,-59 0 0,0 0-1,-20 0 1,19 0 0,80 0-1,-79 0 1,-20 0-1,0 0 1,0 0 15,-1 20-15,1-20 15,20 0-15,-20 0-1,20 20 1,-21-20 0,21 0-1,-20 0-15,39 0 16,21 20 0,-21-20-1,-39 0 1</inkml:trace>
  <inkml:trace contextRef="#ctx0" brushRef="#br3" timeOffset="37030.46">14129 10914 0,'20'0'93,"-20"-20"-77,19 0 0,1 20-1,0 0 16,0 0 1,-20-20-17,20 20 1,0 0 0,0 0-1,-20-20 1,19 20-1,1 0 17,0 0-1,0 0-31,0 0 16,19 0-1,-19 0 16,0 0-15,20 0 0,-20 0-1,-1 0 1,1 0 0,0 0 15,0 0 31,-20-19-62,20 19 16,0 0 0,0 0-1,-1-20 1,-19 0 15,20 20-15,0 0-1,0 0 17,-20-20-1,20 20-16,0 0 1,19-40 0,1 21-1,19-21 1,-39 40 15,0 0-31,-20-20 16,20-20-1,20 20 1,-20 20 0,-20-39 15,19 19-15,-19 0-16,20 0 15,0-19 1,0 19-1,0-40 1,0 40 0,-20-19-1,0-1 1,19 40 0,1-40-1,-20 1 1,20-1-1,-20 20 1,0 0 0,0-39-1,0 39 1,0 0 0,0-20-1,20 1 1,-20-21-1,0 40 1,0-19 0,0-1-1,0 20 1,20 0 0,-20-59-1,0 59 1,0 0-1,0-20 1,0 1 15,0 19-15,20-20 0,-20-19-1,0-1 1,0 40-1,0-19 1,0 19 0,0 0-1,0-40 1,0 21 0,0 19-1,0-20 1,0-19-1,0 19 1,0 0 15,0 20-15,0-19 0,0 19-1,0 0 1,0 0-1,0 0 1,0 1 0,0-1-1,0 0 17,20-20-17,-20 0 1,0 1-1,0 19 1,0 0 0,0 0 15,0 0 16,19 20-32,-19-19 1,0-21 0,0 20-1,0 0 1,20 0 0,0-19-1,-20-21 1,0 40-1,0-19 1,0-21 0,20 40-1,-20-19 1,20-21 0,-20 0-1,0 1 1,39-1-1,-39-19 1,40 19 0,-40 1-1,0 19 1,20 20 0,-20-19-1,40 19 1,-40 0-1,0 0 17,20 20-1,-20-20-15,39 1-1,-39-1 1,60 0-1,-60 0 1,20 0 0,-1 0-1,1 20 1,-20-20-16,20 20 16,20-19-1,-20-1 1,19 20-1,-19 0 1,0-20 15,0 20-15,0-20 0,0 20-1,19-20 1,-19 20 15,0-20-15,0 20 15,0 0-31,-1-19 16,1 19 15,-20-20 16,20 20-32,0 0 48,0 0 15,-20-20-78,20 20 16,-20-20-1,19 20 1,1 0-1</inkml:trace>
  <inkml:trace contextRef="#ctx0" brushRef="#br4" timeOffset="55774.96">14684 5735 0,'20'0'204,"0"0"-189,0 0 16,20 0-15,-21 0 0,1 0-1,0 19 17,0-19-1,-20 20-16,20-20 1,0 0 15,-20 20-15,19-20 0,1 20-1,0 0 1,0-20-1,-20 20 1,20-20 0,0 0-1,0 20 1,19-1 0,-19 1 15,0 0-16,0-20 1,-20 20 0,20-20-16,-1 20 15,1 0 17,0-1-17,0 1 1,0 0-1,0 0 1,-20 0 0,39 0-1,-39-1 1,20-19 0,-20 20-1,20 0 16,0 0-31,0 0 32,-20 0-17,20 0 1,-1-1 0,1 1-1,-20 0 1,0 0-1,20 0 1,-20 0 0,40-1-1,-40 1 1,0 0-16,20 20 16,-20-20 15,20 19 0,-1 1-15,1 0-1,0 19 1,0-19 0,0 0-1,-20-21 1,20 41-1,-20-20 1,19-20-16,1 39 16,0-39-1,-20 0 1,0 0 0,0-1-1,20 1 1,-20 20 15,20-20-15,0 39-1,-20-19 1,0 0 0,19-1-1,1-19-15,-20 0 16,0 0-1,20 20 1,-20-1 0,0 1-1,20-20 1,-20 20 0,0-1-1,0 21 16,0-40-15,0 19 0,20 1-1,-20-20-15,0 39 16,0-19 0,20 0-1,-20-20 1,0-1-1,20 21 1,-20 0 0,19-1-1,-19 1 1,0-20 15,0 0-15,0 0-16,20 0 31,-20 19-15,0 1-1,20-40 1,-20 40 0,0-21-1,0 21 1,0-20-1,20 0 1,-20 20 0,0-21-1,0 21 1,0-20-16,0 20 16,0-21-1,0 1 1,0 20 15,0 0-15,0-1-1,0 1 1,0-20 0,0 20-1,0-1 1,0 1-1,20 19 1,-20 21 0,0-41-1,0 21 1,0-20 0,0-1-1,0-19 1,0 0 15,0 20-15,0-20-1,0 19 1,0 1 0,0-20-1,0 0 1,0 39-1,0-39 1,0 20 0,0 19-1,0-39 1,0 0 0,0 20-1,-20-1 1,20-19 15,0 0-15,0 20-1,-20-20 1,20 19-16,0 1 16,0 19-1,-20-19 1,20-20-1,0 20 1,0-1 0,0 21-1,0-20 1,-20-1 0,1 1-1,19-20 1,-20 39 15,20 1-15,0-40-1,0 0 1,0-1 0,0 21-1,0 0 1,0-1-1,0-19 1,-20 0 0,20 0-1,0 40 1,0-21 0,0 21-1,-20-1 1,20 1-1,0-40 17,0 19-17,-20 1 1,20 0 0,0-1 15,0 1-16,0 0 1,0-1-16,0 21 16,0-20-1,0-1 1,0 21 0,0-1-1,0-19 1,0 0 15,0-20-15,0 19 15,0-19-15,0 0-1,0 0-15,0 0 16,0 0-1,0-1 1,0 21 0,0-20 46,0 0-46,0 0-16,0 59 31,0-59-15,0 0-1,0 0 1,20-20-16,-20 39 16,20 21-1,-20-40 1,20 19-1,-20-19 17,20 0-17,-20 0 1,19 0 0,-19 0-1,20 19 1,0 1-1,-20-20 1,20 0 0,-20 19-1,20 1 1,-20-20 0,0 0-1,20-1 1,-1 21-1,-19-20 1,20 20 0,0-20-1,-20-1 1,20-19 0,0 40-1,-20-20 1,20-20-1,-1 20 17,-19 0-17,0-1 1,20-19 0,0 40-1,0-20 1,0 0-1,0-20 1,-20 20 0,20-1 62,-20 1-63,19-20 1,1 20 15,0-20-15,-20 20 0,20-20 30</inkml:trace>
  <inkml:trace contextRef="#ctx0" brushRef="#br5" timeOffset="76727.85">14228 12442 0,'20'0'218,"0"0"-202,0 0 0,-1 0-1,21 0 1,-20-20 0,0 20 15,0 0-16,-1 0 1,1-20 0,0 0-1,0 20 17,-20-20-32,20 20 15,0 0 16,19-19-15,-19-1 0,0 20-1,20-20 1,-20 0 0,19 0-1,-19 0 1,20 1-1,-20 19 1,-20-20 0,39 0-1,-19 0 1,0 0 0,0-20-1,0 1 16,19 19-15,-19-20 0,-20 20-16,40-19 15,-20 19 1,-20 0 0,39 0-1,-39-20 1,20 21-1,0-21 1,0 0 0,0 1-1,0-1 1,-1 0 0,-19 0 15,40-19-16,-20 19 1,-20 20 0,20-39-1,-20 19 1,20-39 0,0 39-1,-1-39 1,1 39-1,-20-19 1,20-21 0,-20 41-1,0-21 1,20 40 0,-20-20-1,0 1 16,20-21-15,-20-19 0,20 39-1,-20-19 1,0 19 0,0 0-1,0 20 1,0-39-1,19-21 1,-19 61 0,0-41-1,0 20 1,0 1 0,0-1 15,0 0-16,0 1 1,0 19 0,0-40-1,0 40 1,0-19 0,0-1-1,0 0 1,20 21-1,0-21 1,-20 20 0,0-20-1,0-19 1,0 19 0,0 0-1,0 1 16,0-1-15,20 0 0,-20 1-1,0 19 1,0 0 0,20-20-1,-20 20 1,0-19-1,0 19 1,0-20 0,0 20-1,0-19 1,0 19 0,0 0-1,0-20 16,0 1-15,20 19 0,-20 0-1,0-20 1,0 20 0,0-19-1,0-1 1,0 20-1,0-39 1,0 39 0,0 0-1,0-20 1,0 20-16,0 1 16,0-41-1,0 40 16,0-19-15,0 19 0,20-20-1,-20 20 1,0-19 0,0 19-1,0-20 1,0 20-1,0-20 1,0 21-16,0-21 16,0 20-1,0 0 1,0 0 0,0 1 15,0-21-16,0 0 1,0 20 0,0-19-1,0 19 1,0-20 0,0 20-1,0-19-15,0 19 16,0 0-1,0-20 1,19 0 0,-19 21-1,0-1 1,0 0 0,0 0-1,0 0 16,0 0 1,0-19-17,20 19 1,-20 0 0,0 0-1,0 0 1,0 1-1,0-21 1,0-20 0,0 40-1,0-19 1,0 19 0,0-20-1,0 20 1,0 1 15,0-1-15,0 0-1,0 0 1,0 0 0,0-19-1,0 19 1,0 0-1,0-20 1,0 0 0,0 21-1,20-1 1,-20 0 0,0 0-16,0-20 15,0 1 16,0-1-15,0 0 0,0 1-1,0-1 1,20 0 0,-20 1-1,20-41 1,-20 40-1,0-39 1,0-20 0,0 20-1,0 39 1,20 0 0,-20 0-1,0-19 16,19 19-15,-19 1 0,0-1-1,0 0 1,20 20 0,-20 1-1,0-21 1,20 20-1,0 0 1,-20 0 0,0 0-1,20-19 1,0 19 0,-1 0-1,-19 0 16,20-19-15,0 19 0,0-20-1,20-20 1,-20 21 0,-20-1-1,19 20 1,1 0-1,0 1 1,0-1 0,20 20-1,-21-20 1,1 20 15,0 0-15,0 0-1,0-20 1,0 20 0,-1 0-1,21-20 1,-40 0 0,20 20-1,0 0 1,0 0 15</inkml:trace>
  <inkml:trace contextRef="#ctx0" brushRef="#br6" timeOffset="93567.33">13672 13990 0,'20'0'172,"20"0"-157,59 0 1,0 19 0,-39-19-1,-20 0 1,-1 0-1,-19 0 1,40 0 0,19 0-1,0 0 1,-39 0 15,-20 0-15,0 0-1,0 0-15,-1 0 16,21 0 0,20 0-1,-21 0 1,-19-19 0,20-1-1,-20 20 1,0-20-1,19 20 1,-19-40 0,20 40-1,-1-39 17,1-1-17,-20 0 1,0 20-1,-20-19 1,39-1 0,1-20-1,-20 1 1,0-1 0,0 21-1,0-1 1,-20 0-1,19-19 1,1 19 0,-20-19-1,20 39 1,0-20 15,-20-20-15,20 41-1,0-21 1,-20 0 0,0 20-1,19 1 1,-19-1 0,0 0-1,0-20 1,20 20-1,0-19 1,-20 19 0,0-20-1,20 0 17,0 1-17,0-1 1,-20 0-1,39-19 1,-19-40 0,20 19-1,-20 1 1,0 39 0,-20 20-1,19-19 1,-19-1-1,0-20 1,0 21 0,20-100-1,20 40 1,-20 19 15,20 1-15,-1-1-1,-19-19 1,0 40 0,20-1-1,-21-39 1,1 59 0,20-39-1,0 0 1,-21-1-1,21 21 1,20-80 0,-40 59-1,39 1 17,-59 59-32,60-79 15,-41 59 1,1 20-1,0-19 1,0-1 0,-20 0-1,20 1 1,0-1 0,-1-20-1,1 1 1,0 19-1,0 1 1,-20-1 0,0 20-1,20-20 1,-20 20 15,20 1-15,-20-1-1,20 0 1,-20 0 0,0 0 15,19 20-15,-19-39-1,0 19 1,0 0 62,20 20 344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76BB2-5EE7-4BBD-9C12-BE6ABCAAF12F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41B15-B7CE-4393-ABF5-E0771C972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84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B12919-4968-48F6-83B3-6036B5506BA6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 drag and drop activity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B12919-4968-48F6-83B3-6036B5506BA6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 drag and drop activity</a:t>
            </a:r>
          </a:p>
        </p:txBody>
      </p:sp>
    </p:spTree>
    <p:extLst>
      <p:ext uri="{BB962C8B-B14F-4D97-AF65-F5344CB8AC3E}">
        <p14:creationId xmlns:p14="http://schemas.microsoft.com/office/powerpoint/2010/main" val="702010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13F233-A520-449C-8845-68510A3DDF0B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231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sperm and it’s labels are flash animations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571454-37B3-4E1E-AB44-6343C094A160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buttons on this screen will reveal the word sperm or egg when the mouse button is put over them and held.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eaLnBrk="1" hangingPunct="1"/>
            <a:fld id="{ED8ADFD5-B7D4-464B-851D-042D506BF6A9}" type="slidenum">
              <a:rPr lang="en-GB" altLang="en-US" sz="1200">
                <a:solidFill>
                  <a:schemeClr val="tx1"/>
                </a:solidFill>
              </a:rPr>
              <a:pPr eaLnBrk="1" hangingPunct="1"/>
              <a:t>9</a:t>
            </a:fld>
            <a:endParaRPr lang="en-GB" altLang="en-US" sz="1200">
              <a:solidFill>
                <a:schemeClr val="tx1"/>
              </a:solidFill>
            </a:endParaRPr>
          </a:p>
        </p:txBody>
      </p:sp>
      <p:sp>
        <p:nvSpPr>
          <p:cNvPr id="26627" name="Rectangle 9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r>
              <a:rPr lang="en-GB" altLang="en-US" sz="1200">
                <a:solidFill>
                  <a:schemeClr val="tx1"/>
                </a:solidFill>
              </a:rPr>
              <a:t>Boardworks KS3 Science 2008</a:t>
            </a:r>
          </a:p>
          <a:p>
            <a:r>
              <a:rPr lang="en-GB" altLang="en-US" sz="1200">
                <a:solidFill>
                  <a:schemeClr val="tx1"/>
                </a:solidFill>
              </a:rPr>
              <a:t>Human Reproduction</a:t>
            </a:r>
          </a:p>
        </p:txBody>
      </p:sp>
      <p:sp>
        <p:nvSpPr>
          <p:cNvPr id="26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altLang="en-US" b="1">
                <a:latin typeface="Arial" pitchFamily="34" charset="0"/>
              </a:rPr>
              <a:t>Photo credit:</a:t>
            </a:r>
            <a:r>
              <a:rPr lang="en-GB" altLang="en-US">
                <a:latin typeface="Arial" pitchFamily="34" charset="0"/>
              </a:rPr>
              <a:t> Eye of Science/SPL</a:t>
            </a:r>
            <a:endParaRPr lang="en-US" altLang="en-US">
              <a:latin typeface="Arial" pitchFamily="34" charset="0"/>
            </a:endParaRPr>
          </a:p>
          <a:p>
            <a:pPr eaLnBrk="1" hangingPunct="1"/>
            <a:endParaRPr lang="en-US" altLang="en-US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Intercourse</a:t>
            </a:r>
          </a:p>
          <a:p>
            <a:r>
              <a:rPr lang="en-GB" dirty="0"/>
              <a:t>Sperm</a:t>
            </a:r>
          </a:p>
          <a:p>
            <a:r>
              <a:rPr lang="en-GB" dirty="0"/>
              <a:t>Vagina</a:t>
            </a:r>
          </a:p>
          <a:p>
            <a:r>
              <a:rPr lang="en-GB" dirty="0"/>
              <a:t>Cervix</a:t>
            </a:r>
          </a:p>
          <a:p>
            <a:r>
              <a:rPr lang="en-GB" dirty="0"/>
              <a:t>Egg Cell</a:t>
            </a:r>
          </a:p>
          <a:p>
            <a:r>
              <a:rPr lang="en-GB" dirty="0"/>
              <a:t>Fertilisation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841B15-B7CE-4393-ABF5-E0771C97271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742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76FAF7-7094-4B6E-B00B-206388F06C65}" type="slidenum">
              <a:rPr lang="en-GB" altLang="en-US"/>
              <a:pPr/>
              <a:t>19</a:t>
            </a:fld>
            <a:endParaRPr lang="en-GB" altLang="en-U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 drag and drop activity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76FAF7-7094-4B6E-B00B-206388F06C65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 drag and drop activity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emf"/><Relationship Id="rId5" Type="http://schemas.openxmlformats.org/officeDocument/2006/relationships/customXml" Target="../ink/ink1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learningzone/clips/human-fertilisation/12227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52oMM5Yrp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learningzone/clips/pregnancy-and-multiple-births/12230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uRwgwY-j8E" TargetMode="Externa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6127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Reproductive system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80" r:id="rId2" imgW="6552381" imgH="5714286"/>
        </mc:Choice>
        <mc:Fallback>
          <p:control r:id="rId2" imgW="6552381" imgH="5714286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95400" y="762000"/>
                  <a:ext cx="6553200" cy="5715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686673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6127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Reproductive system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799E0D5-6480-49C5-9E64-B79ADE63F94E}"/>
                  </a:ext>
                </a:extLst>
              </p14:cNvPr>
              <p14:cNvContentPartPr/>
              <p14:nvPr/>
            </p14:nvContentPartPr>
            <p14:xfrm>
              <a:off x="4921920" y="1892880"/>
              <a:ext cx="1057680" cy="387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799E0D5-6480-49C5-9E64-B79ADE63F94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12560" y="1883520"/>
                <a:ext cx="1076400" cy="3898440"/>
              </a:xfrm>
              <a:prstGeom prst="rect">
                <a:avLst/>
              </a:prstGeom>
            </p:spPr>
          </p:pic>
        </mc:Fallback>
      </mc:AlternateContent>
    </p:spTree>
    <p:controls>
      <mc:AlternateContent xmlns:mc="http://schemas.openxmlformats.org/markup-compatibility/2006">
        <mc:Choice xmlns:v="urn:schemas-microsoft-com:vml" Requires="v">
          <p:control spid="10244" r:id="rId2" imgW="6552381" imgH="5714286"/>
        </mc:Choice>
        <mc:Fallback>
          <p:control r:id="rId2" imgW="6552381" imgH="5714286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95400" y="762000"/>
                  <a:ext cx="6553200" cy="5715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49556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457200" y="914400"/>
            <a:ext cx="8305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GB" altLang="en-US" sz="2800">
                <a:solidFill>
                  <a:schemeClr val="bg1"/>
                </a:solidFill>
              </a:rPr>
              <a:t>In males the sex cells are called sperm.  </a:t>
            </a:r>
          </a:p>
          <a:p>
            <a:pPr algn="l" eaLnBrk="1" hangingPunct="1">
              <a:spcBef>
                <a:spcPct val="50000"/>
              </a:spcBef>
            </a:pPr>
            <a:r>
              <a:rPr lang="en-GB" altLang="en-US" sz="2800">
                <a:solidFill>
                  <a:schemeClr val="bg1"/>
                </a:solidFill>
              </a:rPr>
              <a:t>Sperm are produced in sex organs called testes.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2609" y="254214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Sex cells - Sperm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04" r:id="rId2" imgW="7314286" imgH="4648849"/>
        </mc:Choice>
        <mc:Fallback>
          <p:control r:id="rId2" imgW="7314286" imgH="4648849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90600" y="1447800"/>
                  <a:ext cx="7315200" cy="464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2378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9202" name="Object 1026"/>
          <p:cNvGraphicFramePr>
            <a:graphicFrameLocks noChangeAspect="1"/>
          </p:cNvGraphicFramePr>
          <p:nvPr/>
        </p:nvGraphicFramePr>
        <p:xfrm>
          <a:off x="3352800" y="2133600"/>
          <a:ext cx="28194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name="Flash Movie" r:id="rId3" imgW="1841400" imgH="1841400" progId="Flash.Movie">
                  <p:embed/>
                </p:oleObj>
              </mc:Choice>
              <mc:Fallback>
                <p:oleObj name="Flash Movie" r:id="rId3" imgW="1841400" imgH="184140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133600"/>
                        <a:ext cx="2819400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9204" name="Text Box 1028"/>
          <p:cNvSpPr txBox="1">
            <a:spLocks noChangeArrowheads="1"/>
          </p:cNvSpPr>
          <p:nvPr/>
        </p:nvSpPr>
        <p:spPr bwMode="auto">
          <a:xfrm>
            <a:off x="304800" y="1371600"/>
            <a:ext cx="845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79205" name="Text Box 1029"/>
          <p:cNvSpPr txBox="1">
            <a:spLocks noChangeArrowheads="1"/>
          </p:cNvSpPr>
          <p:nvPr/>
        </p:nvSpPr>
        <p:spPr bwMode="auto">
          <a:xfrm>
            <a:off x="304800" y="685800"/>
            <a:ext cx="86106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GB" altLang="en-US">
                <a:solidFill>
                  <a:schemeClr val="bg1"/>
                </a:solidFill>
              </a:rPr>
              <a:t>In females the sex cells are called eggs.  </a:t>
            </a:r>
          </a:p>
          <a:p>
            <a:pPr algn="l" eaLnBrk="1" hangingPunct="1">
              <a:spcBef>
                <a:spcPct val="50000"/>
              </a:spcBef>
            </a:pPr>
            <a:r>
              <a:rPr lang="en-GB" altLang="en-US">
                <a:solidFill>
                  <a:schemeClr val="bg1"/>
                </a:solidFill>
              </a:rPr>
              <a:t>Eggs are produced in sex organs called ovaries.</a:t>
            </a:r>
          </a:p>
        </p:txBody>
      </p:sp>
      <p:sp>
        <p:nvSpPr>
          <p:cNvPr id="179207" name="Line 1031"/>
          <p:cNvSpPr>
            <a:spLocks noChangeShapeType="1"/>
          </p:cNvSpPr>
          <p:nvPr/>
        </p:nvSpPr>
        <p:spPr bwMode="auto">
          <a:xfrm flipH="1" flipV="1">
            <a:off x="2743200" y="2438400"/>
            <a:ext cx="18288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9208" name="Text Box 1032"/>
          <p:cNvSpPr txBox="1">
            <a:spLocks noChangeArrowheads="1"/>
          </p:cNvSpPr>
          <p:nvPr/>
        </p:nvSpPr>
        <p:spPr bwMode="auto">
          <a:xfrm>
            <a:off x="838200" y="1981200"/>
            <a:ext cx="2133600" cy="10160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altLang="en-US" sz="2000">
                <a:solidFill>
                  <a:schemeClr val="bg1"/>
                </a:solidFill>
              </a:rPr>
              <a:t>Nucleus containing chromosomes</a:t>
            </a:r>
          </a:p>
        </p:txBody>
      </p:sp>
      <p:sp>
        <p:nvSpPr>
          <p:cNvPr id="179210" name="Line 1034"/>
          <p:cNvSpPr>
            <a:spLocks noChangeShapeType="1"/>
          </p:cNvSpPr>
          <p:nvPr/>
        </p:nvSpPr>
        <p:spPr bwMode="auto">
          <a:xfrm flipV="1">
            <a:off x="5181600" y="2438400"/>
            <a:ext cx="14478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9211" name="Text Box 1035"/>
          <p:cNvSpPr txBox="1">
            <a:spLocks noChangeArrowheads="1"/>
          </p:cNvSpPr>
          <p:nvPr/>
        </p:nvSpPr>
        <p:spPr bwMode="auto">
          <a:xfrm>
            <a:off x="6553200" y="2209800"/>
            <a:ext cx="1981200" cy="4064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altLang="en-US" sz="2000">
                <a:solidFill>
                  <a:schemeClr val="bg1"/>
                </a:solidFill>
              </a:rPr>
              <a:t>cytoplasm</a:t>
            </a:r>
          </a:p>
        </p:txBody>
      </p:sp>
      <p:sp>
        <p:nvSpPr>
          <p:cNvPr id="179213" name="Line 1037"/>
          <p:cNvSpPr>
            <a:spLocks noChangeShapeType="1"/>
          </p:cNvSpPr>
          <p:nvPr/>
        </p:nvSpPr>
        <p:spPr bwMode="auto">
          <a:xfrm>
            <a:off x="5791200" y="3657600"/>
            <a:ext cx="12192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9214" name="Text Box 1038"/>
          <p:cNvSpPr txBox="1">
            <a:spLocks noChangeArrowheads="1"/>
          </p:cNvSpPr>
          <p:nvPr/>
        </p:nvSpPr>
        <p:spPr bwMode="auto">
          <a:xfrm>
            <a:off x="6934200" y="3962400"/>
            <a:ext cx="1600200" cy="4064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altLang="en-US" sz="2000">
                <a:solidFill>
                  <a:schemeClr val="bg1"/>
                </a:solidFill>
              </a:rPr>
              <a:t>membrane</a:t>
            </a:r>
          </a:p>
        </p:txBody>
      </p:sp>
      <p:sp>
        <p:nvSpPr>
          <p:cNvPr id="179216" name="Line 1040"/>
          <p:cNvSpPr>
            <a:spLocks noChangeShapeType="1"/>
          </p:cNvSpPr>
          <p:nvPr/>
        </p:nvSpPr>
        <p:spPr bwMode="auto">
          <a:xfrm flipH="1">
            <a:off x="1828800" y="3962400"/>
            <a:ext cx="182880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9217" name="Text Box 1041"/>
          <p:cNvSpPr txBox="1">
            <a:spLocks noChangeArrowheads="1"/>
          </p:cNvSpPr>
          <p:nvPr/>
        </p:nvSpPr>
        <p:spPr bwMode="auto">
          <a:xfrm>
            <a:off x="304800" y="4114800"/>
            <a:ext cx="1752600" cy="4064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altLang="en-US" sz="2000">
                <a:solidFill>
                  <a:schemeClr val="bg1"/>
                </a:solidFill>
              </a:rPr>
              <a:t>jelly coat</a:t>
            </a:r>
          </a:p>
        </p:txBody>
      </p:sp>
      <p:sp>
        <p:nvSpPr>
          <p:cNvPr id="179219" name="Text Box 1043"/>
          <p:cNvSpPr txBox="1">
            <a:spLocks noChangeArrowheads="1"/>
          </p:cNvSpPr>
          <p:nvPr/>
        </p:nvSpPr>
        <p:spPr bwMode="auto">
          <a:xfrm>
            <a:off x="838200" y="5334000"/>
            <a:ext cx="3962400" cy="7112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GB" altLang="en-US" sz="2000">
                <a:solidFill>
                  <a:schemeClr val="bg1"/>
                </a:solidFill>
              </a:rPr>
              <a:t>An egg is so big that this is how big a sperm looks next to it.</a:t>
            </a:r>
          </a:p>
        </p:txBody>
      </p:sp>
      <p:sp>
        <p:nvSpPr>
          <p:cNvPr id="179220" name="Line 1044"/>
          <p:cNvSpPr>
            <a:spLocks noChangeShapeType="1"/>
          </p:cNvSpPr>
          <p:nvPr/>
        </p:nvSpPr>
        <p:spPr bwMode="auto">
          <a:xfrm>
            <a:off x="4800600" y="5791200"/>
            <a:ext cx="1219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aphicFrame>
        <p:nvGraphicFramePr>
          <p:cNvPr id="179221" name="Object 1045"/>
          <p:cNvGraphicFramePr>
            <a:graphicFrameLocks noChangeAspect="1"/>
          </p:cNvGraphicFramePr>
          <p:nvPr/>
        </p:nvGraphicFramePr>
        <p:xfrm>
          <a:off x="6248400" y="5638800"/>
          <a:ext cx="144780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name="Flash Movie" r:id="rId5" imgW="2576880" imgH="335880" progId="Flash.Movie">
                  <p:embed/>
                </p:oleObj>
              </mc:Choice>
              <mc:Fallback>
                <p:oleObj name="Flash Movie" r:id="rId5" imgW="2576880" imgH="33588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638800"/>
                        <a:ext cx="1447800" cy="180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104900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Sex cells - Egg</a:t>
            </a:r>
          </a:p>
        </p:txBody>
      </p:sp>
    </p:spTree>
    <p:extLst>
      <p:ext uri="{BB962C8B-B14F-4D97-AF65-F5344CB8AC3E}">
        <p14:creationId xmlns:p14="http://schemas.microsoft.com/office/powerpoint/2010/main" val="207621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57400"/>
            <a:ext cx="7772400" cy="2819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FontTx/>
              <a:buNone/>
            </a:pPr>
            <a:r>
              <a:rPr lang="en-GB" altLang="en-US" sz="2400" dirty="0">
                <a:latin typeface="Arial" pitchFamily="34" charset="0"/>
              </a:rPr>
              <a:t>Both sperm and eggs have special features that makes it possible for them to carry out their jobs.  </a:t>
            </a:r>
          </a:p>
          <a:p>
            <a:pPr marL="0" indent="0" algn="just">
              <a:buFontTx/>
              <a:buNone/>
            </a:pPr>
            <a:r>
              <a:rPr lang="en-GB" altLang="en-US" sz="2400" dirty="0">
                <a:latin typeface="Arial" pitchFamily="34" charset="0"/>
              </a:rPr>
              <a:t>Look at the statements on the next page and decide which one you think belongs to an egg and which one belongs to a sperm. Once you think you know push the buttons to see if you are right.</a:t>
            </a:r>
          </a:p>
        </p:txBody>
      </p:sp>
      <p:graphicFrame>
        <p:nvGraphicFramePr>
          <p:cNvPr id="181253" name="Object 5"/>
          <p:cNvGraphicFramePr>
            <a:graphicFrameLocks noChangeAspect="1"/>
          </p:cNvGraphicFramePr>
          <p:nvPr/>
        </p:nvGraphicFramePr>
        <p:xfrm>
          <a:off x="7162800" y="685800"/>
          <a:ext cx="9144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Flash Movie" r:id="rId3" imgW="1841400" imgH="1841400" progId="Flash.Movie">
                  <p:embed/>
                </p:oleObj>
              </mc:Choice>
              <mc:Fallback>
                <p:oleObj name="Flash Movie" r:id="rId3" imgW="1841400" imgH="184140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685800"/>
                        <a:ext cx="9144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1255" name="Object 7"/>
          <p:cNvGraphicFramePr>
            <a:graphicFrameLocks noChangeAspect="1"/>
          </p:cNvGraphicFramePr>
          <p:nvPr/>
        </p:nvGraphicFramePr>
        <p:xfrm>
          <a:off x="0" y="990600"/>
          <a:ext cx="24384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name="Flash Movie" r:id="rId5" imgW="2576880" imgH="335880" progId="Flash.Movie">
                  <p:embed/>
                </p:oleObj>
              </mc:Choice>
              <mc:Fallback>
                <p:oleObj name="Flash Movie" r:id="rId5" imgW="2576880" imgH="33588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90600"/>
                        <a:ext cx="24384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04900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Sperm or egg cell?</a:t>
            </a:r>
          </a:p>
        </p:txBody>
      </p:sp>
    </p:spTree>
    <p:extLst>
      <p:ext uri="{BB962C8B-B14F-4D97-AF65-F5344CB8AC3E}">
        <p14:creationId xmlns:p14="http://schemas.microsoft.com/office/powerpoint/2010/main" val="3270137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4900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Sperm or egg cell?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8" r:id="rId2" imgW="7771429" imgH="5792008"/>
        </mc:Choice>
        <mc:Fallback>
          <p:control r:id="rId2" imgW="7771429" imgH="5792008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5800" y="762000"/>
                  <a:ext cx="7772400" cy="5791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28858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CE6D3-DFDA-4433-B816-8839E0C88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meant by these terms: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830B1-C3F0-4D5B-AAA6-8918FB057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/>
              <a:t>Write a definition, in pencil for these terms:</a:t>
            </a:r>
          </a:p>
          <a:p>
            <a:pPr>
              <a:buFontTx/>
              <a:buChar char="-"/>
            </a:pPr>
            <a:r>
              <a:rPr lang="en-GB" dirty="0"/>
              <a:t>Ovulation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Ejaculation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Fertilisation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Implantation</a:t>
            </a:r>
          </a:p>
        </p:txBody>
      </p:sp>
    </p:spTree>
    <p:extLst>
      <p:ext uri="{BB962C8B-B14F-4D97-AF65-F5344CB8AC3E}">
        <p14:creationId xmlns:p14="http://schemas.microsoft.com/office/powerpoint/2010/main" val="170317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408781" y="914400"/>
            <a:ext cx="8326438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In the female one of the ovaries produces an egg every 28 days.  </a:t>
            </a:r>
          </a:p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This is called </a:t>
            </a:r>
            <a:r>
              <a:rPr lang="en-GB" altLang="en-US" sz="2800" b="1" dirty="0">
                <a:solidFill>
                  <a:srgbClr val="FF0000"/>
                </a:solidFill>
              </a:rPr>
              <a:t>ovulation</a:t>
            </a:r>
            <a:r>
              <a:rPr lang="en-GB" altLang="en-US" sz="2800" dirty="0">
                <a:solidFill>
                  <a:srgbClr val="FF0000"/>
                </a:solidFill>
              </a:rPr>
              <a:t>.</a:t>
            </a:r>
          </a:p>
          <a:p>
            <a:pPr algn="l"/>
            <a:endParaRPr lang="en-GB" altLang="en-US" sz="2800" dirty="0">
              <a:solidFill>
                <a:srgbClr val="FF0000"/>
              </a:solidFill>
            </a:endParaRPr>
          </a:p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During sexual intercourse sperm is ejaculated into the vagina.</a:t>
            </a:r>
          </a:p>
          <a:p>
            <a:pPr algn="l"/>
            <a:endParaRPr lang="en-GB" altLang="en-US" sz="2800" dirty="0">
              <a:solidFill>
                <a:srgbClr val="FF0000"/>
              </a:solidFill>
            </a:endParaRPr>
          </a:p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If the sperm and egg meet the sperms nucleus will join with the eggs nucleus.  </a:t>
            </a:r>
          </a:p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This is called fertilisation.</a:t>
            </a:r>
          </a:p>
          <a:p>
            <a:pPr algn="l"/>
            <a:endParaRPr lang="en-GB" altLang="en-US" sz="2800" dirty="0">
              <a:solidFill>
                <a:srgbClr val="FF0000"/>
              </a:solidFill>
            </a:endParaRPr>
          </a:p>
          <a:p>
            <a:pPr algn="l"/>
            <a:r>
              <a:rPr lang="en-GB" altLang="en-US" sz="2800" dirty="0">
                <a:solidFill>
                  <a:srgbClr val="FF0000"/>
                </a:solidFill>
              </a:rPr>
              <a:t>The fertilised egg (called an embryo) sinks to the uterus. This is called implantation.</a:t>
            </a:r>
          </a:p>
          <a:p>
            <a:pPr algn="l"/>
            <a:endParaRPr lang="en-GB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4900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Ovulation and fertilisation</a:t>
            </a:r>
          </a:p>
        </p:txBody>
      </p:sp>
    </p:spTree>
    <p:extLst>
      <p:ext uri="{BB962C8B-B14F-4D97-AF65-F5344CB8AC3E}">
        <p14:creationId xmlns:p14="http://schemas.microsoft.com/office/powerpoint/2010/main" val="398674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9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18751" y="-1524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Sexual intercourse</a:t>
            </a:r>
          </a:p>
        </p:txBody>
      </p:sp>
      <p:sp>
        <p:nvSpPr>
          <p:cNvPr id="16387" name="Text Box 9"/>
          <p:cNvSpPr txBox="1">
            <a:spLocks noChangeArrowheads="1"/>
          </p:cNvSpPr>
          <p:nvPr/>
        </p:nvSpPr>
        <p:spPr bwMode="auto">
          <a:xfrm>
            <a:off x="394999" y="1073150"/>
            <a:ext cx="406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10BC4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During </a:t>
            </a:r>
            <a:r>
              <a:rPr lang="en-GB" altLang="en-US" b="1" dirty="0">
                <a:solidFill>
                  <a:schemeClr val="tx1"/>
                </a:solidFill>
              </a:rPr>
              <a:t>sexual intercourse</a:t>
            </a:r>
            <a:r>
              <a:rPr lang="en-GB" altLang="en-US" dirty="0">
                <a:solidFill>
                  <a:schemeClr val="tx1"/>
                </a:solidFill>
              </a:rPr>
              <a:t> the man inserts his penis into the woman’s vagina. </a:t>
            </a:r>
          </a:p>
        </p:txBody>
      </p:sp>
      <p:sp>
        <p:nvSpPr>
          <p:cNvPr id="350219" name="Rectangle 11"/>
          <p:cNvSpPr>
            <a:spLocks noChangeArrowheads="1"/>
          </p:cNvSpPr>
          <p:nvPr/>
        </p:nvSpPr>
        <p:spPr bwMode="auto">
          <a:xfrm>
            <a:off x="394999" y="2670175"/>
            <a:ext cx="39354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10BC4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Millions of sperm cells are ejaculated into the top of the vagina. </a:t>
            </a:r>
          </a:p>
        </p:txBody>
      </p:sp>
      <p:sp>
        <p:nvSpPr>
          <p:cNvPr id="350221" name="Rectangle 13"/>
          <p:cNvSpPr>
            <a:spLocks noChangeArrowheads="1"/>
          </p:cNvSpPr>
          <p:nvPr/>
        </p:nvSpPr>
        <p:spPr bwMode="auto">
          <a:xfrm>
            <a:off x="394999" y="4267200"/>
            <a:ext cx="43259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10BC4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They enter the uterus through the cervix, where the sperm cells may meet an egg.</a:t>
            </a:r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16391" name="Picture 15" descr="p648188_credi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9"/>
          <a:stretch/>
        </p:blipFill>
        <p:spPr bwMode="auto">
          <a:xfrm>
            <a:off x="4686300" y="1174750"/>
            <a:ext cx="4083050" cy="478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0225" name="Rectangle 17"/>
          <p:cNvSpPr>
            <a:spLocks noChangeArrowheads="1"/>
          </p:cNvSpPr>
          <p:nvPr/>
        </p:nvSpPr>
        <p:spPr bwMode="auto">
          <a:xfrm>
            <a:off x="394999" y="5864225"/>
            <a:ext cx="3829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10BC4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rgbClr val="000066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Now fertilization can occur.</a:t>
            </a:r>
            <a:endParaRPr lang="en-US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83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0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0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0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9" grpId="0"/>
      <p:bldP spid="350221" grpId="0"/>
      <p:bldP spid="3502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00B0F0"/>
                </a:solidFill>
                <a:latin typeface="Century Gothic" panose="020B0502020202020204" pitchFamily="34" charset="0"/>
              </a:rPr>
              <a:t>Gap Fill.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143000"/>
            <a:ext cx="8229600" cy="487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r>
              <a:rPr lang="en-GB" altLang="en-US" dirty="0"/>
              <a:t>During sexual ________ the man's penis releases _________ into the woman's vagina. Sperm cells travel in semen from the penis and into the top of the _______. They enter the uterus through the _______ and travel to the _________. If a sperm cell meets with an ______ ______ there, __________ can happen. Fertilisation happens when an egg cell meets with a sperm cell and fuses with it.</a:t>
            </a:r>
          </a:p>
        </p:txBody>
      </p:sp>
    </p:spTree>
    <p:extLst>
      <p:ext uri="{BB962C8B-B14F-4D97-AF65-F5344CB8AC3E}">
        <p14:creationId xmlns:p14="http://schemas.microsoft.com/office/powerpoint/2010/main" val="260479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>
                <a:hlinkClick r:id="rId2"/>
              </a:rPr>
              <a:t>http://www.bbc.co.uk/learningzone/clips/human-fertilisation/12227.html</a:t>
            </a:r>
            <a:endParaRPr lang="en-GB" altLang="en-US"/>
          </a:p>
          <a:p>
            <a:pPr eaLnBrk="1" hangingPunct="1"/>
            <a:endParaRPr lang="en-GB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62000" y="304800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Fertilisation</a:t>
            </a:r>
          </a:p>
        </p:txBody>
      </p:sp>
    </p:spTree>
    <p:extLst>
      <p:ext uri="{BB962C8B-B14F-4D97-AF65-F5344CB8AC3E}">
        <p14:creationId xmlns:p14="http://schemas.microsoft.com/office/powerpoint/2010/main" val="1599311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219200"/>
            <a:ext cx="82296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 eaLnBrk="1" hangingPunct="1">
              <a:buNone/>
            </a:pPr>
            <a:r>
              <a:rPr lang="en-GB" altLang="en-US" sz="2800" i="1" dirty="0"/>
              <a:t>Try to explain each of these statements – write an answer for each in your books.</a:t>
            </a:r>
          </a:p>
          <a:p>
            <a:pPr marL="0" indent="0" eaLnBrk="1" hangingPunct="1">
              <a:buNone/>
            </a:pPr>
            <a:endParaRPr lang="en-GB" altLang="en-US" sz="2800" i="1" dirty="0"/>
          </a:p>
          <a:p>
            <a:pPr marL="514350" indent="-514350" eaLnBrk="1" hangingPunct="1">
              <a:buAutoNum type="arabicPeriod"/>
            </a:pPr>
            <a:r>
              <a:rPr lang="en-GB" altLang="en-US" sz="2800" dirty="0"/>
              <a:t>Fish and frogs produce thousands of eggs into the water</a:t>
            </a:r>
          </a:p>
          <a:p>
            <a:pPr marL="514350" indent="-514350" eaLnBrk="1" hangingPunct="1">
              <a:buAutoNum type="arabicPeriod"/>
            </a:pPr>
            <a:r>
              <a:rPr lang="en-GB" altLang="en-US" sz="2800" dirty="0"/>
              <a:t>Humans usually produce one egg at a time inside the body of the woman</a:t>
            </a:r>
          </a:p>
          <a:p>
            <a:pPr marL="514350" indent="-514350" eaLnBrk="1" hangingPunct="1">
              <a:buAutoNum type="arabicPeriod"/>
            </a:pPr>
            <a:r>
              <a:rPr lang="en-GB" altLang="en-US" sz="2800" dirty="0"/>
              <a:t>Men produce millions of sperm</a:t>
            </a:r>
          </a:p>
          <a:p>
            <a:pPr marL="0" indent="0" eaLnBrk="1" hangingPunct="1">
              <a:buNone/>
            </a:pPr>
            <a:endParaRPr lang="en-GB" altLang="en-US" sz="280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762000" y="304800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Fertilisation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899FB27-C557-4370-BD31-E264CB1FA2FF}"/>
              </a:ext>
            </a:extLst>
          </p:cNvPr>
          <p:cNvSpPr/>
          <p:nvPr/>
        </p:nvSpPr>
        <p:spPr>
          <a:xfrm rot="21253213">
            <a:off x="2286000" y="5329240"/>
            <a:ext cx="4495800" cy="12192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Think, Pair, Share!</a:t>
            </a:r>
          </a:p>
        </p:txBody>
      </p:sp>
    </p:spTree>
    <p:extLst>
      <p:ext uri="{BB962C8B-B14F-4D97-AF65-F5344CB8AC3E}">
        <p14:creationId xmlns:p14="http://schemas.microsoft.com/office/powerpoint/2010/main" val="379323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Developing embryo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r>
              <a:rPr lang="en-GB" altLang="en-US">
                <a:hlinkClick r:id="rId2"/>
              </a:rPr>
              <a:t>https://www.youtube.com/watch?v=O52oMM5YrpI</a:t>
            </a:r>
            <a:endParaRPr lang="en-GB" altLang="en-US"/>
          </a:p>
          <a:p>
            <a:pPr marL="0" indent="0" eaLnBrk="1" hangingPunct="1">
              <a:buFontTx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7590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C01CF-6DC0-4EB1-88D5-E69459082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7620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1) </a:t>
            </a:r>
            <a:r>
              <a:rPr lang="en-GB" u="sng" dirty="0"/>
              <a:t>Draw a cartoon strip showing the fertilisation of an egg cell.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2) </a:t>
            </a:r>
            <a:r>
              <a:rPr lang="en-GB" u="sng" dirty="0"/>
              <a:t>Complete the following sentences: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4C980DD-60AD-4EBC-B194-FDCE58CFDA9A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457200" y="2294523"/>
            <a:ext cx="82296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 eaLnBrk="1" hangingPunct="1">
              <a:buNone/>
            </a:pPr>
            <a:endParaRPr lang="en-GB" altLang="en-US" sz="2800" i="1" dirty="0"/>
          </a:p>
          <a:p>
            <a:pPr marL="514350" indent="-514350" eaLnBrk="1" hangingPunct="1">
              <a:buFont typeface="+mj-lt"/>
              <a:buAutoNum type="alphaLcParenR"/>
            </a:pPr>
            <a:r>
              <a:rPr lang="en-GB" altLang="en-US" sz="2800" dirty="0"/>
              <a:t>Fertilisation is the joining together of ……..</a:t>
            </a:r>
          </a:p>
          <a:p>
            <a:pPr marL="514350" indent="-514350" eaLnBrk="1" hangingPunct="1">
              <a:buFont typeface="+mj-lt"/>
              <a:buAutoNum type="alphaLcParenR"/>
            </a:pPr>
            <a:r>
              <a:rPr lang="en-GB" altLang="en-US" sz="2800" dirty="0"/>
              <a:t>The sperm cells are released into the ………</a:t>
            </a:r>
          </a:p>
          <a:p>
            <a:pPr marL="514350" indent="-514350" eaLnBrk="1" hangingPunct="1">
              <a:buFont typeface="+mj-lt"/>
              <a:buAutoNum type="alphaLcParenR"/>
            </a:pPr>
            <a:r>
              <a:rPr lang="en-GB" altLang="en-US" sz="2800" dirty="0"/>
              <a:t>To get to the oviduct the sperm cells swim …….</a:t>
            </a:r>
          </a:p>
          <a:p>
            <a:pPr marL="514350" indent="-514350" eaLnBrk="1" hangingPunct="1">
              <a:buFont typeface="+mj-lt"/>
              <a:buAutoNum type="alphaLcParenR"/>
            </a:pPr>
            <a:r>
              <a:rPr lang="en-GB" altLang="en-US" sz="2800" dirty="0"/>
              <a:t>An egg cell is released from an ovary every ……….</a:t>
            </a:r>
          </a:p>
          <a:p>
            <a:pPr marL="514350" indent="-514350" eaLnBrk="1" hangingPunct="1">
              <a:buFont typeface="+mj-lt"/>
              <a:buAutoNum type="alphaLcParenR"/>
            </a:pPr>
            <a:r>
              <a:rPr lang="en-GB" altLang="en-US" sz="2800" dirty="0"/>
              <a:t>The fertilised egg cell passed down the oviduct ……..</a:t>
            </a:r>
          </a:p>
          <a:p>
            <a:pPr marL="0" indent="0" eaLnBrk="1" hangingPunct="1">
              <a:buNone/>
            </a:pPr>
            <a:endParaRPr lang="en-GB" altLang="en-US" sz="2800" i="1" dirty="0"/>
          </a:p>
          <a:p>
            <a:pPr marL="0" indent="0" eaLnBrk="1" hangingPunct="1">
              <a:buNone/>
            </a:pPr>
            <a:endParaRPr lang="en-GB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3575070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</a:rPr>
              <a:t>Identical twins</a:t>
            </a:r>
          </a:p>
        </p:txBody>
      </p:sp>
      <p:pic>
        <p:nvPicPr>
          <p:cNvPr id="10242" name="Picture 2" descr="http://www.twin-pregnancy-and-beyond.com/images/Identical-Twins-Yel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3945381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xETEhQTExIUFRMWFxgXGBcXFxgXHRkfHhoXFxoYGCAYHCggGxolGxoaITEhJSkrMC4uFyAzRDMsNygtLisBCgoKDg0OGxAQGywiICU3LCwtLC4sLCwsLCw0NCw1LC83LCwsLCw2LCwuLDcsLDcsNCw0KywsLCwvLC8sLDQsLP/AABEIANcA6gMBIgACEQEDEQH/xAAbAAEAAwEBAQEAAAAAAAAAAAAABAUGAwIBB//EAEMQAAIBAgQEBAQCBwUGBwAAAAECEQADBBIhMQUTIkEGUWFxIzKBkUKhFBYzQ1JiwRVysdHwByREY4KSVXOUssLS4f/EABoBAQADAQEBAAAAAAAAAAAAAAACBAUDAQb/xAAmEQEBAQACAgIBBAIDAAAAAAAAAQIDEQQhEjFBIjJRcRPRBWGx/9oADAMBAAIRAxEAPwD9xpSlApSlApSlApSlApSlApSlApSlApSlApSlApSlApSlApSlApSlApSlApSlArjjWcW3KCXCtlHmYMfnXalBizjsiq2Fv3Ltw2ybouM90KxKAF1Y/CfMx6Bl0zadOnq7xvGJd5RKHLcChimXnS6yo1MFVb8IPnEAitDxziJsWw6287Nct2wJgS7qmYmNhM/SoOH8XYZzCZnYlQqoAxbMHIIg6CEb5oIgeYoOPF+MYm3ihbRVKwhVCNbuYvmymZBWBsDHfQiKy14jvkQcRajKjNd5LAIzJdY2ipbfMgEz/L81WuH8Uh+X8PLzIkMTKyNJgQZ9KgtjuGC2y8rp5uSNBmZQ4IBL6AKrDIxEAxHUAQ7Y7jN/kYa6uUNcw4uMSGyglsPM9ho7wW0EakCaveCYprti1caczKCZXLr5wCRB3EEiDVfh/Edpnw9uyjNbutkDhYRYsteAHrlAEaATEyIq+oFQ8ZxSxaMPcVW/hmWPso6j9BVfxLHPcdrNpsirpcuDeSJ5dv8AmgyW7SANdVgrbRegJctjmqAy6l9A+ZmWTkJlSXiSD5iYa306Z47fa2/t/D/iZ0HnctXba/VnQAferGzdVgGVgynYggg/UVS2c/VmK/McsAjpgQGnczP5VEs4BrUNauEXR8xIAW7/AOaqALP8wAI+4Pk5P5TvD/DUUqJw3HC8mYAqwJV1O6sNwfPzB7gg96l10cClKUClKUClKr+NcUFi3mjM7HKiTGZoJ37AAEk9gDR7JbeomX76IpZ2VVG5YgD7mqs+JsJ2uMw80t3XX6MikH71lb7O7q92brsYzaZbehPSpPSukaSSSJnt5w8kKVJKksW5gbNBzQBMRDRv2FTmGhjwPX6q3GB4pYvfsrqORuARI9xuPqKmV+e3sKGbMSdBAjQqZnOrDqDdtDWg8P8AGXLCxeMsQeXc0GeN1aNA4Gum4BPY15c9OPP4muOfKe40VKUqKoUpSgUpSgUpSg4YvCJcAVxIDI41jVGDr+YFQMH4dw9pgyBulgVBdiFgOAqgnRQHb7jyEW1KCoteHMOsQG6SCJYmI2HsNvYVzfwthiS0XM5YMH5jZljMIUz8sO+hn5vQRd0oKmz4ew6XLdxQ4Nsyq8x8s8s2cxUmC2QxJ999am8TxXKs3Lm+RGYDzIBIH1OlSarPEg/3a6eygOfZSHb8gaEVNuwLVsFxmCQ2iFmzknO+kkklidB3NdL1uDlDXZd80jXLADFZIhUOWI/mPnXaxhwhISAhk5QPxMxZmn1JP3qOwZrRtzctO4uKrTnZfmh5EjaGE+YG9Vl115ZZrdzIFbKQcx1UMAYGXpJzBftX1XdVQMDcYwrMoAEwZcgnRZGwncVk/BvhDGYJ3e5j3xQcKoR84UdQJbqZjmCzERvr6a63YVFItqo1ZoGgLMSxJjzYkk+tKR44Zb5N9AGZhdQoxYySydSMfXLnBPeF8q0VZqxZIu4fSGNxnYZiwB5b5oJ7SdNvYVK4xgce9ycPi7dlIAytYFwzrJksPTT0rtj6VuWfqXdKy39lcW/8Stf+kX/71yxnB+Lm24HEbRJVgB+jKJkHSc+nvU3NrqV+V+DPCHiGzlN/iiqg/dkfpJjuCbgEH2Jr9RtAgAMZaBJAiT3MTpQe6xXHLzXMVcg/sctpZEjUJcuEe4Kj3StrX5/jrH+8YiIFxbrAMRMB1tXI9iCv29Kln7W/CkvK52wv4Q6i0SMoBUHp2iOpddI0kelebSZ0ZSHKuuaXgfNJyQIIyiB9ajXuKrmlEd1AMsGAXQjYE6nfWO1UfGvDOIxV9MRax92zbKoRbAYR32DASfUGutljW1bJ3J21dlX/ABERlUZQNjrmIJ1I27dvWuFxWYcxc6OoDIrEdLKcykgTuRB11BiuyWJId1XOuZVYakKSO5Gk5VJHmK+OpzEsNFHSQx1kHNmG3lG/0rxKzudVvMJfFxEcbOoYfUTXaq/w8hGFsA78pP8A2irCuL5wpSlApSlApSlApSlApSqrEccRHZSlwqhAe4FlVMTBjXYj70FrXi7bDKVIkMCCPQ6Gvtu4GAZSCDqCNQaxvjPxCVK2rNyF15jKYM9lDDbvMeg0qWM3WpmHr8+nazh4z27md7lrJCZoDBCWtXE2EtAnWMykdqsGLkKVhTKlgwnT8Q6T83rqPeqPw1wJrs3y9xOmLTySTJBLENumgEHeT5A1b3rd5Y5tguFMh7UMJGxykhwfQBveuPJx/G+va5q5xq4776/P4eWw1i4byFUYuAt4EfMCsAN59NdX5hTpyo+nzDOAJEjQiZWYM6EjfauN7ElwVS3iczAgFbLoR6g3lVAfc1Is8MvXY53w7Y3RWl39HYaKPNV3840MJm15d5j1wROZca/+7UG3a9dQbj+oJVVB/kJ1DVeV8RQAAAABoANI9BX2u0nU6VdXu9lKUr14VWeIbzLaGViuZ0VmG6qzAMR6xUnH40WwvSXZjlVFiWME99BABMnyqIMTbxKXLLq1t4hkaMwnZgRIInWRO1BzIv4YzL37HeYNxPUbZ19Nx61lfFN4Xbhe0Lqowtq7lHtiQ0DVlGhBykn0FbPgGJNzD22b5oKk+ZVihP1yz9am3rSupVlDKwIIIkEHcEHcUSxq5vcflWA4OVZkIi0DOmueZJGpkAbHzqzuKsJzshOcZYBAzSckSTrFXOM8P3rX7H4tvsjNDr6Bm0cf3iD6mq1LToMv6PfWOwtO3rugZTr5Gu938vdrY4OXhmJM3qfxb/t5t2grNCAZupmEamAuvrlA19K+WcK95xYkHOSWKgjJanWdT1EdIPmZjQ1JwfCcVcJIQ21YjqvFekRHQiHMfOGK61quE8MSwmVZZjqztGZj5mNI8gNBULpz8jy8zPxx7qaBGgr7Slc2SUpSgUpSgUpSgUpUK/xEAlUR7jLvkAgHyJYgT6T3oJtVGD+Hib1s7XYvL6mAjj30X6Gua8GZl5jXGXEklsysSF10TLOUqBA211r7aw+JuXrT3URBZznMrFs+ZSuggZRrOs7UHq94fXqFu7dso3zJbK5T5wCpy/8ATFSsBwmzaXKqD1JAJb3NTqUAUpSgUpSgUpSgVHxguEBbeknV9DlHmAd2Ow7d+0GRVLxrxVhMM3LuXM147WLQN2606CLaS0esRQTsPw9VbOWd3iAztMTvlGyz6DtUTxG+CROZjGtIi/idsh9gZBM+Q3qo/SOLYv8AZonD7J/Hdy3r5HogPLtn+8Wjy7VM4X4NwtpxecPicQP32IY3XHnkzdNv2QCgvMIECLy4CQMsbRuIqu8R8SuWRZyRNy7yyTau3oHKu3JC2uo6oB9at65XcOrFCwko2Zd9DlZJ/wC1mH1oKC74utW2Nu5JZF6yoA6uXzYCM3MHTGpEAmJmjeI7nxQbBtlGCgOVObpssdUYwRzPXt61Z4rgmHuMzOhJcEMM7hWlcklQ2Utk6c0TEa17u8IsMzMySWjN1NBgKJiYBhVEjfKKCp/W+ys5wRFtrpbpUELmnKGfM3y7iQCRMVzxPjBeVca1aZ7iJccqChVQgBzMyvDKSw+Uk6N5VZnw7hTvakAMMpZyvUGUnKWy5irEZomDE18v+HMM65WR2HUCTdulmDRmVmz5mU5V0YkdI8qDzxPxDZs3lstJZgpMFRAZsimGYFtZ+UGAKj2/FKsVVbF4tcCtaHwxzFIdswJeAMqMeqDt51aYnhlq463GU5ljUO6zBzAMFIDgHUBgYqh/U4DMReIclcpi5CKvMhRF0Ff2jfIVEaRBIIaHhuMW9at3VBC3FVwDoYIkT61JqNwzBLZs27KklbaKgJ3IUASfXSpNApSlApSlArxZtKohRA1P1Jkn3Jr3SgUpSgUqJj+J2bMc24qk7AnU+wGp+lQB4owvc3APM2boHuSVgCiUxq/UXVK8WbqsoZSGVgCCDIIOoIPcV7oiUql4v4rwOGurZv4i3buMrMAxiABJLeWxid4qs/WrEYnTh+Ea4h2xOImzZ91BHMuD2UA+feg1jEASdAKzGK8bWC5tYS3cxt4GCLEFEP8AzLpIRR9SfSuY8Gm+c3EcS+K78kfCw47/ACLq4/vs1afC4ZLahLaKiDQKoCgewFBlv7H4litcXihhrR/4fCHqO3z3mGbz0QLvuau+C+H8LhFK4eyluZLNqWYncuzEsx9STVnSgUpSgUpSgUpSgUpSgUpSgUpSgUpSgUpSgUpSgVSeIeMG1Fq1HOYTJ1Ftds5HckggDuQewNXTMACSYA1JPavz63ic+fENI5vxDP4VjoX0hI08586lmdrPi8P+Tfv6j3asgEtJZ2+Z2Ms3uf6bDsBXSsn4Y8d2MbiHsW7brlUsrGOoAgHTtuKv+JOTltKYa5MkbqgjOw9dQo9WB7V0jYxvFz3j6duDcTxKq/Ia0tk3GKB7bPOwYjLcWFL5iPOZnWtJguKXcRbuW0KWcSoGpHMWDtcQSJ2Ig7EdxE0FtAoAAgAQB5AbCu3D3yYmw47s1tv7rKTH/eqH6etR1n0qeT4uPhdT7+1fw/8A2P4RcQMXfxOKxGIDi4WZkALAggkBZ7bTEaV+j0rHziLNm9fAYsbzqC169cCq2JKlzbbpULb1ESAB5VzZLYUrEnieNuKTzAi22w3UtsnmK2JZGYlogctATl06iZgivn9qYlRIJBKAgvzCqnlWd9+7NqQYOp70G3pWLs8fxha3CgyqwjJlN2WuKxBUtEZQQRprJgMIkcK4niCmJuZue62LTKottbAeLrNbyk6kGAY12B1FBrKVhcR4ixS2Xc3bYCrdZbvKZw5VLbLbIECSzP8AL/DG4NWfBuM3rmJFt2U5lvsbYQqbfLuIidU9WZWn89iKDT0rEYXieKe+BzJZkSU5bqtlzz5VtYaCFBnsJ7iui8exLkPlNm2wKyyMTbC3LVt2YEwevmAEj5YbaaDZ0rDcL41jJtqWDDQgsjzdDPczOBqwygCFG0a6ERP4XxXEXMJcd+q4rosqpUGRaJywZIBZhqAREESCSGqpWLv8SxsWiXgOyOQLRGUC+EKEzsykST5HsYE/hnEcRdtX+uWFlWVhaK8u4wuZrUE9RQhdN+rWg0tKxOB49jeZZtFM6tkQ3chEl1S8r7wFFoXVb+cLtMG18PcVu3GIusNVUlchTluSwNmSeogD30nYig0NKUoFKUoFKUoFKUoKvxO0YS/622X/ALun+tZdlBkESDpFbLiuE51m7amM6MoPkSCAfodaxWHulhqMrDR1O6sN1PsfvvU8NP8A4+z9U/pT8G8M4LBG5dtJkJBzMWJgbkCdh/lXV8Yli1dxd+VBGYiNVQfIkfxayR5sfKpGL+JcFr8Kw9z116E+pEkeSx+KuvFOH28RaezdEo4giY9ZB85qa9M9TrE/r+1V4S8V2cetxrauhtkBlaJ1mDodtD9q0eATNibCD+I3D/dRTr7Z2Qf9Qql4DwLDYG0yWhlWczMxknTck9gK2PhTAkBsQ4hrgAQEQVQaifIseqPLKNxUbeoreRyXHD1v91aCs7e45iLfNa5Ztlbd6zZi27szG41gAgFANBd891+taKoF3C2SzKT1O6XiJ72zag+gBRNK5sdXr4uw2dbZLB2YIQcoKMbjWgrDNJ61I6ZA32INdsd4it2XurdV1W2AQ8Zg/TmyqBrm8h3g16Hh3DcwXAGDZs5h2AY52ujMAdYdmI9420r7jOHYa5dGfVzkuhcxj4RgOBsILgHz0oPP6x2J6c7LMM4AyqM5thiZ+UuCJE/KTtXbEcatpdNoq+mTM4XpXOSqAmZkkRoDuPOuFnw3hVW0iqyraVUVRccBlU5lD69cNrrO58zXm7wSzcxF267MwItobeZ1WUDMCwmHPWCDGhA8tAr8Vx3CYgGcO910k5IUkDKXluqFBA1VtZABExUngeOwrXiLdnl33trcfQaZwLhG8wSZJAykg6kiu2C4HhLL5QWzuhWGdmlVGXudAAwFSMHwSxbdHBcsi5VzOzQMoWQCd8oAn/M0Ea94psLca2VuF1MBQASx5i2tBmkDO66sACDO2tduF+IrF+61pCc4DHWNQrBH2JIhiBqBMyJGteLXhvCq/MAaQxYAuxUE3FvGATA61B/LbSu2F4dh7F3Msq9wsqqWYiWm6wQEwJylvpQQm8Y4bJm6vnKAdAJIBJ3aBABlWIbYRJE9U8UWDJC3SuuV8mjkWxeyr3JyGdo0Osg0PhjCmT15iZD818w0YZVaZywzCPX0ERMN4ewbtdUubmY5ggd4tgjkgqM0BhymXMPI+ZkJVnxTZYSqXGhXZsoVsoU5TJViCZ0EE/kYj/rnY3ytkymWzJGcXFti3IbLqW+bNA894mJ4awwR1hyHBDEuxOrZ5mZnNr+W2leR4Vw0RFzuZNxiZLK+aZ3DKCPLbbSg7Dj9k4cYhczISV0y7hihBJOUAMpEkxpvtUQeL8NAf4nL0m5l6QWt81V3kkr5AiYHcVNu8CstaS0c+VGzqQ7Zg3VLZpkk5m+9crfhnCi3yshNuVMMzGcqcsSSZPTp+e9B34RxM3jeBtvb5VwW4fQn4dq5Okj95GhO1WNQuGcNSwHCFyXbOxd2ck5UTdiT8qKI9Km0ClKUClKUClKUEPi/ErWGs3L905bdtSzGJ0HkBua4YzguHvkXHtkMQOpWe0xHYMUKk+xqm8ZD9Iv4LAjVbl39IvCP3ViGAOne6bQ+9ayj2Wz3GJ4lwf8ARXZraMbDwxYZnKMAFOeSWIIAIbXvMaTDtYtHMW5unytgv98ui/Uiv0KlSmlvj83eM/H7ZLDcHKq2IxYi3aBuCysuekZpfL87CNEWRP8AFpGl4fjEvWku2zmt3FV1PmCJB+1SCKyfgI8n9JwB/wCEvEIP+Vd+Naj0GZk9Mkdq8t7VuTk1u96rWVib/hPEHNHIB7sGOa/8XmfGD2WUaej6jyiNtSvEGOPhXEcvli8EU2W2YkreK3EUr0AG2EePlH7NYUdvFnwpfA/dEQ02i/QZuWGydFhAEYW2mE3I0aTW0pQYvA+Hr4vCbdkBOW3MDPNsc2/cNqyCkFcrKkyunbYVO4n4be9cvs3LZXF3lhixys1nDW0YjLAIa05kbSCNSY01KDE8Q8J4h3cryVnmfFzHmXM16zdFu4GtMoTKjW5OfQjTcVxwfhnEC8VK2xAsMLpYk2ovXrjLYy2lUysKQAgAI0I0reUoMXwvwfcXKLxtuoZSwLAh8tu8mcqtlBmLXFJDZj0/MYFcf1QxOULmshwG+Pnc3NcObItwbcZA3edu0zO6pQYy14Ructg3KzZbnLGaRbdjaysuSyirGQmQgILHeSa4Y3w7iLYJtBEdnVLfLzNCtfxBuM/SAvwL5PeGXvAndUoPNpAoCjYAAfTSvVKUClKUClKUClKUClKUCleXcAEkgAbk1XvxcfhQkeZ6f/2ob5M4/dU841r6j80/2ZcJxV3iuOxzXHXDrdvWUU/vDzNQJ2QETpuY8jX67VZwi9ZVRaROXuQvmSSzGe7EkkzqZJqzr3Opqdx5rNzeqUpSpIlfkXi7heJw/H8DjDdd8NfuJagnRGh4tkCJHUzKT5t5V+u1WcWuWGAS4guQyvl06WVg6tJ2IIBHevNamZ3Xuc3V6izpVYvFx3QgeYIP5VY27gYAqQQdiKjjkzv9tS1x6z9x6pSlTQKUpQKUpQKUpQKUpQKUpQKUpQKUpQKUpQKUpQUvFLxZ8v4VjTzO8n20qJUjiKRdb1Ab+n/xqIi7k+dZPNbeS9tTik+E6eiP9Dt6j1q/wV0sisdyNazd69A0BJ2j/XbUfer7hF0G3ERkOU6z2Bn867eJf1WOXlT9MqbSlK0FBF4lfKIY3OgPlPf7VRgVccYSbc+RB/OP61Susx5d6zvLt+ci/wCLJ8Xup3B7hDFexGb2Pf7/ANKgE124PiPifLo3Spn0JmPWIrnwXrkjrzTvFaClK537hVSQpcj8KxJ9BmIH3NarLdKVRJ4osgI15XsK6uym5kiEKA/IzR88+ysdIqzs8Sstca0txTcWZUb6QD7xImNpFBKpVZg+P4a4JW6urtbgmDmXOSIPojH2FdsPxWw78tLqs8TlB7QDp56MpI7Zh50E2lVOF8R4Vw55gBRmVgd+lzaMAb9QA0n5h3MUteJMKz8sXVLFQw13BLiPQzbYQY1UjsaC2pVaOPYbvdRSEzkEjQZQ++0hSDAOxB2pieOWEtJeLTbdxbDAbEnLBB1Gukbz2oLKlVp4/hen4ydS5gZ0ggkSdhOVoB1OU+Ve8TxnD2yA95ASY39AZPkIZdTp1DzoJ9Kh4vidq0SLjBYCnX+YsAABqT0ntUTDeJcI6o3OUB05gkj5YLAyNNVBYCdQJoLelU58TYXMqrcDFs8R/JkLAzEGLikTuCDXY8fwvV8Zeg5SBJMyw0AEtqrbT8p8jQWVKi4DiFu9n5ZkKQM2kNKJcBUjcZXFSqBXxmABJ2GtfaicUPwn9YH3IH9a81epa9zO7Ipbt0uSx0LfkOw+gricw1BzD1j8ogV2rxbsjMoBKgsAY9TGx03rG96rWnWY5XWA6pkgR3iSRCwd+x239qseEcPuLcD6qsaydWMRMfbXTapmE4blbMzBo2gR9T6/51YVe4fH6vy16/6VOXyO58clKUq4pqnjF+SLY2+Zv6D8p+1VjKZ0aPTQj/CfzqTjDN257gfZV/19ajvbB3389jWTz6ut1qcOZnEeATs0A9gJ6j6HsO51nQ+9fLODa5IQE5SADMAHcmfPtpNT8Jw9nQEP3IMjyJGkRV1ZtBVCqIArtxePde9ep/658nkTPrP284ZGCKGMsFAJ8zGp+9daVD4wt02Los/tShyQQDMdidA3kTpMVoRn29ol3gasoTOdLF6x22ulCW9xk09zXjhfh5LN3mK0jrygqJBchm6t4kaARvrMCKvD8PvG411RikAFoILlwFiBdJcPBMqFLQGJMH2j5h8JjF5Ob9IZitszzBC3M55vNBbVCmWAARo0QTNBIx/g63dMtdcGT8sD98bw+oDXEnutw1ZYbgoS7nFw5A73FtwNGcQxncjVoH8x3gRQ2MDj1VGD3jc5dgnO8rnZLgvZhMQDk02HbvXjEWcdkHLXEhQ6wjuC5OTqLMLnSmeIPUAQ3SVIoLNvC07330a4ydIGXmXhfdWykFgSoG40+9c8H4RyLk/SGa2TmZciCSLt28CCBIGa5EeSDzMxf0bHM4Hx1m58ZuYMrKb6FeTDSoFnODAUwf4tR4xGCx62wEa80lTclyzZQ14QkOpBjlTDAkA7kmQn2/CFsSOZKwd7aMcxtcknqBEZZMR+IiY0qfh+CBbdu2bjHl3eaD6yWyiSSFEwBJgCqrglrHDEIb3MZDaAYsQFByL2VyGYsNRlBBLHMRAqLiLPEGxDgC+lpnALBx8oxFj5TmgA2eZsgIBMkmgsW8KLnRjebKtwPlIBk53fKNYAJc9p9e1eP1Nt5VHMJOV0ZnVXLKxXQg6SqoqgmRA1BqvvYHGFlV1vui4i0bZDjKETFlib0tLHlBCCZPT5zPXjeNvDFm1bdxeY/CAdeWAbLn4qFsx+IJkL/DrEigvcfwYPcF1XKOuTLoCAV5o1HcFbrD7VU/qRbyZDdYgqAxKIWLC3yg40hdADAG40iSKh4LBY9lIdsQoy3SOrK2fJby68xiRnzEaxIOmWBXlLHEzzc5uAlGnLEHqQpk+KNQuYEKEO+s5TQX+M8Ph3Z+YRmYsRAP4bKwPrZUz6muFzw0xVU/SGyIehMqwB1aPEFyA2kmOkSDrNnwQXORb5oIeNQxzHcxJ11iO5jzO9TqCs8P8AB1wtvlhy+iCSAD0W7drtpqEB+tWdKUCuOMtZkZe5Bj37fnXaleWdzp7L1e2ZBrizM0ZNBIOY+nl3OvtVtj8AwJZBIOpUbg9yPOfL/Gaj2MDcc7FV7kjX6A9/f86y9cG5rqRp55sXPy7fOH45w2UtmXMAZ7TGx37jed6v6ouMYFUWV0BGU++pDE++59q9YC/dulIY5Vgk7fRj3PaKtce9Yv8Aj17v4VuTGdz559fyu6UpVtUUXErcXT/MA32AU/4D71Ee5Gm58h/XyFX+PwvMWNmGqn+h9DVOcNcmOW0/SPvtFZvPw6m+5PtocHLm56v4RrF26kdZBn5RqNZJGukbnbtWiwGILoGMTqDG2hjSodvhIynMesjQjZe4j6jU96q8LiXRmCmCd1idflMD+IED71Pju+Gz5/VR3M80vx+41FKj4C2yoA5JbcyZ37TUir0vcUrOr0UpSvXhSlKBSlKBSlKBSlKBSlKBSlKBSlKBSlKBSlKD4QDvQCKUoPtKUoFKUoFeQg3gTSlB6pSlApSlApSlApSlApSlApSlApSlApSlApSl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CEAAkGBxETEhQTExIUFRMWFxgXGBcXFxgXHRkfHhoXFxoYGCAYHCggGxolGxoaITEhJSkrMC4uFyAzRDMsNygtLisBCgoKDg0OGxAQGywiICU3LCwtLC4sLCwsLCw0NCw1LC83LCwsLCw2LCwuLDcsLDcsNCw0KywsLCwvLC8sLDQsLP/AABEIANcA6gMBIgACEQEDEQH/xAAbAAEAAwEBAQEAAAAAAAAAAAAABAUGAwIBB//EAEMQAAIBAgQEBAQCBwUGBwAAAAECEQADBBIhMQUTIkEGUWFxIzKBkUKhFBYzQ1JiwRVysdHwByREY4KSVXOUssLS4f/EABoBAQADAQEBAAAAAAAAAAAAAAACBAUDAQb/xAAmEQEBAQACAgIBBAIDAAAAAAAAAQIDEQQhEjFBIjJRcRPRBWGx/9oADAMBAAIRAxEAPwD9xpSlApSlApSlApSlApSlApSlApSlApSlApSlApSlApSlApSlApSlApSlApSlArjjWcW3KCXCtlHmYMfnXalBizjsiq2Fv3Ltw2ybouM90KxKAF1Y/CfMx6Bl0zadOnq7xvGJd5RKHLcChimXnS6yo1MFVb8IPnEAitDxziJsWw6287Nct2wJgS7qmYmNhM/SoOH8XYZzCZnYlQqoAxbMHIIg6CEb5oIgeYoOPF+MYm3ihbRVKwhVCNbuYvmymZBWBsDHfQiKy14jvkQcRajKjNd5LAIzJdY2ipbfMgEz/L81WuH8Uh+X8PLzIkMTKyNJgQZ9KgtjuGC2y8rp5uSNBmZQ4IBL6AKrDIxEAxHUAQ7Y7jN/kYa6uUNcw4uMSGyglsPM9ho7wW0EakCaveCYprti1caczKCZXLr5wCRB3EEiDVfh/Edpnw9uyjNbutkDhYRYsteAHrlAEaATEyIq+oFQ8ZxSxaMPcVW/hmWPso6j9BVfxLHPcdrNpsirpcuDeSJ5dv8AmgyW7SANdVgrbRegJctjmqAy6l9A+ZmWTkJlSXiSD5iYa306Z47fa2/t/D/iZ0HnctXba/VnQAferGzdVgGVgynYggg/UVS2c/VmK/McsAjpgQGnczP5VEs4BrUNauEXR8xIAW7/AOaqALP8wAI+4Pk5P5TvD/DUUqJw3HC8mYAqwJV1O6sNwfPzB7gg96l10cClKUClKUClKr+NcUFi3mjM7HKiTGZoJ37AAEk9gDR7JbeomX76IpZ2VVG5YgD7mqs+JsJ2uMw80t3XX6MikH71lb7O7q92brsYzaZbehPSpPSukaSSSJnt5w8kKVJKksW5gbNBzQBMRDRv2FTmGhjwPX6q3GB4pYvfsrqORuARI9xuPqKmV+e3sKGbMSdBAjQqZnOrDqDdtDWg8P8AGXLCxeMsQeXc0GeN1aNA4Gum4BPY15c9OPP4muOfKe40VKUqKoUpSgUpSgUpSg4YvCJcAVxIDI41jVGDr+YFQMH4dw9pgyBulgVBdiFgOAqgnRQHb7jyEW1KCoteHMOsQG6SCJYmI2HsNvYVzfwthiS0XM5YMH5jZljMIUz8sO+hn5vQRd0oKmz4ew6XLdxQ4Nsyq8x8s8s2cxUmC2QxJ999am8TxXKs3Lm+RGYDzIBIH1OlSarPEg/3a6eygOfZSHb8gaEVNuwLVsFxmCQ2iFmzknO+kkklidB3NdL1uDlDXZd80jXLADFZIhUOWI/mPnXaxhwhISAhk5QPxMxZmn1JP3qOwZrRtzctO4uKrTnZfmh5EjaGE+YG9Vl115ZZrdzIFbKQcx1UMAYGXpJzBftX1XdVQMDcYwrMoAEwZcgnRZGwncVk/BvhDGYJ3e5j3xQcKoR84UdQJbqZjmCzERvr6a63YVFItqo1ZoGgLMSxJjzYkk+tKR44Zb5N9AGZhdQoxYySydSMfXLnBPeF8q0VZqxZIu4fSGNxnYZiwB5b5oJ7SdNvYVK4xgce9ycPi7dlIAytYFwzrJksPTT0rtj6VuWfqXdKy39lcW/8Stf+kX/71yxnB+Lm24HEbRJVgB+jKJkHSc+nvU3NrqV+V+DPCHiGzlN/iiqg/dkfpJjuCbgEH2Jr9RtAgAMZaBJAiT3MTpQe6xXHLzXMVcg/sctpZEjUJcuEe4Kj3StrX5/jrH+8YiIFxbrAMRMB1tXI9iCv29Kln7W/CkvK52wv4Q6i0SMoBUHp2iOpddI0kelebSZ0ZSHKuuaXgfNJyQIIyiB9ajXuKrmlEd1AMsGAXQjYE6nfWO1UfGvDOIxV9MRax92zbKoRbAYR32DASfUGutljW1bJ3J21dlX/ABERlUZQNjrmIJ1I27dvWuFxWYcxc6OoDIrEdLKcykgTuRB11BiuyWJId1XOuZVYakKSO5Gk5VJHmK+OpzEsNFHSQx1kHNmG3lG/0rxKzudVvMJfFxEcbOoYfUTXaq/w8hGFsA78pP8A2irCuL5wpSlApSlApSlApSlApSqrEccRHZSlwqhAe4FlVMTBjXYj70FrXi7bDKVIkMCCPQ6Gvtu4GAZSCDqCNQaxvjPxCVK2rNyF15jKYM9lDDbvMeg0qWM3WpmHr8+nazh4z27md7lrJCZoDBCWtXE2EtAnWMykdqsGLkKVhTKlgwnT8Q6T83rqPeqPw1wJrs3y9xOmLTySTJBLENumgEHeT5A1b3rd5Y5tguFMh7UMJGxykhwfQBveuPJx/G+va5q5xq4776/P4eWw1i4byFUYuAt4EfMCsAN59NdX5hTpyo+nzDOAJEjQiZWYM6EjfauN7ElwVS3iczAgFbLoR6g3lVAfc1Is8MvXY53w7Y3RWl39HYaKPNV3840MJm15d5j1wROZca/+7UG3a9dQbj+oJVVB/kJ1DVeV8RQAAAABoANI9BX2u0nU6VdXu9lKUr14VWeIbzLaGViuZ0VmG6qzAMR6xUnH40WwvSXZjlVFiWME99BABMnyqIMTbxKXLLq1t4hkaMwnZgRIInWRO1BzIv4YzL37HeYNxPUbZ19Nx61lfFN4Xbhe0Lqowtq7lHtiQ0DVlGhBykn0FbPgGJNzD22b5oKk+ZVihP1yz9am3rSupVlDKwIIIkEHcEHcUSxq5vcflWA4OVZkIi0DOmueZJGpkAbHzqzuKsJzshOcZYBAzSckSTrFXOM8P3rX7H4tvsjNDr6Bm0cf3iD6mq1LToMv6PfWOwtO3rugZTr5Gu938vdrY4OXhmJM3qfxb/t5t2grNCAZupmEamAuvrlA19K+WcK95xYkHOSWKgjJanWdT1EdIPmZjQ1JwfCcVcJIQ21YjqvFekRHQiHMfOGK61quE8MSwmVZZjqztGZj5mNI8gNBULpz8jy8zPxx7qaBGgr7Slc2SUpSgUpSgUpSgUpUK/xEAlUR7jLvkAgHyJYgT6T3oJtVGD+Hib1s7XYvL6mAjj30X6Gua8GZl5jXGXEklsysSF10TLOUqBA211r7aw+JuXrT3URBZznMrFs+ZSuggZRrOs7UHq94fXqFu7dso3zJbK5T5wCpy/8ATFSsBwmzaXKqD1JAJb3NTqUAUpSgUpSgUpSgVHxguEBbeknV9DlHmAd2Ow7d+0GRVLxrxVhMM3LuXM147WLQN2606CLaS0esRQTsPw9VbOWd3iAztMTvlGyz6DtUTxG+CROZjGtIi/idsh9gZBM+Q3qo/SOLYv8AZonD7J/Hdy3r5HogPLtn+8Wjy7VM4X4NwtpxecPicQP32IY3XHnkzdNv2QCgvMIECLy4CQMsbRuIqu8R8SuWRZyRNy7yyTau3oHKu3JC2uo6oB9at65XcOrFCwko2Zd9DlZJ/wC1mH1oKC74utW2Nu5JZF6yoA6uXzYCM3MHTGpEAmJmjeI7nxQbBtlGCgOVObpssdUYwRzPXt61Z4rgmHuMzOhJcEMM7hWlcklQ2Utk6c0TEa17u8IsMzMySWjN1NBgKJiYBhVEjfKKCp/W+ys5wRFtrpbpUELmnKGfM3y7iQCRMVzxPjBeVca1aZ7iJccqChVQgBzMyvDKSw+Uk6N5VZnw7hTvakAMMpZyvUGUnKWy5irEZomDE18v+HMM65WR2HUCTdulmDRmVmz5mU5V0YkdI8qDzxPxDZs3lstJZgpMFRAZsimGYFtZ+UGAKj2/FKsVVbF4tcCtaHwxzFIdswJeAMqMeqDt51aYnhlq463GU5ljUO6zBzAMFIDgHUBgYqh/U4DMReIclcpi5CKvMhRF0Ff2jfIVEaRBIIaHhuMW9at3VBC3FVwDoYIkT61JqNwzBLZs27KklbaKgJ3IUASfXSpNApSlApSlArxZtKohRA1P1Jkn3Jr3SgUpSgUqJj+J2bMc24qk7AnU+wGp+lQB4owvc3APM2boHuSVgCiUxq/UXVK8WbqsoZSGVgCCDIIOoIPcV7oiUql4v4rwOGurZv4i3buMrMAxiABJLeWxid4qs/WrEYnTh+Ea4h2xOImzZ91BHMuD2UA+feg1jEASdAKzGK8bWC5tYS3cxt4GCLEFEP8AzLpIRR9SfSuY8Gm+c3EcS+K78kfCw47/ACLq4/vs1afC4ZLahLaKiDQKoCgewFBlv7H4litcXihhrR/4fCHqO3z3mGbz0QLvuau+C+H8LhFK4eyluZLNqWYncuzEsx9STVnSgUpSgUpSgUpSgUpSgUpSgUpSgUpSgUpSgUpSgVSeIeMG1Fq1HOYTJ1Ftds5HckggDuQewNXTMACSYA1JPavz63ic+fENI5vxDP4VjoX0hI08586lmdrPi8P+Tfv6j3asgEtJZ2+Z2Ms3uf6bDsBXSsn4Y8d2MbiHsW7brlUsrGOoAgHTtuKv+JOTltKYa5MkbqgjOw9dQo9WB7V0jYxvFz3j6duDcTxKq/Ia0tk3GKB7bPOwYjLcWFL5iPOZnWtJguKXcRbuW0KWcSoGpHMWDtcQSJ2Ig7EdxE0FtAoAAgAQB5AbCu3D3yYmw47s1tv7rKTH/eqH6etR1n0qeT4uPhdT7+1fw/8A2P4RcQMXfxOKxGIDi4WZkALAggkBZ7bTEaV+j0rHziLNm9fAYsbzqC169cCq2JKlzbbpULb1ESAB5VzZLYUrEnieNuKTzAi22w3UtsnmK2JZGYlogctATl06iZgivn9qYlRIJBKAgvzCqnlWd9+7NqQYOp70G3pWLs8fxha3CgyqwjJlN2WuKxBUtEZQQRprJgMIkcK4niCmJuZue62LTKottbAeLrNbyk6kGAY12B1FBrKVhcR4ixS2Xc3bYCrdZbvKZw5VLbLbIECSzP8AL/DG4NWfBuM3rmJFt2U5lvsbYQqbfLuIidU9WZWn89iKDT0rEYXieKe+BzJZkSU5bqtlzz5VtYaCFBnsJ7iui8exLkPlNm2wKyyMTbC3LVt2YEwevmAEj5YbaaDZ0rDcL41jJtqWDDQgsjzdDPczOBqwygCFG0a6ERP4XxXEXMJcd+q4rosqpUGRaJywZIBZhqAREESCSGqpWLv8SxsWiXgOyOQLRGUC+EKEzsykST5HsYE/hnEcRdtX+uWFlWVhaK8u4wuZrUE9RQhdN+rWg0tKxOB49jeZZtFM6tkQ3chEl1S8r7wFFoXVb+cLtMG18PcVu3GIusNVUlchTluSwNmSeogD30nYig0NKUoFKUoFKUoFKUoKvxO0YS/622X/ALun+tZdlBkESDpFbLiuE51m7amM6MoPkSCAfodaxWHulhqMrDR1O6sN1PsfvvU8NP8A4+z9U/pT8G8M4LBG5dtJkJBzMWJgbkCdh/lXV8Yli1dxd+VBGYiNVQfIkfxayR5sfKpGL+JcFr8Kw9z116E+pEkeSx+KuvFOH28RaezdEo4giY9ZB85qa9M9TrE/r+1V4S8V2cetxrauhtkBlaJ1mDodtD9q0eATNibCD+I3D/dRTr7Z2Qf9Qql4DwLDYG0yWhlWczMxknTck9gK2PhTAkBsQ4hrgAQEQVQaifIseqPLKNxUbeoreRyXHD1v91aCs7e45iLfNa5Ztlbd6zZi27szG41gAgFANBd891+taKoF3C2SzKT1O6XiJ72zag+gBRNK5sdXr4uw2dbZLB2YIQcoKMbjWgrDNJ61I6ZA32INdsd4it2XurdV1W2AQ8Zg/TmyqBrm8h3g16Hh3DcwXAGDZs5h2AY52ujMAdYdmI9420r7jOHYa5dGfVzkuhcxj4RgOBsILgHz0oPP6x2J6c7LMM4AyqM5thiZ+UuCJE/KTtXbEcatpdNoq+mTM4XpXOSqAmZkkRoDuPOuFnw3hVW0iqyraVUVRccBlU5lD69cNrrO58zXm7wSzcxF267MwItobeZ1WUDMCwmHPWCDGhA8tAr8Vx3CYgGcO910k5IUkDKXluqFBA1VtZABExUngeOwrXiLdnl33trcfQaZwLhG8wSZJAykg6kiu2C4HhLL5QWzuhWGdmlVGXudAAwFSMHwSxbdHBcsi5VzOzQMoWQCd8oAn/M0Ea94psLca2VuF1MBQASx5i2tBmkDO66sACDO2tduF+IrF+61pCc4DHWNQrBH2JIhiBqBMyJGteLXhvCq/MAaQxYAuxUE3FvGATA61B/LbSu2F4dh7F3Msq9wsqqWYiWm6wQEwJylvpQQm8Y4bJm6vnKAdAJIBJ3aBABlWIbYRJE9U8UWDJC3SuuV8mjkWxeyr3JyGdo0Osg0PhjCmT15iZD818w0YZVaZywzCPX0ERMN4ewbtdUubmY5ggd4tgjkgqM0BhymXMPI+ZkJVnxTZYSqXGhXZsoVsoU5TJViCZ0EE/kYj/rnY3ytkymWzJGcXFti3IbLqW+bNA894mJ4awwR1hyHBDEuxOrZ5mZnNr+W2leR4Vw0RFzuZNxiZLK+aZ3DKCPLbbSg7Dj9k4cYhczISV0y7hihBJOUAMpEkxpvtUQeL8NAf4nL0m5l6QWt81V3kkr5AiYHcVNu8CstaS0c+VGzqQ7Zg3VLZpkk5m+9crfhnCi3yshNuVMMzGcqcsSSZPTp+e9B34RxM3jeBtvb5VwW4fQn4dq5Okj95GhO1WNQuGcNSwHCFyXbOxd2ck5UTdiT8qKI9Km0ClKUClKUClKUEPi/ErWGs3L905bdtSzGJ0HkBua4YzguHvkXHtkMQOpWe0xHYMUKk+xqm8ZD9Iv4LAjVbl39IvCP3ViGAOne6bQ+9ayj2Wz3GJ4lwf8ARXZraMbDwxYZnKMAFOeSWIIAIbXvMaTDtYtHMW5unytgv98ui/Uiv0KlSmlvj83eM/H7ZLDcHKq2IxYi3aBuCysuekZpfL87CNEWRP8AFpGl4fjEvWku2zmt3FV1PmCJB+1SCKyfgI8n9JwB/wCEvEIP+Vd+Naj0GZk9Mkdq8t7VuTk1u96rWVib/hPEHNHIB7sGOa/8XmfGD2WUaej6jyiNtSvEGOPhXEcvli8EU2W2YkreK3EUr0AG2EePlH7NYUdvFnwpfA/dEQ02i/QZuWGydFhAEYW2mE3I0aTW0pQYvA+Hr4vCbdkBOW3MDPNsc2/cNqyCkFcrKkyunbYVO4n4be9cvs3LZXF3lhixys1nDW0YjLAIa05kbSCNSY01KDE8Q8J4h3cryVnmfFzHmXM16zdFu4GtMoTKjW5OfQjTcVxwfhnEC8VK2xAsMLpYk2ovXrjLYy2lUysKQAgAI0I0reUoMXwvwfcXKLxtuoZSwLAh8tu8mcqtlBmLXFJDZj0/MYFcf1QxOULmshwG+Pnc3NcObItwbcZA3edu0zO6pQYy14Ructg3KzZbnLGaRbdjaysuSyirGQmQgILHeSa4Y3w7iLYJtBEdnVLfLzNCtfxBuM/SAvwL5PeGXvAndUoPNpAoCjYAAfTSvVKUClKUClKUClKUClKUCleXcAEkgAbk1XvxcfhQkeZ6f/2ob5M4/dU841r6j80/2ZcJxV3iuOxzXHXDrdvWUU/vDzNQJ2QETpuY8jX67VZwi9ZVRaROXuQvmSSzGe7EkkzqZJqzr3Opqdx5rNzeqUpSpIlfkXi7heJw/H8DjDdd8NfuJagnRGh4tkCJHUzKT5t5V+u1WcWuWGAS4guQyvl06WVg6tJ2IIBHevNamZ3Xuc3V6izpVYvFx3QgeYIP5VY27gYAqQQdiKjjkzv9tS1x6z9x6pSlTQKUpQKUpQKUpQKUpQKUpQKUpQKUpQKUpQKUpQUvFLxZ8v4VjTzO8n20qJUjiKRdb1Ab+n/xqIi7k+dZPNbeS9tTik+E6eiP9Dt6j1q/wV0sisdyNazd69A0BJ2j/XbUfer7hF0G3ERkOU6z2Bn867eJf1WOXlT9MqbSlK0FBF4lfKIY3OgPlPf7VRgVccYSbc+RB/OP61Susx5d6zvLt+ci/wCLJ8Xup3B7hDFexGb2Pf7/ANKgE124PiPifLo3Spn0JmPWIrnwXrkjrzTvFaClK537hVSQpcj8KxJ9BmIH3NarLdKVRJ4osgI15XsK6uym5kiEKA/IzR88+ysdIqzs8Sstca0txTcWZUb6QD7xImNpFBKpVZg+P4a4JW6urtbgmDmXOSIPojH2FdsPxWw78tLqs8TlB7QDp56MpI7Zh50E2lVOF8R4Vw55gBRmVgd+lzaMAb9QA0n5h3MUteJMKz8sXVLFQw13BLiPQzbYQY1UjsaC2pVaOPYbvdRSEzkEjQZQ++0hSDAOxB2pieOWEtJeLTbdxbDAbEnLBB1Gukbz2oLKlVp4/hen4ydS5gZ0ggkSdhOVoB1OU+Ve8TxnD2yA95ASY39AZPkIZdTp1DzoJ9Kh4vidq0SLjBYCnX+YsAABqT0ntUTDeJcI6o3OUB05gkj5YLAyNNVBYCdQJoLelU58TYXMqrcDFs8R/JkLAzEGLikTuCDXY8fwvV8Zeg5SBJMyw0AEtqrbT8p8jQWVKi4DiFu9n5ZkKQM2kNKJcBUjcZXFSqBXxmABJ2GtfaicUPwn9YH3IH9a81epa9zO7Ipbt0uSx0LfkOw+gricw1BzD1j8ogV2rxbsjMoBKgsAY9TGx03rG96rWnWY5XWA6pkgR3iSRCwd+x239qseEcPuLcD6qsaydWMRMfbXTapmE4blbMzBo2gR9T6/51YVe4fH6vy16/6VOXyO58clKUq4pqnjF+SLY2+Zv6D8p+1VjKZ0aPTQj/CfzqTjDN257gfZV/19ajvbB3389jWTz6ut1qcOZnEeATs0A9gJ6j6HsO51nQ+9fLODa5IQE5SADMAHcmfPtpNT8Jw9nQEP3IMjyJGkRV1ZtBVCqIArtxePde9ep/658nkTPrP284ZGCKGMsFAJ8zGp+9daVD4wt02Los/tShyQQDMdidA3kTpMVoRn29ol3gasoTOdLF6x22ulCW9xk09zXjhfh5LN3mK0jrygqJBchm6t4kaARvrMCKvD8PvG411RikAFoILlwFiBdJcPBMqFLQGJMH2j5h8JjF5Ob9IZitszzBC3M55vNBbVCmWAARo0QTNBIx/g63dMtdcGT8sD98bw+oDXEnutw1ZYbgoS7nFw5A73FtwNGcQxncjVoH8x3gRQ2MDj1VGD3jc5dgnO8rnZLgvZhMQDk02HbvXjEWcdkHLXEhQ6wjuC5OTqLMLnSmeIPUAQ3SVIoLNvC07330a4ydIGXmXhfdWykFgSoG40+9c8H4RyLk/SGa2TmZciCSLt28CCBIGa5EeSDzMxf0bHM4Hx1m58ZuYMrKb6FeTDSoFnODAUwf4tR4xGCx62wEa80lTclyzZQ14QkOpBjlTDAkA7kmQn2/CFsSOZKwd7aMcxtcknqBEZZMR+IiY0qfh+CBbdu2bjHl3eaD6yWyiSSFEwBJgCqrglrHDEIb3MZDaAYsQFByL2VyGYsNRlBBLHMRAqLiLPEGxDgC+lpnALBx8oxFj5TmgA2eZsgIBMkmgsW8KLnRjebKtwPlIBk53fKNYAJc9p9e1eP1Nt5VHMJOV0ZnVXLKxXQg6SqoqgmRA1BqvvYHGFlV1vui4i0bZDjKETFlib0tLHlBCCZPT5zPXjeNvDFm1bdxeY/CAdeWAbLn4qFsx+IJkL/DrEigvcfwYPcF1XKOuTLoCAV5o1HcFbrD7VU/qRbyZDdYgqAxKIWLC3yg40hdADAG40iSKh4LBY9lIdsQoy3SOrK2fJby68xiRnzEaxIOmWBXlLHEzzc5uAlGnLEHqQpk+KNQuYEKEO+s5TQX+M8Ph3Z+YRmYsRAP4bKwPrZUz6muFzw0xVU/SGyIehMqwB1aPEFyA2kmOkSDrNnwQXORb5oIeNQxzHcxJ11iO5jzO9TqCs8P8AB1wtvlhy+iCSAD0W7drtpqEB+tWdKUCuOMtZkZe5Bj37fnXaleWdzp7L1e2ZBrizM0ZNBIOY+nl3OvtVtj8AwJZBIOpUbg9yPOfL/Gaj2MDcc7FV7kjX6A9/f86y9cG5rqRp55sXPy7fOH45w2UtmXMAZ7TGx37jed6v6ouMYFUWV0BGU++pDE++59q9YC/dulIY5Vgk7fRj3PaKtce9Yv8Aj17v4VuTGdz559fyu6UpVtUUXErcXT/MA32AU/4D71Ee5Gm58h/XyFX+PwvMWNmGqn+h9DVOcNcmOW0/SPvtFZvPw6m+5PtocHLm56v4RrF26kdZBn5RqNZJGukbnbtWiwGILoGMTqDG2hjSodvhIynMesjQjZe4j6jU96q8LiXRmCmCd1idflMD+IED71Pju+Gz5/VR3M80vx+41FKj4C2yoA5JbcyZ37TUir0vcUrOr0UpSvXhSlKBSlKBSlKBSlKBSlKBSlKBSlKBSlKBSlKD4QDvQCKUoPtKUoFKUoFeQg3gTSlB6pSlApSlApSlApSlApSlApSlApSlApSlApSlB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8" name="Picture 8" descr="image0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946563"/>
            <a:ext cx="4709021" cy="43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972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</a:rPr>
              <a:t>Non-identical twins</a:t>
            </a:r>
          </a:p>
        </p:txBody>
      </p:sp>
      <p:sp>
        <p:nvSpPr>
          <p:cNvPr id="4" name="AutoShape 4" descr="data:image/jpeg;base64,/9j/4AAQSkZJRgABAQAAAQABAAD/2wCEAAkGBxETEhQTExIUFRMWFxgXGBcXFxgXHRkfHhoXFxoYGCAYHCggGxolGxoaITEhJSkrMC4uFyAzRDMsNygtLisBCgoKDg0OGxAQGywiICU3LCwtLC4sLCwsLCw0NCw1LC83LCwsLCw2LCwuLDcsLDcsNCw0KywsLCwvLC8sLDQsLP/AABEIANcA6gMBIgACEQEDEQH/xAAbAAEAAwEBAQEAAAAAAAAAAAAABAUGAwIBB//EAEMQAAIBAgQEBAQCBwUGBwAAAAECEQADBBIhMQUTIkEGUWFxIzKBkUKhFBYzQ1JiwRVysdHwByREY4KSVXOUssLS4f/EABoBAQADAQEBAAAAAAAAAAAAAAACBAUDAQb/xAAmEQEBAQACAgIBBAIDAAAAAAAAAQIDEQQhEjFBIjJRcRPRBWGx/9oADAMBAAIRAxEAPwD9xpSlApSlApSlApSlApSlApSlApSlApSlApSlApSlApSlApSlApSlApSlApSlArjjWcW3KCXCtlHmYMfnXalBizjsiq2Fv3Ltw2ybouM90KxKAF1Y/CfMx6Bl0zadOnq7xvGJd5RKHLcChimXnS6yo1MFVb8IPnEAitDxziJsWw6287Nct2wJgS7qmYmNhM/SoOH8XYZzCZnYlQqoAxbMHIIg6CEb5oIgeYoOPF+MYm3ihbRVKwhVCNbuYvmymZBWBsDHfQiKy14jvkQcRajKjNd5LAIzJdY2ipbfMgEz/L81WuH8Uh+X8PLzIkMTKyNJgQZ9KgtjuGC2y8rp5uSNBmZQ4IBL6AKrDIxEAxHUAQ7Y7jN/kYa6uUNcw4uMSGyglsPM9ho7wW0EakCaveCYprti1caczKCZXLr5wCRB3EEiDVfh/Edpnw9uyjNbutkDhYRYsteAHrlAEaATEyIq+oFQ8ZxSxaMPcVW/hmWPso6j9BVfxLHPcdrNpsirpcuDeSJ5dv8AmgyW7SANdVgrbRegJctjmqAy6l9A+ZmWTkJlSXiSD5iYa306Z47fa2/t/D/iZ0HnctXba/VnQAferGzdVgGVgynYggg/UVS2c/VmK/McsAjpgQGnczP5VEs4BrUNauEXR8xIAW7/AOaqALP8wAI+4Pk5P5TvD/DUUqJw3HC8mYAqwJV1O6sNwfPzB7gg96l10cClKUClKUClKr+NcUFi3mjM7HKiTGZoJ37AAEk9gDR7JbeomX76IpZ2VVG5YgD7mqs+JsJ2uMw80t3XX6MikH71lb7O7q92brsYzaZbehPSpPSukaSSSJnt5w8kKVJKksW5gbNBzQBMRDRv2FTmGhjwPX6q3GB4pYvfsrqORuARI9xuPqKmV+e3sKGbMSdBAjQqZnOrDqDdtDWg8P8AGXLCxeMsQeXc0GeN1aNA4Gum4BPY15c9OPP4muOfKe40VKUqKoUpSgUpSgUpSg4YvCJcAVxIDI41jVGDr+YFQMH4dw9pgyBulgVBdiFgOAqgnRQHb7jyEW1KCoteHMOsQG6SCJYmI2HsNvYVzfwthiS0XM5YMH5jZljMIUz8sO+hn5vQRd0oKmz4ew6XLdxQ4Nsyq8x8s8s2cxUmC2QxJ999am8TxXKs3Lm+RGYDzIBIH1OlSarPEg/3a6eygOfZSHb8gaEVNuwLVsFxmCQ2iFmzknO+kkklidB3NdL1uDlDXZd80jXLADFZIhUOWI/mPnXaxhwhISAhk5QPxMxZmn1JP3qOwZrRtzctO4uKrTnZfmh5EjaGE+YG9Vl115ZZrdzIFbKQcx1UMAYGXpJzBftX1XdVQMDcYwrMoAEwZcgnRZGwncVk/BvhDGYJ3e5j3xQcKoR84UdQJbqZjmCzERvr6a63YVFItqo1ZoGgLMSxJjzYkk+tKR44Zb5N9AGZhdQoxYySydSMfXLnBPeF8q0VZqxZIu4fSGNxnYZiwB5b5oJ7SdNvYVK4xgce9ycPi7dlIAytYFwzrJksPTT0rtj6VuWfqXdKy39lcW/8Stf+kX/71yxnB+Lm24HEbRJVgB+jKJkHSc+nvU3NrqV+V+DPCHiGzlN/iiqg/dkfpJjuCbgEH2Jr9RtAgAMZaBJAiT3MTpQe6xXHLzXMVcg/sctpZEjUJcuEe4Kj3StrX5/jrH+8YiIFxbrAMRMB1tXI9iCv29Kln7W/CkvK52wv4Q6i0SMoBUHp2iOpddI0kelebSZ0ZSHKuuaXgfNJyQIIyiB9ajXuKrmlEd1AMsGAXQjYE6nfWO1UfGvDOIxV9MRax92zbKoRbAYR32DASfUGutljW1bJ3J21dlX/ABERlUZQNjrmIJ1I27dvWuFxWYcxc6OoDIrEdLKcykgTuRB11BiuyWJId1XOuZVYakKSO5Gk5VJHmK+OpzEsNFHSQx1kHNmG3lG/0rxKzudVvMJfFxEcbOoYfUTXaq/w8hGFsA78pP8A2irCuL5wpSlApSlApSlApSlApSqrEccRHZSlwqhAe4FlVMTBjXYj70FrXi7bDKVIkMCCPQ6Gvtu4GAZSCDqCNQaxvjPxCVK2rNyF15jKYM9lDDbvMeg0qWM3WpmHr8+nazh4z27md7lrJCZoDBCWtXE2EtAnWMykdqsGLkKVhTKlgwnT8Q6T83rqPeqPw1wJrs3y9xOmLTySTJBLENumgEHeT5A1b3rd5Y5tguFMh7UMJGxykhwfQBveuPJx/G+va5q5xq4776/P4eWw1i4byFUYuAt4EfMCsAN59NdX5hTpyo+nzDOAJEjQiZWYM6EjfauN7ElwVS3iczAgFbLoR6g3lVAfc1Is8MvXY53w7Y3RWl39HYaKPNV3840MJm15d5j1wROZca/+7UG3a9dQbj+oJVVB/kJ1DVeV8RQAAAABoANI9BX2u0nU6VdXu9lKUr14VWeIbzLaGViuZ0VmG6qzAMR6xUnH40WwvSXZjlVFiWME99BABMnyqIMTbxKXLLq1t4hkaMwnZgRIInWRO1BzIv4YzL37HeYNxPUbZ19Nx61lfFN4Xbhe0Lqowtq7lHtiQ0DVlGhBykn0FbPgGJNzD22b5oKk+ZVihP1yz9am3rSupVlDKwIIIkEHcEHcUSxq5vcflWA4OVZkIi0DOmueZJGpkAbHzqzuKsJzshOcZYBAzSckSTrFXOM8P3rX7H4tvsjNDr6Bm0cf3iD6mq1LToMv6PfWOwtO3rugZTr5Gu938vdrY4OXhmJM3qfxb/t5t2grNCAZupmEamAuvrlA19K+WcK95xYkHOSWKgjJanWdT1EdIPmZjQ1JwfCcVcJIQ21YjqvFekRHQiHMfOGK61quE8MSwmVZZjqztGZj5mNI8gNBULpz8jy8zPxx7qaBGgr7Slc2SUpSgUpSgUpSgUpUK/xEAlUR7jLvkAgHyJYgT6T3oJtVGD+Hib1s7XYvL6mAjj30X6Gua8GZl5jXGXEklsysSF10TLOUqBA211r7aw+JuXrT3URBZznMrFs+ZSuggZRrOs7UHq94fXqFu7dso3zJbK5T5wCpy/8ATFSsBwmzaXKqD1JAJb3NTqUAUpSgUpSgUpSgVHxguEBbeknV9DlHmAd2Ow7d+0GRVLxrxVhMM3LuXM147WLQN2606CLaS0esRQTsPw9VbOWd3iAztMTvlGyz6DtUTxG+CROZjGtIi/idsh9gZBM+Q3qo/SOLYv8AZonD7J/Hdy3r5HogPLtn+8Wjy7VM4X4NwtpxecPicQP32IY3XHnkzdNv2QCgvMIECLy4CQMsbRuIqu8R8SuWRZyRNy7yyTau3oHKu3JC2uo6oB9at65XcOrFCwko2Zd9DlZJ/wC1mH1oKC74utW2Nu5JZF6yoA6uXzYCM3MHTGpEAmJmjeI7nxQbBtlGCgOVObpssdUYwRzPXt61Z4rgmHuMzOhJcEMM7hWlcklQ2Utk6c0TEa17u8IsMzMySWjN1NBgKJiYBhVEjfKKCp/W+ys5wRFtrpbpUELmnKGfM3y7iQCRMVzxPjBeVca1aZ7iJccqChVQgBzMyvDKSw+Uk6N5VZnw7hTvakAMMpZyvUGUnKWy5irEZomDE18v+HMM65WR2HUCTdulmDRmVmz5mU5V0YkdI8qDzxPxDZs3lstJZgpMFRAZsimGYFtZ+UGAKj2/FKsVVbF4tcCtaHwxzFIdswJeAMqMeqDt51aYnhlq463GU5ljUO6zBzAMFIDgHUBgYqh/U4DMReIclcpi5CKvMhRF0Ff2jfIVEaRBIIaHhuMW9at3VBC3FVwDoYIkT61JqNwzBLZs27KklbaKgJ3IUASfXSpNApSlApSlArxZtKohRA1P1Jkn3Jr3SgUpSgUqJj+J2bMc24qk7AnU+wGp+lQB4owvc3APM2boHuSVgCiUxq/UXVK8WbqsoZSGVgCCDIIOoIPcV7oiUql4v4rwOGurZv4i3buMrMAxiABJLeWxid4qs/WrEYnTh+Ea4h2xOImzZ91BHMuD2UA+feg1jEASdAKzGK8bWC5tYS3cxt4GCLEFEP8AzLpIRR9SfSuY8Gm+c3EcS+K78kfCw47/ACLq4/vs1afC4ZLahLaKiDQKoCgewFBlv7H4litcXihhrR/4fCHqO3z3mGbz0QLvuau+C+H8LhFK4eyluZLNqWYncuzEsx9STVnSgUpSgUpSgUpSgUpSgUpSgUpSgUpSgUpSgUpSgVSeIeMG1Fq1HOYTJ1Ftds5HckggDuQewNXTMACSYA1JPavz63ic+fENI5vxDP4VjoX0hI08586lmdrPi8P+Tfv6j3asgEtJZ2+Z2Ms3uf6bDsBXSsn4Y8d2MbiHsW7brlUsrGOoAgHTtuKv+JOTltKYa5MkbqgjOw9dQo9WB7V0jYxvFz3j6duDcTxKq/Ia0tk3GKB7bPOwYjLcWFL5iPOZnWtJguKXcRbuW0KWcSoGpHMWDtcQSJ2Ig7EdxE0FtAoAAgAQB5AbCu3D3yYmw47s1tv7rKTH/eqH6etR1n0qeT4uPhdT7+1fw/8A2P4RcQMXfxOKxGIDi4WZkALAggkBZ7bTEaV+j0rHziLNm9fAYsbzqC169cCq2JKlzbbpULb1ESAB5VzZLYUrEnieNuKTzAi22w3UtsnmK2JZGYlogctATl06iZgivn9qYlRIJBKAgvzCqnlWd9+7NqQYOp70G3pWLs8fxha3CgyqwjJlN2WuKxBUtEZQQRprJgMIkcK4niCmJuZue62LTKottbAeLrNbyk6kGAY12B1FBrKVhcR4ixS2Xc3bYCrdZbvKZw5VLbLbIECSzP8AL/DG4NWfBuM3rmJFt2U5lvsbYQqbfLuIidU9WZWn89iKDT0rEYXieKe+BzJZkSU5bqtlzz5VtYaCFBnsJ7iui8exLkPlNm2wKyyMTbC3LVt2YEwevmAEj5YbaaDZ0rDcL41jJtqWDDQgsjzdDPczOBqwygCFG0a6ERP4XxXEXMJcd+q4rosqpUGRaJywZIBZhqAREESCSGqpWLv8SxsWiXgOyOQLRGUC+EKEzsykST5HsYE/hnEcRdtX+uWFlWVhaK8u4wuZrUE9RQhdN+rWg0tKxOB49jeZZtFM6tkQ3chEl1S8r7wFFoXVb+cLtMG18PcVu3GIusNVUlchTluSwNmSeogD30nYig0NKUoFKUoFKUoFKUoKvxO0YS/622X/ALun+tZdlBkESDpFbLiuE51m7amM6MoPkSCAfodaxWHulhqMrDR1O6sN1PsfvvU8NP8A4+z9U/pT8G8M4LBG5dtJkJBzMWJgbkCdh/lXV8Yli1dxd+VBGYiNVQfIkfxayR5sfKpGL+JcFr8Kw9z116E+pEkeSx+KuvFOH28RaezdEo4giY9ZB85qa9M9TrE/r+1V4S8V2cetxrauhtkBlaJ1mDodtD9q0eATNibCD+I3D/dRTr7Z2Qf9Qql4DwLDYG0yWhlWczMxknTck9gK2PhTAkBsQ4hrgAQEQVQaifIseqPLKNxUbeoreRyXHD1v91aCs7e45iLfNa5Ztlbd6zZi27szG41gAgFANBd891+taKoF3C2SzKT1O6XiJ72zag+gBRNK5sdXr4uw2dbZLB2YIQcoKMbjWgrDNJ61I6ZA32INdsd4it2XurdV1W2AQ8Zg/TmyqBrm8h3g16Hh3DcwXAGDZs5h2AY52ujMAdYdmI9420r7jOHYa5dGfVzkuhcxj4RgOBsILgHz0oPP6x2J6c7LMM4AyqM5thiZ+UuCJE/KTtXbEcatpdNoq+mTM4XpXOSqAmZkkRoDuPOuFnw3hVW0iqyraVUVRccBlU5lD69cNrrO58zXm7wSzcxF267MwItobeZ1WUDMCwmHPWCDGhA8tAr8Vx3CYgGcO910k5IUkDKXluqFBA1VtZABExUngeOwrXiLdnl33trcfQaZwLhG8wSZJAykg6kiu2C4HhLL5QWzuhWGdmlVGXudAAwFSMHwSxbdHBcsi5VzOzQMoWQCd8oAn/M0Ea94psLca2VuF1MBQASx5i2tBmkDO66sACDO2tduF+IrF+61pCc4DHWNQrBH2JIhiBqBMyJGteLXhvCq/MAaQxYAuxUE3FvGATA61B/LbSu2F4dh7F3Msq9wsqqWYiWm6wQEwJylvpQQm8Y4bJm6vnKAdAJIBJ3aBABlWIbYRJE9U8UWDJC3SuuV8mjkWxeyr3JyGdo0Osg0PhjCmT15iZD818w0YZVaZywzCPX0ERMN4ewbtdUubmY5ggd4tgjkgqM0BhymXMPI+ZkJVnxTZYSqXGhXZsoVsoU5TJViCZ0EE/kYj/rnY3ytkymWzJGcXFti3IbLqW+bNA894mJ4awwR1hyHBDEuxOrZ5mZnNr+W2leR4Vw0RFzuZNxiZLK+aZ3DKCPLbbSg7Dj9k4cYhczISV0y7hihBJOUAMpEkxpvtUQeL8NAf4nL0m5l6QWt81V3kkr5AiYHcVNu8CstaS0c+VGzqQ7Zg3VLZpkk5m+9crfhnCi3yshNuVMMzGcqcsSSZPTp+e9B34RxM3jeBtvb5VwW4fQn4dq5Okj95GhO1WNQuGcNSwHCFyXbOxd2ck5UTdiT8qKI9Km0ClKUClKUClKUEPi/ErWGs3L905bdtSzGJ0HkBua4YzguHvkXHtkMQOpWe0xHYMUKk+xqm8ZD9Iv4LAjVbl39IvCP3ViGAOne6bQ+9ayj2Wz3GJ4lwf8ARXZraMbDwxYZnKMAFOeSWIIAIbXvMaTDtYtHMW5unytgv98ui/Uiv0KlSmlvj83eM/H7ZLDcHKq2IxYi3aBuCysuekZpfL87CNEWRP8AFpGl4fjEvWku2zmt3FV1PmCJB+1SCKyfgI8n9JwB/wCEvEIP+Vd+Naj0GZk9Mkdq8t7VuTk1u96rWVib/hPEHNHIB7sGOa/8XmfGD2WUaej6jyiNtSvEGOPhXEcvli8EU2W2YkreK3EUr0AG2EePlH7NYUdvFnwpfA/dEQ02i/QZuWGydFhAEYW2mE3I0aTW0pQYvA+Hr4vCbdkBOW3MDPNsc2/cNqyCkFcrKkyunbYVO4n4be9cvs3LZXF3lhixys1nDW0YjLAIa05kbSCNSY01KDE8Q8J4h3cryVnmfFzHmXM16zdFu4GtMoTKjW5OfQjTcVxwfhnEC8VK2xAsMLpYk2ovXrjLYy2lUysKQAgAI0I0reUoMXwvwfcXKLxtuoZSwLAh8tu8mcqtlBmLXFJDZj0/MYFcf1QxOULmshwG+Pnc3NcObItwbcZA3edu0zO6pQYy14Ructg3KzZbnLGaRbdjaysuSyirGQmQgILHeSa4Y3w7iLYJtBEdnVLfLzNCtfxBuM/SAvwL5PeGXvAndUoPNpAoCjYAAfTSvVKUClKUClKUClKUClKUCleXcAEkgAbk1XvxcfhQkeZ6f/2ob5M4/dU841r6j80/2ZcJxV3iuOxzXHXDrdvWUU/vDzNQJ2QETpuY8jX67VZwi9ZVRaROXuQvmSSzGe7EkkzqZJqzr3Opqdx5rNzeqUpSpIlfkXi7heJw/H8DjDdd8NfuJagnRGh4tkCJHUzKT5t5V+u1WcWuWGAS4guQyvl06WVg6tJ2IIBHevNamZ3Xuc3V6izpVYvFx3QgeYIP5VY27gYAqQQdiKjjkzv9tS1x6z9x6pSlTQKUpQKUpQKUpQKUpQKUpQKUpQKUpQKUpQKUpQUvFLxZ8v4VjTzO8n20qJUjiKRdb1Ab+n/xqIi7k+dZPNbeS9tTik+E6eiP9Dt6j1q/wV0sisdyNazd69A0BJ2j/XbUfer7hF0G3ERkOU6z2Bn867eJf1WOXlT9MqbSlK0FBF4lfKIY3OgPlPf7VRgVccYSbc+RB/OP61Susx5d6zvLt+ci/wCLJ8Xup3B7hDFexGb2Pf7/ANKgE124PiPifLo3Spn0JmPWIrnwXrkjrzTvFaClK537hVSQpcj8KxJ9BmIH3NarLdKVRJ4osgI15XsK6uym5kiEKA/IzR88+ysdIqzs8Sstca0txTcWZUb6QD7xImNpFBKpVZg+P4a4JW6urtbgmDmXOSIPojH2FdsPxWw78tLqs8TlB7QDp56MpI7Zh50E2lVOF8R4Vw55gBRmVgd+lzaMAb9QA0n5h3MUteJMKz8sXVLFQw13BLiPQzbYQY1UjsaC2pVaOPYbvdRSEzkEjQZQ++0hSDAOxB2pieOWEtJeLTbdxbDAbEnLBB1Gukbz2oLKlVp4/hen4ydS5gZ0ggkSdhOVoB1OU+Ve8TxnD2yA95ASY39AZPkIZdTp1DzoJ9Kh4vidq0SLjBYCnX+YsAABqT0ntUTDeJcI6o3OUB05gkj5YLAyNNVBYCdQJoLelU58TYXMqrcDFs8R/JkLAzEGLikTuCDXY8fwvV8Zeg5SBJMyw0AEtqrbT8p8jQWVKi4DiFu9n5ZkKQM2kNKJcBUjcZXFSqBXxmABJ2GtfaicUPwn9YH3IH9a81epa9zO7Ipbt0uSx0LfkOw+gricw1BzD1j8ogV2rxbsjMoBKgsAY9TGx03rG96rWnWY5XWA6pkgR3iSRCwd+x239qseEcPuLcD6qsaydWMRMfbXTapmE4blbMzBo2gR9T6/51YVe4fH6vy16/6VOXyO58clKUq4pqnjF+SLY2+Zv6D8p+1VjKZ0aPTQj/CfzqTjDN257gfZV/19ajvbB3389jWTz6ut1qcOZnEeATs0A9gJ6j6HsO51nQ+9fLODa5IQE5SADMAHcmfPtpNT8Jw9nQEP3IMjyJGkRV1ZtBVCqIArtxePde9ep/658nkTPrP284ZGCKGMsFAJ8zGp+9daVD4wt02Los/tShyQQDMdidA3kTpMVoRn29ol3gasoTOdLF6x22ulCW9xk09zXjhfh5LN3mK0jrygqJBchm6t4kaARvrMCKvD8PvG411RikAFoILlwFiBdJcPBMqFLQGJMH2j5h8JjF5Ob9IZitszzBC3M55vNBbVCmWAARo0QTNBIx/g63dMtdcGT8sD98bw+oDXEnutw1ZYbgoS7nFw5A73FtwNGcQxncjVoH8x3gRQ2MDj1VGD3jc5dgnO8rnZLgvZhMQDk02HbvXjEWcdkHLXEhQ6wjuC5OTqLMLnSmeIPUAQ3SVIoLNvC07330a4ydIGXmXhfdWykFgSoG40+9c8H4RyLk/SGa2TmZciCSLt28CCBIGa5EeSDzMxf0bHM4Hx1m58ZuYMrKb6FeTDSoFnODAUwf4tR4xGCx62wEa80lTclyzZQ14QkOpBjlTDAkA7kmQn2/CFsSOZKwd7aMcxtcknqBEZZMR+IiY0qfh+CBbdu2bjHl3eaD6yWyiSSFEwBJgCqrglrHDEIb3MZDaAYsQFByL2VyGYsNRlBBLHMRAqLiLPEGxDgC+lpnALBx8oxFj5TmgA2eZsgIBMkmgsW8KLnRjebKtwPlIBk53fKNYAJc9p9e1eP1Nt5VHMJOV0ZnVXLKxXQg6SqoqgmRA1BqvvYHGFlV1vui4i0bZDjKETFlib0tLHlBCCZPT5zPXjeNvDFm1bdxeY/CAdeWAbLn4qFsx+IJkL/DrEigvcfwYPcF1XKOuTLoCAV5o1HcFbrD7VU/qRbyZDdYgqAxKIWLC3yg40hdADAG40iSKh4LBY9lIdsQoy3SOrK2fJby68xiRnzEaxIOmWBXlLHEzzc5uAlGnLEHqQpk+KNQuYEKEO+s5TQX+M8Ph3Z+YRmYsRAP4bKwPrZUz6muFzw0xVU/SGyIehMqwB1aPEFyA2kmOkSDrNnwQXORb5oIeNQxzHcxJ11iO5jzO9TqCs8P8AB1wtvlhy+iCSAD0W7drtpqEB+tWdKUCuOMtZkZe5Bj37fnXaleWdzp7L1e2ZBrizM0ZNBIOY+nl3OvtVtj8AwJZBIOpUbg9yPOfL/Gaj2MDcc7FV7kjX6A9/f86y9cG5rqRp55sXPy7fOH45w2UtmXMAZ7TGx37jed6v6ouMYFUWV0BGU++pDE++59q9YC/dulIY5Vgk7fRj3PaKtce9Yv8Aj17v4VuTGdz559fyu6UpVtUUXErcXT/MA32AU/4D71Ee5Gm58h/XyFX+PwvMWNmGqn+h9DVOcNcmOW0/SPvtFZvPw6m+5PtocHLm56v4RrF26kdZBn5RqNZJGukbnbtWiwGILoGMTqDG2hjSodvhIynMesjQjZe4j6jU96q8LiXRmCmCd1idflMD+IED71Pju+Gz5/VR3M80vx+41FKj4C2yoA5JbcyZ37TUir0vcUrOr0UpSvXhSlKBSlKBSlKBSlKBSlKBSlKBSlKBSlKBSlKD4QDvQCKUoPtKUoFKUoFeQg3gTSlB6pSlApSlApSlApSlApSlApSlApSlApSlApSl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CEAAkGBxETEhQTExIUFRMWFxgXGBcXFxgXHRkfHhoXFxoYGCAYHCggGxolGxoaITEhJSkrMC4uFyAzRDMsNygtLisBCgoKDg0OGxAQGywiICU3LCwtLC4sLCwsLCw0NCw1LC83LCwsLCw2LCwuLDcsLDcsNCw0KywsLCwvLC8sLDQsLP/AABEIANcA6gMBIgACEQEDEQH/xAAbAAEAAwEBAQEAAAAAAAAAAAAABAUGAwIBB//EAEMQAAIBAgQEBAQCBwUGBwAAAAECEQADBBIhMQUTIkEGUWFxIzKBkUKhFBYzQ1JiwRVysdHwByREY4KSVXOUssLS4f/EABoBAQADAQEBAAAAAAAAAAAAAAACBAUDAQb/xAAmEQEBAQACAgIBBAIDAAAAAAAAAQIDEQQhEjFBIjJRcRPRBWGx/9oADAMBAAIRAxEAPwD9xpSlApSlApSlApSlApSlApSlApSlApSlApSlApSlApSlApSlApSlApSlApSlArjjWcW3KCXCtlHmYMfnXalBizjsiq2Fv3Ltw2ybouM90KxKAF1Y/CfMx6Bl0zadOnq7xvGJd5RKHLcChimXnS6yo1MFVb8IPnEAitDxziJsWw6287Nct2wJgS7qmYmNhM/SoOH8XYZzCZnYlQqoAxbMHIIg6CEb5oIgeYoOPF+MYm3ihbRVKwhVCNbuYvmymZBWBsDHfQiKy14jvkQcRajKjNd5LAIzJdY2ipbfMgEz/L81WuH8Uh+X8PLzIkMTKyNJgQZ9KgtjuGC2y8rp5uSNBmZQ4IBL6AKrDIxEAxHUAQ7Y7jN/kYa6uUNcw4uMSGyglsPM9ho7wW0EakCaveCYprti1caczKCZXLr5wCRB3EEiDVfh/Edpnw9uyjNbutkDhYRYsteAHrlAEaATEyIq+oFQ8ZxSxaMPcVW/hmWPso6j9BVfxLHPcdrNpsirpcuDeSJ5dv8AmgyW7SANdVgrbRegJctjmqAy6l9A+ZmWTkJlSXiSD5iYa306Z47fa2/t/D/iZ0HnctXba/VnQAferGzdVgGVgynYggg/UVS2c/VmK/McsAjpgQGnczP5VEs4BrUNauEXR8xIAW7/AOaqALP8wAI+4Pk5P5TvD/DUUqJw3HC8mYAqwJV1O6sNwfPzB7gg96l10cClKUClKUClKr+NcUFi3mjM7HKiTGZoJ37AAEk9gDR7JbeomX76IpZ2VVG5YgD7mqs+JsJ2uMw80t3XX6MikH71lb7O7q92brsYzaZbehPSpPSukaSSSJnt5w8kKVJKksW5gbNBzQBMRDRv2FTmGhjwPX6q3GB4pYvfsrqORuARI9xuPqKmV+e3sKGbMSdBAjQqZnOrDqDdtDWg8P8AGXLCxeMsQeXc0GeN1aNA4Gum4BPY15c9OPP4muOfKe40VKUqKoUpSgUpSgUpSg4YvCJcAVxIDI41jVGDr+YFQMH4dw9pgyBulgVBdiFgOAqgnRQHb7jyEW1KCoteHMOsQG6SCJYmI2HsNvYVzfwthiS0XM5YMH5jZljMIUz8sO+hn5vQRd0oKmz4ew6XLdxQ4Nsyq8x8s8s2cxUmC2QxJ999am8TxXKs3Lm+RGYDzIBIH1OlSarPEg/3a6eygOfZSHb8gaEVNuwLVsFxmCQ2iFmzknO+kkklidB3NdL1uDlDXZd80jXLADFZIhUOWI/mPnXaxhwhISAhk5QPxMxZmn1JP3qOwZrRtzctO4uKrTnZfmh5EjaGE+YG9Vl115ZZrdzIFbKQcx1UMAYGXpJzBftX1XdVQMDcYwrMoAEwZcgnRZGwncVk/BvhDGYJ3e5j3xQcKoR84UdQJbqZjmCzERvr6a63YVFItqo1ZoGgLMSxJjzYkk+tKR44Zb5N9AGZhdQoxYySydSMfXLnBPeF8q0VZqxZIu4fSGNxnYZiwB5b5oJ7SdNvYVK4xgce9ycPi7dlIAytYFwzrJksPTT0rtj6VuWfqXdKy39lcW/8Stf+kX/71yxnB+Lm24HEbRJVgB+jKJkHSc+nvU3NrqV+V+DPCHiGzlN/iiqg/dkfpJjuCbgEH2Jr9RtAgAMZaBJAiT3MTpQe6xXHLzXMVcg/sctpZEjUJcuEe4Kj3StrX5/jrH+8YiIFxbrAMRMB1tXI9iCv29Kln7W/CkvK52wv4Q6i0SMoBUHp2iOpddI0kelebSZ0ZSHKuuaXgfNJyQIIyiB9ajXuKrmlEd1AMsGAXQjYE6nfWO1UfGvDOIxV9MRax92zbKoRbAYR32DASfUGutljW1bJ3J21dlX/ABERlUZQNjrmIJ1I27dvWuFxWYcxc6OoDIrEdLKcykgTuRB11BiuyWJId1XOuZVYakKSO5Gk5VJHmK+OpzEsNFHSQx1kHNmG3lG/0rxKzudVvMJfFxEcbOoYfUTXaq/w8hGFsA78pP8A2irCuL5wpSlApSlApSlApSlApSqrEccRHZSlwqhAe4FlVMTBjXYj70FrXi7bDKVIkMCCPQ6Gvtu4GAZSCDqCNQaxvjPxCVK2rNyF15jKYM9lDDbvMeg0qWM3WpmHr8+nazh4z27md7lrJCZoDBCWtXE2EtAnWMykdqsGLkKVhTKlgwnT8Q6T83rqPeqPw1wJrs3y9xOmLTySTJBLENumgEHeT5A1b3rd5Y5tguFMh7UMJGxykhwfQBveuPJx/G+va5q5xq4776/P4eWw1i4byFUYuAt4EfMCsAN59NdX5hTpyo+nzDOAJEjQiZWYM6EjfauN7ElwVS3iczAgFbLoR6g3lVAfc1Is8MvXY53w7Y3RWl39HYaKPNV3840MJm15d5j1wROZca/+7UG3a9dQbj+oJVVB/kJ1DVeV8RQAAAABoANI9BX2u0nU6VdXu9lKUr14VWeIbzLaGViuZ0VmG6qzAMR6xUnH40WwvSXZjlVFiWME99BABMnyqIMTbxKXLLq1t4hkaMwnZgRIInWRO1BzIv4YzL37HeYNxPUbZ19Nx61lfFN4Xbhe0Lqowtq7lHtiQ0DVlGhBykn0FbPgGJNzD22b5oKk+ZVihP1yz9am3rSupVlDKwIIIkEHcEHcUSxq5vcflWA4OVZkIi0DOmueZJGpkAbHzqzuKsJzshOcZYBAzSckSTrFXOM8P3rX7H4tvsjNDr6Bm0cf3iD6mq1LToMv6PfWOwtO3rugZTr5Gu938vdrY4OXhmJM3qfxb/t5t2grNCAZupmEamAuvrlA19K+WcK95xYkHOSWKgjJanWdT1EdIPmZjQ1JwfCcVcJIQ21YjqvFekRHQiHMfOGK61quE8MSwmVZZjqztGZj5mNI8gNBULpz8jy8zPxx7qaBGgr7Slc2SUpSgUpSgUpSgUpUK/xEAlUR7jLvkAgHyJYgT6T3oJtVGD+Hib1s7XYvL6mAjj30X6Gua8GZl5jXGXEklsysSF10TLOUqBA211r7aw+JuXrT3URBZznMrFs+ZSuggZRrOs7UHq94fXqFu7dso3zJbK5T5wCpy/8ATFSsBwmzaXKqD1JAJb3NTqUAUpSgUpSgUpSgVHxguEBbeknV9DlHmAd2Ow7d+0GRVLxrxVhMM3LuXM147WLQN2606CLaS0esRQTsPw9VbOWd3iAztMTvlGyz6DtUTxG+CROZjGtIi/idsh9gZBM+Q3qo/SOLYv8AZonD7J/Hdy3r5HogPLtn+8Wjy7VM4X4NwtpxecPicQP32IY3XHnkzdNv2QCgvMIECLy4CQMsbRuIqu8R8SuWRZyRNy7yyTau3oHKu3JC2uo6oB9at65XcOrFCwko2Zd9DlZJ/wC1mH1oKC74utW2Nu5JZF6yoA6uXzYCM3MHTGpEAmJmjeI7nxQbBtlGCgOVObpssdUYwRzPXt61Z4rgmHuMzOhJcEMM7hWlcklQ2Utk6c0TEa17u8IsMzMySWjN1NBgKJiYBhVEjfKKCp/W+ys5wRFtrpbpUELmnKGfM3y7iQCRMVzxPjBeVca1aZ7iJccqChVQgBzMyvDKSw+Uk6N5VZnw7hTvakAMMpZyvUGUnKWy5irEZomDE18v+HMM65WR2HUCTdulmDRmVmz5mU5V0YkdI8qDzxPxDZs3lstJZgpMFRAZsimGYFtZ+UGAKj2/FKsVVbF4tcCtaHwxzFIdswJeAMqMeqDt51aYnhlq463GU5ljUO6zBzAMFIDgHUBgYqh/U4DMReIclcpi5CKvMhRF0Ff2jfIVEaRBIIaHhuMW9at3VBC3FVwDoYIkT61JqNwzBLZs27KklbaKgJ3IUASfXSpNApSlApSlArxZtKohRA1P1Jkn3Jr3SgUpSgUqJj+J2bMc24qk7AnU+wGp+lQB4owvc3APM2boHuSVgCiUxq/UXVK8WbqsoZSGVgCCDIIOoIPcV7oiUql4v4rwOGurZv4i3buMrMAxiABJLeWxid4qs/WrEYnTh+Ea4h2xOImzZ91BHMuD2UA+feg1jEASdAKzGK8bWC5tYS3cxt4GCLEFEP8AzLpIRR9SfSuY8Gm+c3EcS+K78kfCw47/ACLq4/vs1afC4ZLahLaKiDQKoCgewFBlv7H4litcXihhrR/4fCHqO3z3mGbz0QLvuau+C+H8LhFK4eyluZLNqWYncuzEsx9STVnSgUpSgUpSgUpSgUpSgUpSgUpSgUpSgUpSgUpSgVSeIeMG1Fq1HOYTJ1Ftds5HckggDuQewNXTMACSYA1JPavz63ic+fENI5vxDP4VjoX0hI08586lmdrPi8P+Tfv6j3asgEtJZ2+Z2Ms3uf6bDsBXSsn4Y8d2MbiHsW7brlUsrGOoAgHTtuKv+JOTltKYa5MkbqgjOw9dQo9WB7V0jYxvFz3j6duDcTxKq/Ia0tk3GKB7bPOwYjLcWFL5iPOZnWtJguKXcRbuW0KWcSoGpHMWDtcQSJ2Ig7EdxE0FtAoAAgAQB5AbCu3D3yYmw47s1tv7rKTH/eqH6etR1n0qeT4uPhdT7+1fw/8A2P4RcQMXfxOKxGIDi4WZkALAggkBZ7bTEaV+j0rHziLNm9fAYsbzqC169cCq2JKlzbbpULb1ESAB5VzZLYUrEnieNuKTzAi22w3UtsnmK2JZGYlogctATl06iZgivn9qYlRIJBKAgvzCqnlWd9+7NqQYOp70G3pWLs8fxha3CgyqwjJlN2WuKxBUtEZQQRprJgMIkcK4niCmJuZue62LTKottbAeLrNbyk6kGAY12B1FBrKVhcR4ixS2Xc3bYCrdZbvKZw5VLbLbIECSzP8AL/DG4NWfBuM3rmJFt2U5lvsbYQqbfLuIidU9WZWn89iKDT0rEYXieKe+BzJZkSU5bqtlzz5VtYaCFBnsJ7iui8exLkPlNm2wKyyMTbC3LVt2YEwevmAEj5YbaaDZ0rDcL41jJtqWDDQgsjzdDPczOBqwygCFG0a6ERP4XxXEXMJcd+q4rosqpUGRaJywZIBZhqAREESCSGqpWLv8SxsWiXgOyOQLRGUC+EKEzsykST5HsYE/hnEcRdtX+uWFlWVhaK8u4wuZrUE9RQhdN+rWg0tKxOB49jeZZtFM6tkQ3chEl1S8r7wFFoXVb+cLtMG18PcVu3GIusNVUlchTluSwNmSeogD30nYig0NKUoFKUoFKUoFKUoKvxO0YS/622X/ALun+tZdlBkESDpFbLiuE51m7amM6MoPkSCAfodaxWHulhqMrDR1O6sN1PsfvvU8NP8A4+z9U/pT8G8M4LBG5dtJkJBzMWJgbkCdh/lXV8Yli1dxd+VBGYiNVQfIkfxayR5sfKpGL+JcFr8Kw9z116E+pEkeSx+KuvFOH28RaezdEo4giY9ZB85qa9M9TrE/r+1V4S8V2cetxrauhtkBlaJ1mDodtD9q0eATNibCD+I3D/dRTr7Z2Qf9Qql4DwLDYG0yWhlWczMxknTck9gK2PhTAkBsQ4hrgAQEQVQaifIseqPLKNxUbeoreRyXHD1v91aCs7e45iLfNa5Ztlbd6zZi27szG41gAgFANBd891+taKoF3C2SzKT1O6XiJ72zag+gBRNK5sdXr4uw2dbZLB2YIQcoKMbjWgrDNJ61I6ZA32INdsd4it2XurdV1W2AQ8Zg/TmyqBrm8h3g16Hh3DcwXAGDZs5h2AY52ujMAdYdmI9420r7jOHYa5dGfVzkuhcxj4RgOBsILgHz0oPP6x2J6c7LMM4AyqM5thiZ+UuCJE/KTtXbEcatpdNoq+mTM4XpXOSqAmZkkRoDuPOuFnw3hVW0iqyraVUVRccBlU5lD69cNrrO58zXm7wSzcxF267MwItobeZ1WUDMCwmHPWCDGhA8tAr8Vx3CYgGcO910k5IUkDKXluqFBA1VtZABExUngeOwrXiLdnl33trcfQaZwLhG8wSZJAykg6kiu2C4HhLL5QWzuhWGdmlVGXudAAwFSMHwSxbdHBcsi5VzOzQMoWQCd8oAn/M0Ea94psLca2VuF1MBQASx5i2tBmkDO66sACDO2tduF+IrF+61pCc4DHWNQrBH2JIhiBqBMyJGteLXhvCq/MAaQxYAuxUE3FvGATA61B/LbSu2F4dh7F3Msq9wsqqWYiWm6wQEwJylvpQQm8Y4bJm6vnKAdAJIBJ3aBABlWIbYRJE9U8UWDJC3SuuV8mjkWxeyr3JyGdo0Osg0PhjCmT15iZD818w0YZVaZywzCPX0ERMN4ewbtdUubmY5ggd4tgjkgqM0BhymXMPI+ZkJVnxTZYSqXGhXZsoVsoU5TJViCZ0EE/kYj/rnY3ytkymWzJGcXFti3IbLqW+bNA894mJ4awwR1hyHBDEuxOrZ5mZnNr+W2leR4Vw0RFzuZNxiZLK+aZ3DKCPLbbSg7Dj9k4cYhczISV0y7hihBJOUAMpEkxpvtUQeL8NAf4nL0m5l6QWt81V3kkr5AiYHcVNu8CstaS0c+VGzqQ7Zg3VLZpkk5m+9crfhnCi3yshNuVMMzGcqcsSSZPTp+e9B34RxM3jeBtvb5VwW4fQn4dq5Okj95GhO1WNQuGcNSwHCFyXbOxd2ck5UTdiT8qKI9Km0ClKUClKUClKUEPi/ErWGs3L905bdtSzGJ0HkBua4YzguHvkXHtkMQOpWe0xHYMUKk+xqm8ZD9Iv4LAjVbl39IvCP3ViGAOne6bQ+9ayj2Wz3GJ4lwf8ARXZraMbDwxYZnKMAFOeSWIIAIbXvMaTDtYtHMW5unytgv98ui/Uiv0KlSmlvj83eM/H7ZLDcHKq2IxYi3aBuCysuekZpfL87CNEWRP8AFpGl4fjEvWku2zmt3FV1PmCJB+1SCKyfgI8n9JwB/wCEvEIP+Vd+Naj0GZk9Mkdq8t7VuTk1u96rWVib/hPEHNHIB7sGOa/8XmfGD2WUaej6jyiNtSvEGOPhXEcvli8EU2W2YkreK3EUr0AG2EePlH7NYUdvFnwpfA/dEQ02i/QZuWGydFhAEYW2mE3I0aTW0pQYvA+Hr4vCbdkBOW3MDPNsc2/cNqyCkFcrKkyunbYVO4n4be9cvs3LZXF3lhixys1nDW0YjLAIa05kbSCNSY01KDE8Q8J4h3cryVnmfFzHmXM16zdFu4GtMoTKjW5OfQjTcVxwfhnEC8VK2xAsMLpYk2ovXrjLYy2lUysKQAgAI0I0reUoMXwvwfcXKLxtuoZSwLAh8tu8mcqtlBmLXFJDZj0/MYFcf1QxOULmshwG+Pnc3NcObItwbcZA3edu0zO6pQYy14Ructg3KzZbnLGaRbdjaysuSyirGQmQgILHeSa4Y3w7iLYJtBEdnVLfLzNCtfxBuM/SAvwL5PeGXvAndUoPNpAoCjYAAfTSvVKUClKUClKUClKUClKUCleXcAEkgAbk1XvxcfhQkeZ6f/2ob5M4/dU841r6j80/2ZcJxV3iuOxzXHXDrdvWUU/vDzNQJ2QETpuY8jX67VZwi9ZVRaROXuQvmSSzGe7EkkzqZJqzr3Opqdx5rNzeqUpSpIlfkXi7heJw/H8DjDdd8NfuJagnRGh4tkCJHUzKT5t5V+u1WcWuWGAS4guQyvl06WVg6tJ2IIBHevNamZ3Xuc3V6izpVYvFx3QgeYIP5VY27gYAqQQdiKjjkzv9tS1x6z9x6pSlTQKUpQKUpQKUpQKUpQKUpQKUpQKUpQKUpQKUpQUvFLxZ8v4VjTzO8n20qJUjiKRdb1Ab+n/xqIi7k+dZPNbeS9tTik+E6eiP9Dt6j1q/wV0sisdyNazd69A0BJ2j/XbUfer7hF0G3ERkOU6z2Bn867eJf1WOXlT9MqbSlK0FBF4lfKIY3OgPlPf7VRgVccYSbc+RB/OP61Susx5d6zvLt+ci/wCLJ8Xup3B7hDFexGb2Pf7/ANKgE124PiPifLo3Spn0JmPWIrnwXrkjrzTvFaClK537hVSQpcj8KxJ9BmIH3NarLdKVRJ4osgI15XsK6uym5kiEKA/IzR88+ysdIqzs8Sstca0txTcWZUb6QD7xImNpFBKpVZg+P4a4JW6urtbgmDmXOSIPojH2FdsPxWw78tLqs8TlB7QDp56MpI7Zh50E2lVOF8R4Vw55gBRmVgd+lzaMAb9QA0n5h3MUteJMKz8sXVLFQw13BLiPQzbYQY1UjsaC2pVaOPYbvdRSEzkEjQZQ++0hSDAOxB2pieOWEtJeLTbdxbDAbEnLBB1Gukbz2oLKlVp4/hen4ydS5gZ0ggkSdhOVoB1OU+Ve8TxnD2yA95ASY39AZPkIZdTp1DzoJ9Kh4vidq0SLjBYCnX+YsAABqT0ntUTDeJcI6o3OUB05gkj5YLAyNNVBYCdQJoLelU58TYXMqrcDFs8R/JkLAzEGLikTuCDXY8fwvV8Zeg5SBJMyw0AEtqrbT8p8jQWVKi4DiFu9n5ZkKQM2kNKJcBUjcZXFSqBXxmABJ2GtfaicUPwn9YH3IH9a81epa9zO7Ipbt0uSx0LfkOw+gricw1BzD1j8ogV2rxbsjMoBKgsAY9TGx03rG96rWnWY5XWA6pkgR3iSRCwd+x239qseEcPuLcD6qsaydWMRMfbXTapmE4blbMzBo2gR9T6/51YVe4fH6vy16/6VOXyO58clKUq4pqnjF+SLY2+Zv6D8p+1VjKZ0aPTQj/CfzqTjDN257gfZV/19ajvbB3389jWTz6ut1qcOZnEeATs0A9gJ6j6HsO51nQ+9fLODa5IQE5SADMAHcmfPtpNT8Jw9nQEP3IMjyJGkRV1ZtBVCqIArtxePde9ep/658nkTPrP284ZGCKGMsFAJ8zGp+9daVD4wt02Los/tShyQQDMdidA3kTpMVoRn29ol3gasoTOdLF6x22ulCW9xk09zXjhfh5LN3mK0jrygqJBchm6t4kaARvrMCKvD8PvG411RikAFoILlwFiBdJcPBMqFLQGJMH2j5h8JjF5Ob9IZitszzBC3M55vNBbVCmWAARo0QTNBIx/g63dMtdcGT8sD98bw+oDXEnutw1ZYbgoS7nFw5A73FtwNGcQxncjVoH8x3gRQ2MDj1VGD3jc5dgnO8rnZLgvZhMQDk02HbvXjEWcdkHLXEhQ6wjuC5OTqLMLnSmeIPUAQ3SVIoLNvC07330a4ydIGXmXhfdWykFgSoG40+9c8H4RyLk/SGa2TmZciCSLt28CCBIGa5EeSDzMxf0bHM4Hx1m58ZuYMrKb6FeTDSoFnODAUwf4tR4xGCx62wEa80lTclyzZQ14QkOpBjlTDAkA7kmQn2/CFsSOZKwd7aMcxtcknqBEZZMR+IiY0qfh+CBbdu2bjHl3eaD6yWyiSSFEwBJgCqrglrHDEIb3MZDaAYsQFByL2VyGYsNRlBBLHMRAqLiLPEGxDgC+lpnALBx8oxFj5TmgA2eZsgIBMkmgsW8KLnRjebKtwPlIBk53fKNYAJc9p9e1eP1Nt5VHMJOV0ZnVXLKxXQg6SqoqgmRA1BqvvYHGFlV1vui4i0bZDjKETFlib0tLHlBCCZPT5zPXjeNvDFm1bdxeY/CAdeWAbLn4qFsx+IJkL/DrEigvcfwYPcF1XKOuTLoCAV5o1HcFbrD7VU/qRbyZDdYgqAxKIWLC3yg40hdADAG40iSKh4LBY9lIdsQoy3SOrK2fJby68xiRnzEaxIOmWBXlLHEzzc5uAlGnLEHqQpk+KNQuYEKEO+s5TQX+M8Ph3Z+YRmYsRAP4bKwPrZUz6muFzw0xVU/SGyIehMqwB1aPEFyA2kmOkSDrNnwQXORb5oIeNQxzHcxJ11iO5jzO9TqCs8P8AB1wtvlhy+iCSAD0W7drtpqEB+tWdKUCuOMtZkZe5Bj37fnXaleWdzp7L1e2ZBrizM0ZNBIOY+nl3OvtVtj8AwJZBIOpUbg9yPOfL/Gaj2MDcc7FV7kjX6A9/f86y9cG5rqRp55sXPy7fOH45w2UtmXMAZ7TGx37jed6v6ouMYFUWV0BGU++pDE++59q9YC/dulIY5Vgk7fRj3PaKtce9Yv8Aj17v4VuTGdz559fyu6UpVtUUXErcXT/MA32AU/4D71Ee5Gm58h/XyFX+PwvMWNmGqn+h9DVOcNcmOW0/SPvtFZvPw6m+5PtocHLm56v4RrF26kdZBn5RqNZJGukbnbtWiwGILoGMTqDG2hjSodvhIynMesjQjZe4j6jU96q8LiXRmCmCd1idflMD+IED71Pju+Gz5/VR3M80vx+41FKj4C2yoA5JbcyZ37TUir0vcUrOr0UpSvXhSlKBSlKBSlKBSlKBSlKBSlKBSlKBSlKBSlKD4QDvQCKUoPtKUoFKUoFeQg3gTSlB6pSlApSlApSlApSlApSlApSlApSlApSlApSlB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78" name="Picture 2" descr="http://www.twin-pregnancy-and-beyond.com/images/Happy-Fraternal-Twi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57" y="1676400"/>
            <a:ext cx="4000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727" y="2146986"/>
            <a:ext cx="1752600" cy="125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1600" y="1582707"/>
            <a:ext cx="388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Two eggs are released from the ovaries and both are fertilised by different sperm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891" y="2105927"/>
            <a:ext cx="1752600" cy="125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727" y="3638084"/>
            <a:ext cx="1648691" cy="111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054" y="3632886"/>
            <a:ext cx="1648691" cy="111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6089072" y="3085815"/>
            <a:ext cx="1" cy="52300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8181108" y="3138815"/>
            <a:ext cx="1" cy="52300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768" y="5333998"/>
            <a:ext cx="1152959" cy="137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919" y="5333998"/>
            <a:ext cx="1152959" cy="137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Arrow Connector 20"/>
          <p:cNvCxnSpPr/>
          <p:nvPr/>
        </p:nvCxnSpPr>
        <p:spPr>
          <a:xfrm>
            <a:off x="6206835" y="4738225"/>
            <a:ext cx="1" cy="52300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188036" y="4705035"/>
            <a:ext cx="1" cy="52300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778827" y="5352733"/>
            <a:ext cx="1943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Both fertilised eggs develop into a </a:t>
            </a:r>
            <a:r>
              <a:rPr lang="en-GB" sz="1400" dirty="0" err="1">
                <a:latin typeface="Century Gothic" panose="020B0502020202020204" pitchFamily="34" charset="0"/>
              </a:rPr>
              <a:t>fetus</a:t>
            </a:r>
            <a:r>
              <a:rPr lang="en-GB" sz="1400" dirty="0">
                <a:latin typeface="Century Gothic" panose="020B0502020202020204" pitchFamily="34" charset="0"/>
              </a:rPr>
              <a:t> independently in the uterus</a:t>
            </a:r>
          </a:p>
        </p:txBody>
      </p:sp>
    </p:spTree>
    <p:extLst>
      <p:ext uri="{BB962C8B-B14F-4D97-AF65-F5344CB8AC3E}">
        <p14:creationId xmlns:p14="http://schemas.microsoft.com/office/powerpoint/2010/main" val="718645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Twins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1242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http://www.bbc.co.uk/learningzone/clips/pregnancy-and-multiple-births/12230.html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925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18" y="1619932"/>
            <a:ext cx="4446878" cy="40950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Conjoined twins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1309" y="3528536"/>
            <a:ext cx="2535382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The fertilised egg divides in two but only partially separates</a:t>
            </a:r>
          </a:p>
          <a:p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4648200"/>
            <a:ext cx="2559196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The babies develop partially joined. </a:t>
            </a:r>
          </a:p>
          <a:p>
            <a:endParaRPr lang="en-GB" sz="14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295400" y="4114800"/>
            <a:ext cx="0" cy="533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267200" y="58674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https://www.youtube.com/watch?v=guRwgwY-j8E</a:t>
            </a:r>
            <a:endParaRPr lang="en-GB" dirty="0"/>
          </a:p>
          <a:p>
            <a:endParaRPr lang="en-GB" dirty="0"/>
          </a:p>
        </p:txBody>
      </p:sp>
      <p:pic>
        <p:nvPicPr>
          <p:cNvPr id="25604" name="Picture 4" descr="http://t0.gstatic.com/images?q=tbn:ANd9GcRLGaR6DydDjXmdBI1Kf9UALlktYiDd7n8uIUm-A7j3KZQRbr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978" y="1857201"/>
            <a:ext cx="3744622" cy="280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134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4900" y="-13855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Word check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76" r:id="rId2" imgW="7314286" imgH="5409524"/>
        </mc:Choice>
        <mc:Fallback>
          <p:control r:id="rId2" imgW="7314286" imgH="5409524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8200" y="838200"/>
                  <a:ext cx="7315200" cy="5410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502190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4900" y="309310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Discussion question</a:t>
            </a:r>
          </a:p>
        </p:txBody>
      </p:sp>
      <p:pic>
        <p:nvPicPr>
          <p:cNvPr id="27652" name="Picture 4" descr="Photo: A tiger licking one of her cub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6781800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5257800" y="955640"/>
            <a:ext cx="3810000" cy="2320959"/>
          </a:xfrm>
          <a:prstGeom prst="wedgeEllipseCallout">
            <a:avLst>
              <a:gd name="adj1" fmla="val -35378"/>
              <a:gd name="adj2" fmla="val 601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Why do you think that tigers and other species have multiple births much more often than humans?</a:t>
            </a:r>
          </a:p>
        </p:txBody>
      </p:sp>
    </p:spTree>
    <p:extLst>
      <p:ext uri="{BB962C8B-B14F-4D97-AF65-F5344CB8AC3E}">
        <p14:creationId xmlns:p14="http://schemas.microsoft.com/office/powerpoint/2010/main" val="4081998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7E90DB-19E2-4CB0-A541-1E18461F90E9}"/>
</file>

<file path=customXml/itemProps2.xml><?xml version="1.0" encoding="utf-8"?>
<ds:datastoreItem xmlns:ds="http://schemas.openxmlformats.org/officeDocument/2006/customXml" ds:itemID="{FD5C0111-C7D8-42E7-888A-F36DA4B3569E}"/>
</file>

<file path=customXml/itemProps3.xml><?xml version="1.0" encoding="utf-8"?>
<ds:datastoreItem xmlns:ds="http://schemas.openxmlformats.org/officeDocument/2006/customXml" ds:itemID="{771D5182-6FB0-4EA6-83BE-085B4FFA26FB}"/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695</Words>
  <Application>Microsoft Office PowerPoint</Application>
  <PresentationFormat>On-screen Show (4:3)</PresentationFormat>
  <Paragraphs>97</Paragraphs>
  <Slides>20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Office Theme</vt:lpstr>
      <vt:lpstr>Flash Movie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meant by these terms:</vt:lpstr>
      <vt:lpstr>PowerPoint Presentation</vt:lpstr>
      <vt:lpstr>Sexual intercourse</vt:lpstr>
      <vt:lpstr>Gap Fill.</vt:lpstr>
      <vt:lpstr>PowerPoint Presentation</vt:lpstr>
      <vt:lpstr>PowerPoint Presentation</vt:lpstr>
      <vt:lpstr>Developing embryo</vt:lpstr>
      <vt:lpstr>1) Draw a cartoon strip showing the fertilisation of an egg cell.  2) Complete the following sentences:</vt:lpstr>
      <vt:lpstr>Identical twins</vt:lpstr>
      <vt:lpstr>Non-identical twins</vt:lpstr>
      <vt:lpstr>Twins</vt:lpstr>
      <vt:lpstr>Conjoined twins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Penn</dc:creator>
  <cp:lastModifiedBy>J Sidhu</cp:lastModifiedBy>
  <cp:revision>14</cp:revision>
  <dcterms:created xsi:type="dcterms:W3CDTF">2006-08-16T00:00:00Z</dcterms:created>
  <dcterms:modified xsi:type="dcterms:W3CDTF">2020-09-23T11:36:32Z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