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4" r:id="rId5"/>
    <p:sldId id="256" r:id="rId6"/>
    <p:sldId id="258" r:id="rId7"/>
    <p:sldId id="263" r:id="rId8"/>
    <p:sldId id="262" r:id="rId9"/>
    <p:sldId id="266" r:id="rId10"/>
    <p:sldId id="260" r:id="rId11"/>
    <p:sldId id="257" r:id="rId12"/>
    <p:sldId id="261" r:id="rId13"/>
    <p:sldId id="259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64F7944-E048-475A-A8B0-6656F7967B26}" v="18" dt="2021-04-19T14:09:22.99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2" d="100"/>
          <a:sy n="62" d="100"/>
        </p:scale>
        <p:origin x="804" y="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6/11/relationships/changesInfo" Target="changesInfos/changesInfo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 Marshall" userId="S::romarshall@highdown.reading.sch.uk::6ffeeec6-0cb8-4d6f-8299-bb48cab28b38" providerId="AD" clId="Web-{964F7944-E048-475A-A8B0-6656F7967B26}"/>
    <pc:docChg chg="modSld">
      <pc:chgData name="R Marshall" userId="S::romarshall@highdown.reading.sch.uk::6ffeeec6-0cb8-4d6f-8299-bb48cab28b38" providerId="AD" clId="Web-{964F7944-E048-475A-A8B0-6656F7967B26}" dt="2021-04-19T14:09:22.998" v="8" actId="20577"/>
      <pc:docMkLst>
        <pc:docMk/>
      </pc:docMkLst>
      <pc:sldChg chg="modSp">
        <pc:chgData name="R Marshall" userId="S::romarshall@highdown.reading.sch.uk::6ffeeec6-0cb8-4d6f-8299-bb48cab28b38" providerId="AD" clId="Web-{964F7944-E048-475A-A8B0-6656F7967B26}" dt="2021-04-19T14:09:22.998" v="8" actId="20577"/>
        <pc:sldMkLst>
          <pc:docMk/>
          <pc:sldMk cId="414571138" sldId="264"/>
        </pc:sldMkLst>
        <pc:spChg chg="mod">
          <ac:chgData name="R Marshall" userId="S::romarshall@highdown.reading.sch.uk::6ffeeec6-0cb8-4d6f-8299-bb48cab28b38" providerId="AD" clId="Web-{964F7944-E048-475A-A8B0-6656F7967B26}" dt="2021-04-19T14:09:22.998" v="8" actId="20577"/>
          <ac:spMkLst>
            <pc:docMk/>
            <pc:sldMk cId="414571138" sldId="264"/>
            <ac:spMk id="2" creationId="{FFF87E92-B148-49F4-B513-00135B377F47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6E7225-98DD-48B8-A807-DB05EEA1040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3168B0C-3794-4A0E-8550-535BEE61854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6F571F-E840-4C79-B7CD-00318E0523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9C6EF-E42D-4FE5-8581-85D1F980F7E1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031F4CF-200D-4124-86F4-976E83FE83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DBB575-C2B7-4060-A0A7-1895AB124E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963AF-BD69-4A22-ACEA-D6513C993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67617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78A0DA-C2BC-4CE8-8A48-A0B31C64CD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3E806C-4308-42F4-8D2B-1E94D36B54C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C01D70-EF29-4345-B57A-4BED94289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9C6EF-E42D-4FE5-8581-85D1F980F7E1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0919C01-70F6-4FAF-A180-8412B89110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971DAC1-B0B6-416E-8959-518A19311A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963AF-BD69-4A22-ACEA-D6513C993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7510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BFB615D-98A6-455A-82D2-0617AE5B4F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997ED4-F1E9-470C-B028-B6842194AF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4353FD-DECB-4822-A6D8-93FC063F7E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9C6EF-E42D-4FE5-8581-85D1F980F7E1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BAABBAE-D39D-4B99-A31C-4CFB4DA1C0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085BBB6-2F5B-41B2-A9D6-34E355876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963AF-BD69-4A22-ACEA-D6513C993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73080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C19DE5C-A81E-4F48-8188-FFE62F5E68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0CE7BB-95A7-46C9-B7AB-E88BE22F5ED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993EFBB-EE9D-411C-B0BE-EE7CD981B82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F8CBAF8-4E35-43F0-93B0-4E80A9F673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9C6EF-E42D-4FE5-8581-85D1F980F7E1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416BD5-9302-4E20-A214-4CD0F78BD0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98190E5-EAE9-45A1-9FB4-9DA1C2E33A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963AF-BD69-4A22-ACEA-D6513C993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7478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491E4E-3B54-4C9A-A3D3-4E3C960B60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80A8E7-8B72-4A98-BD69-48C5D7030D2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B14778-BAAD-4ADD-8FB2-C7A24E88C4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DEDC903-521C-4FAA-9E5A-22D2D9E7B1E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E6ECE05-E06F-44A4-B99E-8AED2C863FF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84E05B2-86CC-4784-A07A-2F3EB8E00C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9C6EF-E42D-4FE5-8581-85D1F980F7E1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E35BC86-F1A8-40DF-81DE-B2760D3F21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A04F126-106B-44A4-B548-8AA97FC923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963AF-BD69-4A22-ACEA-D6513C993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07697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863EF14-8B2D-4936-8774-18D73CCFFF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C4786FB-FB72-4F2B-8F97-CE337DEB00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9C6EF-E42D-4FE5-8581-85D1F980F7E1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CD41780-6B02-4BEF-8E06-2B703E53A1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5E4D615-FBB9-43D3-A8DD-BDED4F39685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963AF-BD69-4A22-ACEA-D6513C993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26608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D824E28-FC6F-4416-8CF2-0E1C7A4460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9C6EF-E42D-4FE5-8581-85D1F980F7E1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A05E2A04-D8EE-4FD9-9F16-EC421F5CB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634B935-B998-4831-9D44-7AE75651F0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963AF-BD69-4A22-ACEA-D6513C993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64367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213ED3-603A-42A2-9E1A-B8047F9B04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738792-9BE9-48D1-884C-AB5A0C28E2C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37A81AB-E123-4314-820F-482868F3862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DDAEFA-865A-4317-AF69-6EE7BAC333F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9C6EF-E42D-4FE5-8581-85D1F980F7E1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3353C7A-654E-4B80-8607-BBBCE5A1FD5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665B0C2-DB56-40E1-BEEA-EDF90A910B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963AF-BD69-4A22-ACEA-D6513C993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290284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91A7AF-C6AA-4005-818D-E92168CC93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B3506D8-154E-4AA9-AFE4-40E77AE180C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EAE64B-4933-467B-B663-9B47D50F945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179AFA9-6873-4E67-8B43-FDADCC106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9C6EF-E42D-4FE5-8581-85D1F980F7E1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C3CB64D-423D-49BF-A4D8-F0152B6ABA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03F0FD8-2329-4274-935B-932FA7556D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963AF-BD69-4A22-ACEA-D6513C993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2320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A884A62-51C7-44CF-A7A7-D8ABF49D38E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587403-7033-4B74-8154-B6879167BC8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204FA55-6B87-4A6A-AA1D-EEC64867C5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9C6EF-E42D-4FE5-8581-85D1F980F7E1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FD2F9DA-3535-4A51-8F46-1840A70E95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2DAE509-043C-4C26-9D7D-12FBD455C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963AF-BD69-4A22-ACEA-D6513C993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73849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5961AA4-3C62-4B5B-B9AD-CF033BEE080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99C42C9-5972-4CCA-8E84-43FD7A8E82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99415A9-28DF-41A9-B1B3-0788A62D0B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E09C6EF-E42D-4FE5-8581-85D1F980F7E1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4DED0E-640F-42A0-BB84-EDD09B4DD5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805CBF-D095-410E-AE72-7638690BB8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72963AF-BD69-4A22-ACEA-D6513C993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1653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0386376-4D99-490D-812E-56F27A8E0B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45250F3-3EEB-4387-9A46-474F690A48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EBA643-9D10-41D4-8B9B-3AAEF574582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09C6EF-E42D-4FE5-8581-85D1F980F7E1}" type="datetimeFigureOut">
              <a:rPr lang="en-GB" smtClean="0"/>
              <a:t>19/04/2021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17B6E7-1E29-412B-ACD0-7699BD598E4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6F4DE21-FEA7-4339-BDFE-2B5962A8F2F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72963AF-BD69-4A22-ACEA-D6513C9931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71313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gif"/><Relationship Id="rId13" Type="http://schemas.openxmlformats.org/officeDocument/2006/relationships/image" Target="../media/image12.gif"/><Relationship Id="rId3" Type="http://schemas.openxmlformats.org/officeDocument/2006/relationships/image" Target="../media/image2.gif"/><Relationship Id="rId7" Type="http://schemas.openxmlformats.org/officeDocument/2006/relationships/image" Target="../media/image6.gif"/><Relationship Id="rId12" Type="http://schemas.openxmlformats.org/officeDocument/2006/relationships/image" Target="../media/image11.gif"/><Relationship Id="rId17" Type="http://schemas.openxmlformats.org/officeDocument/2006/relationships/image" Target="../media/image16.gif"/><Relationship Id="rId2" Type="http://schemas.openxmlformats.org/officeDocument/2006/relationships/image" Target="../media/image1.gif"/><Relationship Id="rId16" Type="http://schemas.openxmlformats.org/officeDocument/2006/relationships/image" Target="../media/image15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gif"/><Relationship Id="rId11" Type="http://schemas.openxmlformats.org/officeDocument/2006/relationships/image" Target="../media/image10.gif"/><Relationship Id="rId5" Type="http://schemas.openxmlformats.org/officeDocument/2006/relationships/image" Target="../media/image4.gif"/><Relationship Id="rId15" Type="http://schemas.openxmlformats.org/officeDocument/2006/relationships/image" Target="../media/image14.gif"/><Relationship Id="rId10" Type="http://schemas.openxmlformats.org/officeDocument/2006/relationships/image" Target="../media/image9.gif"/><Relationship Id="rId4" Type="http://schemas.openxmlformats.org/officeDocument/2006/relationships/image" Target="../media/image3.gif"/><Relationship Id="rId9" Type="http://schemas.openxmlformats.org/officeDocument/2006/relationships/image" Target="../media/image8.gif"/><Relationship Id="rId14" Type="http://schemas.openxmlformats.org/officeDocument/2006/relationships/image" Target="../media/image13.gif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em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F87E92-B148-49F4-B513-00135B377F4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215775" y="2292367"/>
            <a:ext cx="9144000" cy="1136633"/>
          </a:xfrm>
        </p:spPr>
        <p:txBody>
          <a:bodyPr>
            <a:normAutofit fontScale="90000"/>
          </a:bodyPr>
          <a:lstStyle/>
          <a:p>
            <a:r>
              <a:rPr lang="en-GB"/>
              <a:t>Week commencing 16th April</a:t>
            </a:r>
            <a:br>
              <a:rPr lang="en-GB" dirty="0"/>
            </a:br>
            <a:r>
              <a:rPr lang="en-GB"/>
              <a:t>Year 9 MEP  </a:t>
            </a:r>
          </a:p>
        </p:txBody>
      </p:sp>
    </p:spTree>
    <p:extLst>
      <p:ext uri="{BB962C8B-B14F-4D97-AF65-F5344CB8AC3E}">
        <p14:creationId xmlns:p14="http://schemas.microsoft.com/office/powerpoint/2010/main" val="4145711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D2CC84D-D240-4E93-8B5C-A5F4BBB1CC2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74678" y="1129305"/>
            <a:ext cx="9144000" cy="1259923"/>
          </a:xfrm>
        </p:spPr>
        <p:txBody>
          <a:bodyPr/>
          <a:lstStyle/>
          <a:p>
            <a:r>
              <a:rPr lang="zh-CN" altLang="en-US" u="sng" dirty="0"/>
              <a:t>去年春节</a:t>
            </a:r>
            <a:endParaRPr lang="en-GB" u="sng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9190F3-8494-4CA8-B1F5-AA76F1CEC13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2601119"/>
            <a:ext cx="9144000" cy="3583924"/>
          </a:xfrm>
        </p:spPr>
        <p:txBody>
          <a:bodyPr>
            <a:normAutofit/>
          </a:bodyPr>
          <a:lstStyle/>
          <a:p>
            <a:pPr algn="l"/>
            <a:r>
              <a:rPr lang="en-GB" sz="2800" b="1" dirty="0"/>
              <a:t>LO: We are talk about Spring Festival </a:t>
            </a:r>
            <a:r>
              <a:rPr lang="en-US" altLang="zh-CN" sz="2800" b="1" dirty="0"/>
              <a:t>in more details</a:t>
            </a:r>
            <a:endParaRPr lang="en-GB" sz="2800" b="1" dirty="0"/>
          </a:p>
          <a:p>
            <a:pPr algn="l"/>
            <a:r>
              <a:rPr lang="en-GB" sz="2800" b="1" dirty="0"/>
              <a:t>I can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/>
              <a:t>Use an online dictionary to learn some new vocab independently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/>
              <a:t>Answer questions in Chinese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r>
              <a:rPr lang="en-GB" sz="2800" b="1" dirty="0"/>
              <a:t>Record my speaking</a:t>
            </a:r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sz="2800" b="1" dirty="0"/>
          </a:p>
          <a:p>
            <a:pPr marL="342900" indent="-342900" algn="l">
              <a:buFont typeface="Arial" panose="020B0604020202020204" pitchFamily="34" charset="0"/>
              <a:buChar char="•"/>
            </a:pPr>
            <a:endParaRPr lang="en-GB" sz="2800" b="1" dirty="0"/>
          </a:p>
          <a:p>
            <a:pPr algn="l"/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24607828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BC3097-F1C5-40BC-B0F8-D48B85985F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4825" y="18649"/>
            <a:ext cx="10515600" cy="735191"/>
          </a:xfrm>
        </p:spPr>
        <p:txBody>
          <a:bodyPr>
            <a:noAutofit/>
          </a:bodyPr>
          <a:lstStyle/>
          <a:p>
            <a:r>
              <a:rPr lang="en-GB" sz="2800" b="1" dirty="0">
                <a:highlight>
                  <a:srgbClr val="FFFF00"/>
                </a:highlight>
                <a:latin typeface="+mn-lt"/>
              </a:rPr>
              <a:t>Task 1 </a:t>
            </a:r>
            <a:r>
              <a:rPr lang="en-US" altLang="zh-CN" sz="2800" b="1" dirty="0">
                <a:highlight>
                  <a:srgbClr val="FFFF00"/>
                </a:highlight>
                <a:latin typeface="+mn-lt"/>
              </a:rPr>
              <a:t>Match </a:t>
            </a:r>
            <a:r>
              <a:rPr lang="en-GB" altLang="zh-CN" sz="2800" b="1" dirty="0">
                <a:highlight>
                  <a:srgbClr val="FFFF00"/>
                </a:highlight>
                <a:latin typeface="+mn-lt"/>
              </a:rPr>
              <a:t>up   </a:t>
            </a:r>
            <a:r>
              <a:rPr lang="en-US" altLang="zh-CN" sz="2800" b="1" dirty="0">
                <a:solidFill>
                  <a:srgbClr val="FF0000"/>
                </a:solidFill>
                <a:highlight>
                  <a:srgbClr val="FFFF00"/>
                </a:highlight>
                <a:latin typeface="+mn-lt"/>
              </a:rPr>
              <a:t>Example </a:t>
            </a:r>
            <a:r>
              <a:rPr lang="zh-CN" altLang="en-US" sz="2800" b="1" dirty="0">
                <a:solidFill>
                  <a:srgbClr val="FF0000"/>
                </a:solidFill>
                <a:highlight>
                  <a:srgbClr val="FFFF00"/>
                </a:highlight>
                <a:latin typeface="+mn-lt"/>
              </a:rPr>
              <a:t>孩子们 </a:t>
            </a:r>
            <a:r>
              <a:rPr lang="en-GB" altLang="zh-CN" sz="2800" b="1" dirty="0">
                <a:solidFill>
                  <a:srgbClr val="FF0000"/>
                </a:solidFill>
                <a:highlight>
                  <a:srgbClr val="FFFF00"/>
                </a:highlight>
                <a:latin typeface="+mn-lt"/>
              </a:rPr>
              <a:t>children,</a:t>
            </a:r>
            <a:r>
              <a:rPr lang="zh-CN" altLang="en-US" sz="2800" b="1" dirty="0">
                <a:solidFill>
                  <a:srgbClr val="FF0000"/>
                </a:solidFill>
                <a:highlight>
                  <a:srgbClr val="FFFF00"/>
                </a:highlight>
                <a:latin typeface="+mn-lt"/>
              </a:rPr>
              <a:t> </a:t>
            </a:r>
            <a:r>
              <a:rPr lang="en-US" altLang="ja-JP" sz="2800" b="1" dirty="0" err="1">
                <a:solidFill>
                  <a:srgbClr val="FF0000"/>
                </a:solidFill>
                <a:highlight>
                  <a:srgbClr val="FFFF00"/>
                </a:highlight>
                <a:latin typeface="+mn-lt"/>
              </a:rPr>
              <a:t>hǎi</a:t>
            </a:r>
            <a:r>
              <a:rPr lang="en-US" altLang="ja-JP" sz="2800" b="1" dirty="0">
                <a:solidFill>
                  <a:srgbClr val="FF0000"/>
                </a:solidFill>
                <a:highlight>
                  <a:srgbClr val="FFFF00"/>
                </a:highlight>
                <a:latin typeface="+mn-lt"/>
              </a:rPr>
              <a:t> </a:t>
            </a:r>
            <a:r>
              <a:rPr lang="en-US" altLang="ja-JP" sz="2800" b="1" dirty="0" err="1">
                <a:solidFill>
                  <a:srgbClr val="FF0000"/>
                </a:solidFill>
                <a:highlight>
                  <a:srgbClr val="FFFF00"/>
                </a:highlight>
                <a:latin typeface="+mn-lt"/>
              </a:rPr>
              <a:t>zǐ</a:t>
            </a:r>
            <a:r>
              <a:rPr lang="en-US" altLang="ja-JP" sz="2800" b="1" dirty="0">
                <a:solidFill>
                  <a:srgbClr val="FF0000"/>
                </a:solidFill>
                <a:highlight>
                  <a:srgbClr val="FFFF00"/>
                </a:highlight>
                <a:latin typeface="+mn-lt"/>
              </a:rPr>
              <a:t> </a:t>
            </a:r>
            <a:r>
              <a:rPr lang="en-US" altLang="ja-JP" sz="2800" b="1" dirty="0" err="1">
                <a:solidFill>
                  <a:srgbClr val="FF0000"/>
                </a:solidFill>
                <a:highlight>
                  <a:srgbClr val="FFFF00"/>
                </a:highlight>
                <a:latin typeface="+mn-lt"/>
              </a:rPr>
              <a:t>mēn</a:t>
            </a:r>
            <a:endParaRPr lang="en-GB" sz="2800" b="1" dirty="0">
              <a:solidFill>
                <a:srgbClr val="FF0000"/>
              </a:solidFill>
              <a:highlight>
                <a:srgbClr val="FFFF00"/>
              </a:highlight>
              <a:latin typeface="+mn-lt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01106E8F-5B8D-43B7-80AC-115C6A2C182D}"/>
              </a:ext>
            </a:extLst>
          </p:cNvPr>
          <p:cNvSpPr txBox="1"/>
          <p:nvPr/>
        </p:nvSpPr>
        <p:spPr>
          <a:xfrm>
            <a:off x="5273672" y="1427218"/>
            <a:ext cx="174660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dirty="0" err="1"/>
              <a:t>chūn</a:t>
            </a:r>
            <a:r>
              <a:rPr lang="en-US" altLang="ja-JP" sz="2400" dirty="0"/>
              <a:t> </a:t>
            </a:r>
            <a:r>
              <a:rPr lang="en-US" altLang="ja-JP" sz="2400" dirty="0" err="1"/>
              <a:t>jié</a:t>
            </a:r>
            <a:endParaRPr lang="en-GB" sz="2400" dirty="0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490F4D1E-72B3-4859-8DA1-6A66CF96F031}"/>
              </a:ext>
            </a:extLst>
          </p:cNvPr>
          <p:cNvSpPr txBox="1"/>
          <p:nvPr/>
        </p:nvSpPr>
        <p:spPr>
          <a:xfrm>
            <a:off x="5207316" y="1888883"/>
            <a:ext cx="278857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dirty="0" err="1"/>
              <a:t>zhōng</a:t>
            </a:r>
            <a:r>
              <a:rPr lang="en-US" altLang="ja-JP" sz="2400" dirty="0"/>
              <a:t> </a:t>
            </a:r>
            <a:r>
              <a:rPr lang="en-US" altLang="ja-JP" sz="2400" dirty="0" err="1"/>
              <a:t>guó</a:t>
            </a:r>
            <a:r>
              <a:rPr lang="en-US" altLang="ja-JP" sz="2400" dirty="0"/>
              <a:t> </a:t>
            </a:r>
            <a:r>
              <a:rPr lang="en-US" altLang="ja-JP" sz="2400" dirty="0" err="1"/>
              <a:t>xīn</a:t>
            </a:r>
            <a:r>
              <a:rPr lang="en-US" altLang="ja-JP" sz="2400" dirty="0"/>
              <a:t> </a:t>
            </a:r>
            <a:r>
              <a:rPr lang="en-US" altLang="ja-JP" sz="2400" dirty="0" err="1"/>
              <a:t>nián</a:t>
            </a:r>
            <a:endParaRPr lang="en-GB" sz="2400" dirty="0"/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DBBF3E0D-E2D9-4A89-9063-2A3133835BE1}"/>
              </a:ext>
            </a:extLst>
          </p:cNvPr>
          <p:cNvSpPr txBox="1"/>
          <p:nvPr/>
        </p:nvSpPr>
        <p:spPr>
          <a:xfrm>
            <a:off x="5273672" y="2376495"/>
            <a:ext cx="230312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dirty="0" err="1"/>
              <a:t>quán</a:t>
            </a:r>
            <a:r>
              <a:rPr lang="en-US" altLang="ja-JP" sz="2400" dirty="0"/>
              <a:t> </a:t>
            </a:r>
            <a:r>
              <a:rPr lang="en-US" altLang="ja-JP" sz="2400" dirty="0" err="1"/>
              <a:t>jiā</a:t>
            </a:r>
            <a:r>
              <a:rPr lang="en-US" altLang="ja-JP" sz="2400" dirty="0"/>
              <a:t> </a:t>
            </a:r>
            <a:r>
              <a:rPr lang="en-US" altLang="ja-JP" sz="2400" dirty="0" err="1"/>
              <a:t>rén</a:t>
            </a:r>
            <a:endParaRPr lang="en-GB" sz="2400" dirty="0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B53755D4-6387-49F4-96FA-23737DFCD3F3}"/>
              </a:ext>
            </a:extLst>
          </p:cNvPr>
          <p:cNvSpPr txBox="1"/>
          <p:nvPr/>
        </p:nvSpPr>
        <p:spPr>
          <a:xfrm>
            <a:off x="6003134" y="5765195"/>
            <a:ext cx="119694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dirty="0" err="1"/>
              <a:t>yì</a:t>
            </a:r>
            <a:r>
              <a:rPr lang="en-US" altLang="ja-JP" sz="2400" dirty="0"/>
              <a:t> </a:t>
            </a:r>
            <a:r>
              <a:rPr lang="en-US" altLang="ja-JP" sz="2400" dirty="0" err="1"/>
              <a:t>qǐ</a:t>
            </a:r>
            <a:endParaRPr lang="en-GB" sz="2400" dirty="0"/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E6D44B0A-6367-44F9-9E6C-EE26136B2D73}"/>
              </a:ext>
            </a:extLst>
          </p:cNvPr>
          <p:cNvSpPr txBox="1"/>
          <p:nvPr/>
        </p:nvSpPr>
        <p:spPr>
          <a:xfrm>
            <a:off x="5207316" y="904712"/>
            <a:ext cx="32072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dirty="0" err="1"/>
              <a:t>chī</a:t>
            </a:r>
            <a:r>
              <a:rPr lang="en-US" altLang="ja-JP" sz="2400" dirty="0"/>
              <a:t> </a:t>
            </a:r>
            <a:r>
              <a:rPr lang="en-US" altLang="ja-JP" sz="2400" dirty="0" err="1"/>
              <a:t>tuán</a:t>
            </a:r>
            <a:r>
              <a:rPr lang="en-US" altLang="ja-JP" sz="2400" dirty="0"/>
              <a:t> yuan </a:t>
            </a:r>
            <a:r>
              <a:rPr lang="en-US" altLang="ja-JP" sz="2400" dirty="0" err="1"/>
              <a:t>fàn</a:t>
            </a:r>
            <a:endParaRPr lang="en-GB" sz="2400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9794551A-4F65-4EA2-8FE3-144EDA52895A}"/>
              </a:ext>
            </a:extLst>
          </p:cNvPr>
          <p:cNvSpPr txBox="1"/>
          <p:nvPr/>
        </p:nvSpPr>
        <p:spPr>
          <a:xfrm>
            <a:off x="8899987" y="5559679"/>
            <a:ext cx="28690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400" dirty="0"/>
              <a:t>Spring Festival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66C9CC40-FCC1-4EC4-A146-EECB78853D0F}"/>
              </a:ext>
            </a:extLst>
          </p:cNvPr>
          <p:cNvSpPr txBox="1"/>
          <p:nvPr/>
        </p:nvSpPr>
        <p:spPr>
          <a:xfrm>
            <a:off x="8592192" y="1898334"/>
            <a:ext cx="331084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Chinese New Year</a:t>
            </a:r>
            <a:endParaRPr lang="en-GB" sz="1400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56E59C99-8F7F-40F3-B48E-002B835C8406}"/>
              </a:ext>
            </a:extLst>
          </p:cNvPr>
          <p:cNvSpPr txBox="1"/>
          <p:nvPr/>
        </p:nvSpPr>
        <p:spPr>
          <a:xfrm>
            <a:off x="8592192" y="328033"/>
            <a:ext cx="3022315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whole family</a:t>
            </a:r>
            <a:endParaRPr lang="en-GB" sz="1400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AFD02BD4-DA78-4C48-AF2E-F3BF32B942C6}"/>
              </a:ext>
            </a:extLst>
          </p:cNvPr>
          <p:cNvSpPr txBox="1"/>
          <p:nvPr/>
        </p:nvSpPr>
        <p:spPr>
          <a:xfrm>
            <a:off x="8929526" y="745478"/>
            <a:ext cx="169266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together</a:t>
            </a:r>
            <a:endParaRPr lang="en-GB" sz="1400" dirty="0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89E08749-CE89-4CD7-838D-F2A45F710F36}"/>
              </a:ext>
            </a:extLst>
          </p:cNvPr>
          <p:cNvSpPr txBox="1"/>
          <p:nvPr/>
        </p:nvSpPr>
        <p:spPr>
          <a:xfrm>
            <a:off x="8509571" y="3803084"/>
            <a:ext cx="395298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eat reunion dinner</a:t>
            </a:r>
            <a:endParaRPr lang="en-GB" sz="1400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67760F8-4A72-48F7-8C46-3549F60C7F5A}"/>
              </a:ext>
            </a:extLst>
          </p:cNvPr>
          <p:cNvSpPr txBox="1"/>
          <p:nvPr/>
        </p:nvSpPr>
        <p:spPr>
          <a:xfrm>
            <a:off x="495676" y="1135545"/>
            <a:ext cx="3308279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1. </a:t>
            </a:r>
            <a:r>
              <a:rPr lang="zh-CN" altLang="en-US" sz="2800" dirty="0"/>
              <a:t>孩子们</a:t>
            </a:r>
            <a:endParaRPr lang="en-GB" sz="2800" dirty="0"/>
          </a:p>
          <a:p>
            <a:r>
              <a:rPr lang="en-GB" sz="2800" dirty="0"/>
              <a:t>2.</a:t>
            </a:r>
            <a:r>
              <a:rPr lang="zh-CN" altLang="en-US" sz="2800" dirty="0"/>
              <a:t>春节</a:t>
            </a:r>
            <a:endParaRPr lang="en-GB" sz="2800" dirty="0"/>
          </a:p>
          <a:p>
            <a:r>
              <a:rPr lang="en-GB" sz="2800" dirty="0"/>
              <a:t>3.</a:t>
            </a:r>
            <a:r>
              <a:rPr lang="zh-CN" altLang="en-US" sz="2800" dirty="0"/>
              <a:t>长辈</a:t>
            </a:r>
            <a:endParaRPr lang="en-GB" sz="2800" dirty="0"/>
          </a:p>
          <a:p>
            <a:r>
              <a:rPr lang="en-GB" sz="2800" dirty="0"/>
              <a:t>4. </a:t>
            </a:r>
            <a:r>
              <a:rPr lang="zh-CN" altLang="en-US" sz="2800" dirty="0"/>
              <a:t>放鞭炮</a:t>
            </a:r>
            <a:endParaRPr lang="en-GB" sz="2800" dirty="0"/>
          </a:p>
          <a:p>
            <a:r>
              <a:rPr lang="en-GB" sz="2800" dirty="0"/>
              <a:t>5. </a:t>
            </a:r>
            <a:r>
              <a:rPr lang="zh-CN" altLang="en-US" sz="2800" dirty="0"/>
              <a:t>吃团圆饭</a:t>
            </a:r>
            <a:endParaRPr lang="en-GB" sz="2800" dirty="0"/>
          </a:p>
          <a:p>
            <a:r>
              <a:rPr lang="en-GB" sz="2800" dirty="0"/>
              <a:t>6.</a:t>
            </a:r>
            <a:r>
              <a:rPr lang="zh-CN" altLang="en-US" sz="2800" dirty="0"/>
              <a:t>中国新年</a:t>
            </a:r>
            <a:endParaRPr lang="en-GB" sz="2800" dirty="0"/>
          </a:p>
          <a:p>
            <a:r>
              <a:rPr lang="en-GB" sz="2800" dirty="0"/>
              <a:t>7.</a:t>
            </a:r>
            <a:r>
              <a:rPr lang="zh-CN" altLang="en-US" sz="2800" dirty="0"/>
              <a:t>全家人</a:t>
            </a:r>
            <a:endParaRPr lang="en-GB" sz="2800" dirty="0"/>
          </a:p>
          <a:p>
            <a:r>
              <a:rPr lang="en-GB" sz="2800" dirty="0"/>
              <a:t>8. </a:t>
            </a:r>
            <a:r>
              <a:rPr lang="zh-CN" altLang="en-US" sz="2800" dirty="0"/>
              <a:t>穿新衣服</a:t>
            </a:r>
            <a:endParaRPr lang="en-GB" sz="2800" dirty="0"/>
          </a:p>
          <a:p>
            <a:r>
              <a:rPr lang="en-GB" sz="2800" dirty="0"/>
              <a:t>9.</a:t>
            </a:r>
            <a:r>
              <a:rPr lang="zh-CN" altLang="en-US" sz="2800" dirty="0"/>
              <a:t>给红包</a:t>
            </a:r>
            <a:endParaRPr lang="en-GB" sz="2800" dirty="0"/>
          </a:p>
          <a:p>
            <a:r>
              <a:rPr lang="en-GB" sz="2800" dirty="0"/>
              <a:t>10. </a:t>
            </a:r>
            <a:r>
              <a:rPr lang="zh-CN" altLang="en-US" sz="2800" dirty="0"/>
              <a:t>一起</a:t>
            </a:r>
            <a:endParaRPr lang="en-GB" sz="2800" dirty="0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AE47FC6-0D11-4A79-A271-0FDEEBFC2503}"/>
              </a:ext>
            </a:extLst>
          </p:cNvPr>
          <p:cNvSpPr txBox="1"/>
          <p:nvPr/>
        </p:nvSpPr>
        <p:spPr>
          <a:xfrm>
            <a:off x="5622625" y="4397184"/>
            <a:ext cx="25821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dirty="0" err="1"/>
              <a:t>fàng</a:t>
            </a:r>
            <a:r>
              <a:rPr lang="en-US" altLang="ja-JP" sz="2400" dirty="0"/>
              <a:t> </a:t>
            </a:r>
            <a:r>
              <a:rPr lang="en-US" altLang="ja-JP" sz="2400" dirty="0" err="1"/>
              <a:t>biān</a:t>
            </a:r>
            <a:r>
              <a:rPr lang="en-US" altLang="ja-JP" sz="2400" dirty="0"/>
              <a:t> </a:t>
            </a:r>
            <a:r>
              <a:rPr lang="en-US" altLang="ja-JP" sz="2400" dirty="0" err="1"/>
              <a:t>pào</a:t>
            </a:r>
            <a:endParaRPr lang="en-GB" sz="2400" dirty="0"/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630C8703-7DD8-4F4B-AD89-A65E04A9152E}"/>
              </a:ext>
            </a:extLst>
          </p:cNvPr>
          <p:cNvSpPr txBox="1"/>
          <p:nvPr/>
        </p:nvSpPr>
        <p:spPr>
          <a:xfrm>
            <a:off x="5463009" y="3907299"/>
            <a:ext cx="23972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dirty="0" err="1"/>
              <a:t>gěi</a:t>
            </a:r>
            <a:r>
              <a:rPr lang="en-US" altLang="ja-JP" sz="2400" dirty="0"/>
              <a:t> </a:t>
            </a:r>
            <a:r>
              <a:rPr lang="en-US" altLang="ja-JP" sz="2400" dirty="0" err="1"/>
              <a:t>hóng</a:t>
            </a:r>
            <a:r>
              <a:rPr lang="en-US" altLang="ja-JP" sz="2400" dirty="0"/>
              <a:t> </a:t>
            </a:r>
            <a:r>
              <a:rPr lang="en-US" altLang="ja-JP" sz="2400" dirty="0" err="1"/>
              <a:t>bāo</a:t>
            </a:r>
            <a:endParaRPr lang="en-GB" sz="2400" dirty="0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157F6509-5BE3-4FDB-B392-E4D13026B0BD}"/>
              </a:ext>
            </a:extLst>
          </p:cNvPr>
          <p:cNvSpPr txBox="1"/>
          <p:nvPr/>
        </p:nvSpPr>
        <p:spPr>
          <a:xfrm>
            <a:off x="5413775" y="3256894"/>
            <a:ext cx="258211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dirty="0" err="1"/>
              <a:t>chuān</a:t>
            </a:r>
            <a:r>
              <a:rPr lang="en-US" altLang="ja-JP" sz="2400" dirty="0"/>
              <a:t> </a:t>
            </a:r>
            <a:r>
              <a:rPr lang="en-US" altLang="ja-JP" sz="2400" dirty="0" err="1"/>
              <a:t>xīn</a:t>
            </a:r>
            <a:r>
              <a:rPr lang="en-US" altLang="ja-JP" sz="2400" dirty="0"/>
              <a:t> </a:t>
            </a:r>
            <a:r>
              <a:rPr lang="en-US" altLang="ja-JP" sz="2400" dirty="0" err="1"/>
              <a:t>yī</a:t>
            </a:r>
            <a:r>
              <a:rPr lang="ja-JP" altLang="en-US" sz="2400" dirty="0"/>
              <a:t> </a:t>
            </a:r>
            <a:r>
              <a:rPr lang="en-US" altLang="ja-JP" sz="2400" dirty="0" err="1"/>
              <a:t>fú</a:t>
            </a:r>
            <a:endParaRPr lang="en-GB" sz="2400" dirty="0"/>
          </a:p>
        </p:txBody>
      </p:sp>
      <p:sp>
        <p:nvSpPr>
          <p:cNvPr id="41" name="TextBox 40">
            <a:extLst>
              <a:ext uri="{FF2B5EF4-FFF2-40B4-BE49-F238E27FC236}">
                <a16:creationId xmlns:a16="http://schemas.microsoft.com/office/drawing/2014/main" id="{661F31E0-A540-4920-ADAB-C46E84F699FE}"/>
              </a:ext>
            </a:extLst>
          </p:cNvPr>
          <p:cNvSpPr txBox="1"/>
          <p:nvPr/>
        </p:nvSpPr>
        <p:spPr>
          <a:xfrm>
            <a:off x="5463009" y="2894511"/>
            <a:ext cx="227902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dirty="0" err="1"/>
              <a:t>zhǎng</a:t>
            </a:r>
            <a:r>
              <a:rPr lang="en-US" altLang="ja-JP" sz="2400" dirty="0"/>
              <a:t> </a:t>
            </a:r>
            <a:r>
              <a:rPr lang="en-US" altLang="ja-JP" sz="2400" dirty="0" err="1"/>
              <a:t>bèi</a:t>
            </a:r>
            <a:endParaRPr lang="en-GB" sz="2400" dirty="0"/>
          </a:p>
        </p:txBody>
      </p:sp>
      <p:sp>
        <p:nvSpPr>
          <p:cNvPr id="42" name="TextBox 41">
            <a:extLst>
              <a:ext uri="{FF2B5EF4-FFF2-40B4-BE49-F238E27FC236}">
                <a16:creationId xmlns:a16="http://schemas.microsoft.com/office/drawing/2014/main" id="{20E4E4EB-B851-4D3D-948A-B57EEB6ECB72}"/>
              </a:ext>
            </a:extLst>
          </p:cNvPr>
          <p:cNvSpPr txBox="1"/>
          <p:nvPr/>
        </p:nvSpPr>
        <p:spPr>
          <a:xfrm>
            <a:off x="5721112" y="5047589"/>
            <a:ext cx="196744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dirty="0" err="1"/>
              <a:t>hái</a:t>
            </a:r>
            <a:r>
              <a:rPr lang="en-US" altLang="ja-JP" sz="2400" dirty="0"/>
              <a:t> </a:t>
            </a:r>
            <a:r>
              <a:rPr lang="en-US" altLang="ja-JP" sz="2400" dirty="0" err="1"/>
              <a:t>zǐ</a:t>
            </a:r>
            <a:r>
              <a:rPr lang="en-US" altLang="ja-JP" sz="2400" dirty="0"/>
              <a:t> </a:t>
            </a:r>
            <a:r>
              <a:rPr lang="en-US" altLang="ja-JP" sz="2400" dirty="0" err="1"/>
              <a:t>mēn</a:t>
            </a:r>
            <a:endParaRPr lang="en-GB" sz="2400" dirty="0"/>
          </a:p>
        </p:txBody>
      </p:sp>
      <p:sp>
        <p:nvSpPr>
          <p:cNvPr id="43" name="TextBox 42">
            <a:extLst>
              <a:ext uri="{FF2B5EF4-FFF2-40B4-BE49-F238E27FC236}">
                <a16:creationId xmlns:a16="http://schemas.microsoft.com/office/drawing/2014/main" id="{18A16F1C-9C15-4A0B-94D5-2B2B053DD145}"/>
              </a:ext>
            </a:extLst>
          </p:cNvPr>
          <p:cNvSpPr txBox="1"/>
          <p:nvPr/>
        </p:nvSpPr>
        <p:spPr>
          <a:xfrm>
            <a:off x="8507918" y="2372004"/>
            <a:ext cx="4050587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light up firecrackers</a:t>
            </a:r>
            <a:endParaRPr lang="en-GB" sz="1400" dirty="0"/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id="{0B5F8673-3290-4601-BB15-750C69707579}"/>
              </a:ext>
            </a:extLst>
          </p:cNvPr>
          <p:cNvSpPr txBox="1"/>
          <p:nvPr/>
        </p:nvSpPr>
        <p:spPr>
          <a:xfrm>
            <a:off x="8408540" y="3006511"/>
            <a:ext cx="359852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give red envelope</a:t>
            </a:r>
            <a:endParaRPr lang="en-GB" sz="1400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3DF7ADBC-6F13-457F-85C4-19D807493152}"/>
              </a:ext>
            </a:extLst>
          </p:cNvPr>
          <p:cNvSpPr txBox="1"/>
          <p:nvPr/>
        </p:nvSpPr>
        <p:spPr>
          <a:xfrm>
            <a:off x="8592192" y="1283619"/>
            <a:ext cx="359852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to wear new clothes</a:t>
            </a:r>
            <a:endParaRPr lang="en-GB" sz="14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47AB2CEF-50CC-4097-B261-C928A5F1F758}"/>
              </a:ext>
            </a:extLst>
          </p:cNvPr>
          <p:cNvSpPr txBox="1"/>
          <p:nvPr/>
        </p:nvSpPr>
        <p:spPr>
          <a:xfrm>
            <a:off x="8623869" y="4306238"/>
            <a:ext cx="3184871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older generation</a:t>
            </a:r>
            <a:endParaRPr lang="en-GB" sz="1400" dirty="0"/>
          </a:p>
        </p:txBody>
      </p:sp>
      <p:sp>
        <p:nvSpPr>
          <p:cNvPr id="47" name="TextBox 46">
            <a:extLst>
              <a:ext uri="{FF2B5EF4-FFF2-40B4-BE49-F238E27FC236}">
                <a16:creationId xmlns:a16="http://schemas.microsoft.com/office/drawing/2014/main" id="{68F5B6E1-81A8-43D3-B16F-2BB19325ED0B}"/>
              </a:ext>
            </a:extLst>
          </p:cNvPr>
          <p:cNvSpPr txBox="1"/>
          <p:nvPr/>
        </p:nvSpPr>
        <p:spPr>
          <a:xfrm>
            <a:off x="8703981" y="5003331"/>
            <a:ext cx="173119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kumimoji="0" lang="en-GB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children</a:t>
            </a:r>
            <a:endParaRPr lang="en-GB" sz="1400" dirty="0"/>
          </a:p>
        </p:txBody>
      </p:sp>
    </p:spTree>
    <p:extLst>
      <p:ext uri="{BB962C8B-B14F-4D97-AF65-F5344CB8AC3E}">
        <p14:creationId xmlns:p14="http://schemas.microsoft.com/office/powerpoint/2010/main" val="368128522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DF0A3F-1BCE-4AD0-AA6B-2FB7481ABC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94362" y="176211"/>
            <a:ext cx="10515600" cy="1009651"/>
          </a:xfrm>
        </p:spPr>
        <p:txBody>
          <a:bodyPr>
            <a:noAutofit/>
          </a:bodyPr>
          <a:lstStyle/>
          <a:p>
            <a:r>
              <a:rPr lang="en-GB" sz="3200" b="1" dirty="0">
                <a:highlight>
                  <a:srgbClr val="FFFF00"/>
                </a:highlight>
              </a:rPr>
              <a:t>Task 2 </a:t>
            </a:r>
            <a:r>
              <a:rPr lang="en-US" altLang="zh-CN" sz="3200" b="1" dirty="0">
                <a:highlight>
                  <a:srgbClr val="FFFF00"/>
                </a:highlight>
              </a:rPr>
              <a:t>Copy these words down then </a:t>
            </a:r>
            <a:r>
              <a:rPr lang="en-GB" altLang="zh-CN" sz="3200" b="1" dirty="0">
                <a:highlight>
                  <a:srgbClr val="FFFF00"/>
                </a:highlight>
              </a:rPr>
              <a:t>u</a:t>
            </a:r>
            <a:r>
              <a:rPr lang="en-GB" sz="3200" b="1" dirty="0">
                <a:highlight>
                  <a:srgbClr val="FFFF00"/>
                </a:highlight>
              </a:rPr>
              <a:t>se an online dictionary to find out what these words mean.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355D63-B85C-4655-9647-3848BE27BC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32465"/>
            <a:ext cx="2408434" cy="4351338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altLang="zh-CN" dirty="0"/>
              <a:t>1.</a:t>
            </a:r>
            <a:r>
              <a:rPr lang="zh-CN" altLang="en-US" dirty="0"/>
              <a:t>饭馆</a:t>
            </a:r>
            <a:endParaRPr lang="en-GB" altLang="zh-CN" dirty="0"/>
          </a:p>
          <a:p>
            <a:pPr marL="0" indent="0">
              <a:buNone/>
            </a:pPr>
            <a:r>
              <a:rPr lang="en-GB" altLang="zh-CN" dirty="0"/>
              <a:t>2.</a:t>
            </a:r>
            <a:r>
              <a:rPr lang="zh-CN" altLang="en-US" dirty="0"/>
              <a:t>中国 城</a:t>
            </a:r>
            <a:endParaRPr lang="en-GB" altLang="zh-CN" dirty="0"/>
          </a:p>
          <a:p>
            <a:pPr marL="0" indent="0">
              <a:buNone/>
            </a:pPr>
            <a:r>
              <a:rPr lang="en-GB" altLang="zh-CN" dirty="0"/>
              <a:t>3. </a:t>
            </a:r>
            <a:r>
              <a:rPr lang="zh-CN" altLang="en-US" dirty="0"/>
              <a:t>饺 ⼦</a:t>
            </a:r>
            <a:endParaRPr lang="en-GB" altLang="zh-CN" dirty="0"/>
          </a:p>
          <a:p>
            <a:pPr marL="0" indent="0">
              <a:buNone/>
            </a:pPr>
            <a:r>
              <a:rPr lang="en-GB" altLang="zh-CN" dirty="0"/>
              <a:t>4.</a:t>
            </a:r>
            <a:r>
              <a:rPr lang="zh-CN" altLang="en-US" dirty="0"/>
              <a:t>包⼦</a:t>
            </a:r>
            <a:endParaRPr lang="en-GB" altLang="zh-CN" dirty="0"/>
          </a:p>
          <a:p>
            <a:pPr marL="0" indent="0">
              <a:buNone/>
            </a:pPr>
            <a:r>
              <a:rPr lang="en-GB" altLang="zh-CN" dirty="0"/>
              <a:t>5. </a:t>
            </a:r>
            <a:r>
              <a:rPr lang="zh-CN" altLang="en-US" dirty="0"/>
              <a:t>中国菜</a:t>
            </a:r>
            <a:endParaRPr lang="en-GB" altLang="zh-CN" dirty="0"/>
          </a:p>
          <a:p>
            <a:pPr marL="0" indent="0">
              <a:buNone/>
            </a:pPr>
            <a:r>
              <a:rPr lang="en-GB" altLang="zh-CN" dirty="0"/>
              <a:t>6. </a:t>
            </a:r>
            <a:r>
              <a:rPr lang="zh-CN" altLang="en-US" dirty="0"/>
              <a:t>火锅</a:t>
            </a:r>
            <a:endParaRPr lang="en-GB" altLang="zh-CN" dirty="0"/>
          </a:p>
          <a:p>
            <a:pPr marL="0" indent="0">
              <a:buNone/>
            </a:pPr>
            <a:r>
              <a:rPr lang="en-GB" altLang="zh-CN" dirty="0"/>
              <a:t>7.</a:t>
            </a:r>
            <a:r>
              <a:rPr lang="zh-CN" altLang="en-US" dirty="0"/>
              <a:t> 各种各样的</a:t>
            </a:r>
            <a:endParaRPr lang="en-GB" altLang="zh-CN" dirty="0"/>
          </a:p>
          <a:p>
            <a:pPr marL="0" indent="0">
              <a:buNone/>
            </a:pPr>
            <a:r>
              <a:rPr lang="en-GB" altLang="zh-CN" dirty="0"/>
              <a:t>8.</a:t>
            </a:r>
            <a:r>
              <a:rPr lang="zh-CN" altLang="en-US" dirty="0"/>
              <a:t> 打电话</a:t>
            </a:r>
            <a:endParaRPr lang="en-GB" altLang="zh-CN" dirty="0"/>
          </a:p>
          <a:p>
            <a:pPr marL="0" indent="0">
              <a:buNone/>
            </a:pPr>
            <a:r>
              <a:rPr lang="en-GB" dirty="0"/>
              <a:t>9. </a:t>
            </a:r>
            <a:r>
              <a:rPr lang="zh-CN" altLang="en-US" dirty="0"/>
              <a:t>拜年</a:t>
            </a:r>
            <a:endParaRPr lang="en-GB" altLang="zh-CN" dirty="0"/>
          </a:p>
          <a:p>
            <a:pPr marL="0" indent="0">
              <a:buNone/>
            </a:pPr>
            <a:r>
              <a:rPr lang="en-GB" dirty="0"/>
              <a:t>10. </a:t>
            </a:r>
            <a:r>
              <a:rPr lang="zh-CN" altLang="en-US" dirty="0"/>
              <a:t>串门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632466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AD340C-C75B-4241-BE39-F5B1F0CBB1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565" y="174661"/>
            <a:ext cx="11418870" cy="755740"/>
          </a:xfrm>
        </p:spPr>
        <p:txBody>
          <a:bodyPr>
            <a:normAutofit fontScale="90000"/>
          </a:bodyPr>
          <a:lstStyle/>
          <a:p>
            <a:r>
              <a:rPr lang="en-US" altLang="ja-JP" sz="3600" b="1" dirty="0">
                <a:highlight>
                  <a:srgbClr val="FFFF00"/>
                </a:highlight>
              </a:rPr>
              <a:t>Task 3</a:t>
            </a:r>
            <a:r>
              <a:rPr lang="ja-JP" altLang="en-US" sz="3600" b="1" dirty="0">
                <a:highlight>
                  <a:srgbClr val="FFFF00"/>
                </a:highlight>
              </a:rPr>
              <a:t> </a:t>
            </a:r>
            <a:r>
              <a:rPr lang="en-US" altLang="zh-CN" sz="3600" b="1" dirty="0">
                <a:highlight>
                  <a:srgbClr val="FFFF00"/>
                </a:highlight>
              </a:rPr>
              <a:t>Copy the questions down. Answer the questions in Chinese. </a:t>
            </a:r>
            <a:endParaRPr lang="en-GB" sz="3600" b="1" dirty="0">
              <a:highlight>
                <a:srgbClr val="FFFF00"/>
              </a:highligh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437C10E-0F2E-4D15-A7CC-ECF86DE1DB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3813" y="930401"/>
            <a:ext cx="10515600" cy="518491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altLang="zh-CN" sz="2400" b="0" i="0" u="none" strike="noStrike" baseline="0" dirty="0">
                <a:solidFill>
                  <a:srgbClr val="000000"/>
                </a:solidFill>
                <a:latin typeface="JBXUVL+PingFangTC-Regular"/>
              </a:rPr>
              <a:t>1. </a:t>
            </a:r>
            <a:r>
              <a:rPr lang="zh-CN" altLang="en-US" sz="2400" b="0" i="0" u="none" strike="noStrike" baseline="0" dirty="0">
                <a:solidFill>
                  <a:srgbClr val="000000"/>
                </a:solidFill>
                <a:latin typeface="JBXUVL+PingFangTC-Regular"/>
              </a:rPr>
              <a:t>春节的时候，中国⼈⼀般做什 么？</a:t>
            </a:r>
            <a:endParaRPr lang="en-GB" altLang="zh-CN" sz="2400" b="0" i="0" u="none" strike="noStrike" baseline="0" dirty="0">
              <a:solidFill>
                <a:srgbClr val="000000"/>
              </a:solidFill>
              <a:latin typeface="JBXUVL+PingFangTC-Regular"/>
            </a:endParaRPr>
          </a:p>
          <a:p>
            <a:pPr marL="0" indent="0">
              <a:buNone/>
            </a:pPr>
            <a:r>
              <a:rPr lang="en-GB" altLang="zh-CN" sz="2400" dirty="0">
                <a:solidFill>
                  <a:srgbClr val="000000"/>
                </a:solidFill>
                <a:latin typeface="JBXUVL+PingFangTC-Regular"/>
              </a:rPr>
              <a:t>2.</a:t>
            </a:r>
            <a:r>
              <a:rPr lang="zh-CN" altLang="en-US" sz="2400" dirty="0">
                <a:solidFill>
                  <a:srgbClr val="000000"/>
                </a:solidFill>
                <a:latin typeface="JBXUVL+PingFangTC-Regular"/>
              </a:rPr>
              <a:t> </a:t>
            </a:r>
            <a:r>
              <a:rPr lang="zh-CN" altLang="en-US" sz="2400" dirty="0">
                <a:solidFill>
                  <a:srgbClr val="000000"/>
                </a:solidFill>
                <a:latin typeface="VIGPMB+Helvetica"/>
              </a:rPr>
              <a:t>今</a:t>
            </a:r>
            <a:r>
              <a:rPr lang="zh-CN" altLang="en-US" sz="2400" b="0" i="0" u="none" strike="noStrike" baseline="0" dirty="0">
                <a:solidFill>
                  <a:srgbClr val="000000"/>
                </a:solidFill>
                <a:latin typeface="VIGPMB+Helvetica"/>
              </a:rPr>
              <a:t>年春节，你做了什么？为什么？</a:t>
            </a:r>
            <a:endParaRPr lang="en-US" altLang="zh-CN" sz="2400" dirty="0">
              <a:solidFill>
                <a:srgbClr val="000000"/>
              </a:solidFill>
              <a:latin typeface="VIGPMB+Helvetica"/>
            </a:endParaRPr>
          </a:p>
          <a:p>
            <a:pPr marL="0" indent="0">
              <a:buNone/>
            </a:pPr>
            <a:r>
              <a:rPr lang="en-US" altLang="zh-CN" sz="2400" b="0" i="0" u="none" strike="noStrike" baseline="0" dirty="0">
                <a:solidFill>
                  <a:srgbClr val="000000"/>
                </a:solidFill>
                <a:latin typeface="VIGPMB+Helvetica"/>
              </a:rPr>
              <a:t>3. </a:t>
            </a:r>
            <a:r>
              <a:rPr lang="zh-CN" altLang="en-US" sz="2400" b="0" i="0" u="none" strike="noStrike" baseline="0" dirty="0">
                <a:solidFill>
                  <a:srgbClr val="000000"/>
                </a:solidFill>
                <a:latin typeface="VIGPMB+Helvetica"/>
              </a:rPr>
              <a:t>明年春节，你打算做什么？为什么？</a:t>
            </a:r>
            <a:endParaRPr lang="en-GB" altLang="zh-CN" sz="2400" b="0" i="0" u="none" strike="noStrike" baseline="0" dirty="0">
              <a:solidFill>
                <a:srgbClr val="000000"/>
              </a:solidFill>
              <a:latin typeface="VIGPMB+Helvetica"/>
            </a:endParaRPr>
          </a:p>
          <a:p>
            <a:pPr marL="0" indent="0">
              <a:buNone/>
            </a:pPr>
            <a:endParaRPr lang="en-GB" sz="2400" dirty="0">
              <a:solidFill>
                <a:srgbClr val="000000"/>
              </a:solidFill>
              <a:latin typeface="VIGPMB+Helvetica"/>
            </a:endParaRPr>
          </a:p>
          <a:p>
            <a:pPr marL="0" indent="0">
              <a:buNone/>
            </a:pPr>
            <a:r>
              <a:rPr lang="en-US" altLang="zh-CN" sz="2400" dirty="0">
                <a:solidFill>
                  <a:srgbClr val="FF0000"/>
                </a:solidFill>
                <a:latin typeface="VIGPMB+Helvetica"/>
              </a:rPr>
              <a:t>Note</a:t>
            </a:r>
            <a:r>
              <a:rPr lang="zh-CN" altLang="en-US" sz="2400" dirty="0">
                <a:solidFill>
                  <a:srgbClr val="FF0000"/>
                </a:solidFill>
                <a:latin typeface="VIGPMB+Helvetica"/>
              </a:rPr>
              <a:t>：</a:t>
            </a:r>
            <a:r>
              <a:rPr lang="en-GB" altLang="zh-CN" sz="2400" dirty="0">
                <a:solidFill>
                  <a:srgbClr val="FF0000"/>
                </a:solidFill>
                <a:latin typeface="VIGPMB+Helvetica"/>
              </a:rPr>
              <a:t>Use paired connectives, give opinions and intensifiers.</a:t>
            </a:r>
            <a:r>
              <a:rPr lang="zh-CN" altLang="en-US" sz="2400" dirty="0">
                <a:solidFill>
                  <a:srgbClr val="FF0000"/>
                </a:solidFill>
                <a:latin typeface="VIGPMB+Helvetica"/>
              </a:rPr>
              <a:t> </a:t>
            </a:r>
            <a:r>
              <a:rPr lang="en-GB" altLang="zh-CN" sz="2400" dirty="0">
                <a:solidFill>
                  <a:srgbClr val="FF0000"/>
                </a:solidFill>
                <a:latin typeface="VIGPMB+Helvetica"/>
              </a:rPr>
              <a:t>You</a:t>
            </a:r>
            <a:r>
              <a:rPr lang="zh-CN" altLang="en-US" sz="2400" dirty="0">
                <a:solidFill>
                  <a:srgbClr val="FF0000"/>
                </a:solidFill>
                <a:latin typeface="VIGPMB+Helvetica"/>
              </a:rPr>
              <a:t> </a:t>
            </a:r>
            <a:r>
              <a:rPr lang="en-GB" altLang="zh-CN" sz="2400" dirty="0">
                <a:solidFill>
                  <a:srgbClr val="FF0000"/>
                </a:solidFill>
                <a:latin typeface="VIGPMB+Helvetica"/>
              </a:rPr>
              <a:t>also</a:t>
            </a:r>
            <a:r>
              <a:rPr lang="zh-CN" altLang="en-US" sz="2400" dirty="0">
                <a:solidFill>
                  <a:srgbClr val="FF0000"/>
                </a:solidFill>
                <a:latin typeface="VIGPMB+Helvetica"/>
              </a:rPr>
              <a:t> </a:t>
            </a:r>
            <a:r>
              <a:rPr lang="en-GB" altLang="zh-CN" sz="2400" dirty="0">
                <a:solidFill>
                  <a:srgbClr val="FF0000"/>
                </a:solidFill>
                <a:latin typeface="VIGPMB+Helvetica"/>
              </a:rPr>
              <a:t>need</a:t>
            </a:r>
            <a:r>
              <a:rPr lang="zh-CN" altLang="en-US" sz="2400" dirty="0">
                <a:solidFill>
                  <a:srgbClr val="FF0000"/>
                </a:solidFill>
                <a:latin typeface="VIGPMB+Helvetica"/>
              </a:rPr>
              <a:t> </a:t>
            </a:r>
            <a:r>
              <a:rPr lang="en-GB" altLang="zh-CN" sz="2400" dirty="0">
                <a:solidFill>
                  <a:srgbClr val="FF0000"/>
                </a:solidFill>
                <a:latin typeface="VIGPMB+Helvetica"/>
              </a:rPr>
              <a:t>to</a:t>
            </a:r>
            <a:r>
              <a:rPr lang="zh-CN" altLang="en-US" sz="2400" dirty="0">
                <a:solidFill>
                  <a:srgbClr val="FF0000"/>
                </a:solidFill>
                <a:latin typeface="VIGPMB+Helvetica"/>
              </a:rPr>
              <a:t> </a:t>
            </a:r>
            <a:r>
              <a:rPr lang="en-GB" altLang="zh-CN" sz="2400" dirty="0">
                <a:solidFill>
                  <a:srgbClr val="FF0000"/>
                </a:solidFill>
                <a:latin typeface="VIGPMB+Helvetica"/>
              </a:rPr>
              <a:t>use</a:t>
            </a:r>
            <a:r>
              <a:rPr lang="zh-CN" altLang="en-US" sz="2400" dirty="0">
                <a:solidFill>
                  <a:srgbClr val="FF0000"/>
                </a:solidFill>
                <a:latin typeface="VIGPMB+Helvetica"/>
              </a:rPr>
              <a:t> </a:t>
            </a:r>
            <a:r>
              <a:rPr lang="en-GB" altLang="zh-CN" sz="2400" dirty="0">
                <a:solidFill>
                  <a:srgbClr val="FF0000"/>
                </a:solidFill>
                <a:latin typeface="VIGPMB+Helvetica"/>
              </a:rPr>
              <a:t>present, past and future time frames.</a:t>
            </a:r>
          </a:p>
          <a:p>
            <a:pPr marL="0" indent="0">
              <a:buNone/>
            </a:pPr>
            <a:r>
              <a:rPr lang="zh-CN" altLang="en-US" sz="2400" dirty="0"/>
              <a:t>不仅</a:t>
            </a:r>
            <a:r>
              <a:rPr lang="en-GB" altLang="zh-CN" sz="2400" dirty="0"/>
              <a:t>… </a:t>
            </a:r>
            <a:r>
              <a:rPr lang="zh-CN" altLang="en-US" sz="2400" dirty="0"/>
              <a:t>而且</a:t>
            </a:r>
            <a:r>
              <a:rPr lang="en-GB" altLang="zh-CN" sz="2400" dirty="0"/>
              <a:t>… </a:t>
            </a:r>
          </a:p>
          <a:p>
            <a:pPr marL="0" indent="0">
              <a:buNone/>
            </a:pPr>
            <a:r>
              <a:rPr lang="zh-CN" altLang="en-US" sz="2400" dirty="0"/>
              <a:t>虽然</a:t>
            </a:r>
            <a:r>
              <a:rPr lang="en-GB" altLang="zh-CN" sz="2400" dirty="0"/>
              <a:t>… </a:t>
            </a:r>
            <a:r>
              <a:rPr lang="zh-CN" altLang="en-US" sz="2400" dirty="0"/>
              <a:t>但是</a:t>
            </a:r>
            <a:r>
              <a:rPr lang="en-GB" altLang="zh-CN" sz="2400" dirty="0"/>
              <a:t>…</a:t>
            </a:r>
          </a:p>
          <a:p>
            <a:pPr marL="0" indent="0">
              <a:buNone/>
            </a:pPr>
            <a:r>
              <a:rPr lang="zh-CN" altLang="en-US" sz="2400" dirty="0"/>
              <a:t>此外</a:t>
            </a:r>
            <a:r>
              <a:rPr lang="en-GB" altLang="zh-CN" sz="2400" dirty="0"/>
              <a:t>…, </a:t>
            </a:r>
            <a:r>
              <a:rPr lang="zh-CN" altLang="en-US" sz="2400" dirty="0"/>
              <a:t>还</a:t>
            </a:r>
            <a:r>
              <a:rPr lang="en-GB" altLang="zh-CN" sz="2400" dirty="0"/>
              <a:t>…</a:t>
            </a:r>
          </a:p>
          <a:p>
            <a:pPr marL="0" indent="0">
              <a:buNone/>
            </a:pPr>
            <a:r>
              <a:rPr lang="zh-CN" altLang="en-US" sz="2400" dirty="0"/>
              <a:t>我觉得</a:t>
            </a:r>
            <a:r>
              <a:rPr lang="en-GB" altLang="zh-CN" sz="2400" dirty="0"/>
              <a:t>…</a:t>
            </a:r>
          </a:p>
          <a:p>
            <a:pPr marL="0" indent="0">
              <a:buNone/>
            </a:pPr>
            <a:r>
              <a:rPr lang="en-GB" altLang="zh-CN" sz="2400" dirty="0"/>
              <a:t>Future</a:t>
            </a:r>
            <a:r>
              <a:rPr lang="zh-CN" altLang="en-US" sz="2400" dirty="0"/>
              <a:t> </a:t>
            </a:r>
            <a:r>
              <a:rPr lang="en-GB" altLang="zh-CN" sz="2400" dirty="0"/>
              <a:t>markers</a:t>
            </a:r>
            <a:r>
              <a:rPr lang="zh-CN" altLang="en-US" sz="2400" dirty="0"/>
              <a:t> </a:t>
            </a:r>
            <a:r>
              <a:rPr lang="en-GB" altLang="zh-CN" sz="2400" dirty="0"/>
              <a:t>you</a:t>
            </a:r>
            <a:r>
              <a:rPr lang="zh-CN" altLang="en-US" sz="2400" dirty="0"/>
              <a:t> </a:t>
            </a:r>
            <a:r>
              <a:rPr lang="en-GB" altLang="zh-CN" sz="2400" dirty="0"/>
              <a:t>may</a:t>
            </a:r>
            <a:r>
              <a:rPr lang="zh-CN" altLang="en-US" sz="2400" dirty="0"/>
              <a:t> </a:t>
            </a:r>
            <a:r>
              <a:rPr lang="en-GB" altLang="zh-CN" sz="2400" dirty="0"/>
              <a:t>want</a:t>
            </a:r>
            <a:r>
              <a:rPr lang="zh-CN" altLang="en-US" sz="2400" dirty="0"/>
              <a:t> </a:t>
            </a:r>
            <a:r>
              <a:rPr lang="en-GB" altLang="zh-CN" sz="2400" dirty="0"/>
              <a:t>to</a:t>
            </a:r>
            <a:r>
              <a:rPr lang="zh-CN" altLang="en-US" sz="2400" dirty="0"/>
              <a:t> </a:t>
            </a:r>
            <a:r>
              <a:rPr lang="en-GB" altLang="zh-CN" sz="2400" dirty="0"/>
              <a:t>use</a:t>
            </a:r>
          </a:p>
          <a:p>
            <a:pPr marL="0" indent="0">
              <a:buNone/>
            </a:pPr>
            <a:r>
              <a:rPr lang="zh-CN" altLang="en-US" sz="2400" dirty="0"/>
              <a:t>要、 打算、想要、计划、想、希 望</a:t>
            </a:r>
            <a:endParaRPr lang="en-GB" sz="2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CF6B0C7-5710-4669-902E-AED67BDA1EC1}"/>
              </a:ext>
            </a:extLst>
          </p:cNvPr>
          <p:cNvSpPr txBox="1"/>
          <p:nvPr/>
        </p:nvSpPr>
        <p:spPr>
          <a:xfrm>
            <a:off x="6490698" y="3750337"/>
            <a:ext cx="4389635" cy="15696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zh-CN" sz="2400" b="1" dirty="0">
                <a:highlight>
                  <a:srgbClr val="FFFF00"/>
                </a:highlight>
              </a:rPr>
              <a:t>Task 4 Read and answer the questions aloud and record you speaking. Then upload on Class Charts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30279772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799AD4-0B0D-4565-92BF-BA420E1970E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39047" y="215757"/>
            <a:ext cx="6585735" cy="760288"/>
          </a:xfrm>
        </p:spPr>
        <p:txBody>
          <a:bodyPr>
            <a:normAutofit/>
          </a:bodyPr>
          <a:lstStyle/>
          <a:p>
            <a:pPr algn="l"/>
            <a:r>
              <a:rPr lang="en-GB" altLang="zh-CN" sz="4400" b="1" dirty="0"/>
              <a:t>Lesson 2</a:t>
            </a:r>
            <a:endParaRPr lang="en-GB" sz="4400" b="1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31F9EEE-D724-4DAE-AB29-EA528978F67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976045"/>
            <a:ext cx="9144000" cy="1370654"/>
          </a:xfrm>
        </p:spPr>
        <p:txBody>
          <a:bodyPr>
            <a:normAutofit lnSpcReduction="10000"/>
          </a:bodyPr>
          <a:lstStyle/>
          <a:p>
            <a:r>
              <a:rPr lang="zh-CN" altLang="en-US" sz="4400" u="sng" dirty="0"/>
              <a:t>中学会考以后</a:t>
            </a:r>
            <a:endParaRPr lang="en-GB" altLang="zh-CN" sz="4400" u="sng" dirty="0"/>
          </a:p>
          <a:p>
            <a:r>
              <a:rPr lang="en-US" altLang="ja-JP" sz="4400" u="sng" dirty="0" err="1"/>
              <a:t>zhōng</a:t>
            </a:r>
            <a:r>
              <a:rPr lang="en-US" altLang="ja-JP" sz="4400" u="sng" dirty="0"/>
              <a:t> </a:t>
            </a:r>
            <a:r>
              <a:rPr lang="en-US" altLang="ja-JP" sz="4400" u="sng" dirty="0" err="1"/>
              <a:t>xué</a:t>
            </a:r>
            <a:r>
              <a:rPr lang="en-US" altLang="ja-JP" sz="4400" u="sng" dirty="0"/>
              <a:t> </a:t>
            </a:r>
            <a:r>
              <a:rPr lang="en-US" altLang="ja-JP" sz="4400" u="sng" dirty="0" err="1"/>
              <a:t>huì</a:t>
            </a:r>
            <a:r>
              <a:rPr lang="en-US" altLang="ja-JP" sz="4400" u="sng" dirty="0"/>
              <a:t> </a:t>
            </a:r>
            <a:r>
              <a:rPr lang="en-US" altLang="ja-JP" sz="4400" u="sng" dirty="0" err="1"/>
              <a:t>kǎo</a:t>
            </a:r>
            <a:r>
              <a:rPr lang="en-US" altLang="ja-JP" sz="4400" u="sng" dirty="0"/>
              <a:t> </a:t>
            </a:r>
            <a:r>
              <a:rPr lang="en-US" altLang="ja-JP" sz="4400" u="sng" dirty="0" err="1"/>
              <a:t>yǐ</a:t>
            </a:r>
            <a:r>
              <a:rPr lang="en-US" altLang="ja-JP" sz="4400" u="sng" dirty="0"/>
              <a:t> </a:t>
            </a:r>
            <a:r>
              <a:rPr lang="en-US" altLang="ja-JP" sz="4400" u="sng" dirty="0" err="1"/>
              <a:t>hòu</a:t>
            </a:r>
            <a:endParaRPr lang="en-US" altLang="ja-JP" sz="4400" u="sng" dirty="0"/>
          </a:p>
          <a:p>
            <a:endParaRPr lang="en-GB" sz="44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B736021-813E-4C69-8E87-2A2C0ED2A222}"/>
              </a:ext>
            </a:extLst>
          </p:cNvPr>
          <p:cNvSpPr txBox="1"/>
          <p:nvPr/>
        </p:nvSpPr>
        <p:spPr>
          <a:xfrm>
            <a:off x="1523999" y="2525676"/>
            <a:ext cx="9633735" cy="364920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LO: </a:t>
            </a:r>
          </a:p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We are learning to talk about future plans</a:t>
            </a:r>
          </a:p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I can</a:t>
            </a:r>
          </a:p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understand the new words by listening</a:t>
            </a:r>
          </a:p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answer questions using paired connectives</a:t>
            </a:r>
          </a:p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lang="en-US" sz="2400" dirty="0">
              <a:solidFill>
                <a:prstClr val="black"/>
              </a:solidFill>
              <a:latin typeface="Calibri" panose="020F0502020204030204"/>
            </a:endParaRPr>
          </a:p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lang="en-US" sz="2400" dirty="0">
                <a:solidFill>
                  <a:prstClr val="black"/>
                </a:solidFill>
                <a:latin typeface="Calibri" panose="020F0502020204030204"/>
              </a:rPr>
              <a:t>Challenge: give reasons to extend my sentences 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0" marR="0" lvl="0" indent="0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6957981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2A5282-1D5B-454D-9F8B-2DA0325A7D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05328" y="681037"/>
            <a:ext cx="3785171" cy="425985"/>
          </a:xfrm>
        </p:spPr>
        <p:txBody>
          <a:bodyPr>
            <a:normAutofit fontScale="90000"/>
          </a:bodyPr>
          <a:lstStyle/>
          <a:p>
            <a:r>
              <a:rPr lang="en-GB" u="sng" dirty="0"/>
              <a:t>Task 1 Starter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7E1F4FF-5793-4DF7-A182-528CE2B06ED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4400" dirty="0"/>
              <a:t>Use 5 minutes to think about your lockdown experience in Chinese</a:t>
            </a:r>
          </a:p>
          <a:p>
            <a:pPr marL="0" indent="0">
              <a:buNone/>
            </a:pPr>
            <a:r>
              <a:rPr lang="en-GB" sz="4400" dirty="0"/>
              <a:t>You are going to share with the class</a:t>
            </a:r>
          </a:p>
          <a:p>
            <a:endParaRPr lang="en-GB" sz="44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9AACD4E-5312-4883-91F4-01DB2447516B}"/>
              </a:ext>
            </a:extLst>
          </p:cNvPr>
          <p:cNvSpPr txBox="1"/>
          <p:nvPr/>
        </p:nvSpPr>
        <p:spPr>
          <a:xfrm>
            <a:off x="7602876" y="922356"/>
            <a:ext cx="223976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rgbClr val="FF0000"/>
                </a:solidFill>
              </a:rPr>
              <a:t>5 minutes</a:t>
            </a:r>
          </a:p>
        </p:txBody>
      </p:sp>
    </p:spTree>
    <p:extLst>
      <p:ext uri="{BB962C8B-B14F-4D97-AF65-F5344CB8AC3E}">
        <p14:creationId xmlns:p14="http://schemas.microsoft.com/office/powerpoint/2010/main" val="34829662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F5A82D1-8DC6-4EDC-90D6-34B8F8F0DD2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34766" y="158988"/>
            <a:ext cx="10515600" cy="1068512"/>
          </a:xfrm>
        </p:spPr>
        <p:txBody>
          <a:bodyPr>
            <a:normAutofit fontScale="90000"/>
          </a:bodyPr>
          <a:lstStyle/>
          <a:p>
            <a:r>
              <a:rPr lang="en-GB" altLang="zh-CN" b="1" dirty="0"/>
              <a:t>Task 2 </a:t>
            </a:r>
            <a:r>
              <a:rPr lang="zh-CN" altLang="en-US" b="1" dirty="0"/>
              <a:t>抄写下列词汇 </a:t>
            </a:r>
            <a:r>
              <a:rPr lang="en-US" altLang="ja-JP" b="1" dirty="0" err="1"/>
              <a:t>chāo</a:t>
            </a:r>
            <a:r>
              <a:rPr lang="ja-JP" altLang="en-US" b="1" dirty="0"/>
              <a:t> </a:t>
            </a:r>
            <a:r>
              <a:rPr lang="en-US" altLang="ja-JP" b="1" dirty="0" err="1"/>
              <a:t>xiě</a:t>
            </a:r>
            <a:r>
              <a:rPr lang="en-US" altLang="ja-JP" b="1" dirty="0"/>
              <a:t> </a:t>
            </a:r>
            <a:r>
              <a:rPr lang="en-US" altLang="ja-JP" b="1" dirty="0" err="1"/>
              <a:t>xià</a:t>
            </a:r>
            <a:r>
              <a:rPr lang="en-US" altLang="ja-JP" b="1" dirty="0"/>
              <a:t> </a:t>
            </a:r>
            <a:r>
              <a:rPr lang="en-US" altLang="ja-JP" b="1" dirty="0" err="1"/>
              <a:t>liè</a:t>
            </a:r>
            <a:r>
              <a:rPr lang="en-US" altLang="ja-JP" b="1" dirty="0"/>
              <a:t> </a:t>
            </a:r>
            <a:r>
              <a:rPr lang="en-US" altLang="ja-JP" b="1" dirty="0" err="1"/>
              <a:t>cí</a:t>
            </a:r>
            <a:r>
              <a:rPr lang="en-US" altLang="ja-JP" b="1" dirty="0"/>
              <a:t> </a:t>
            </a:r>
            <a:r>
              <a:rPr lang="en-US" altLang="ja-JP" b="1" dirty="0" err="1"/>
              <a:t>huì</a:t>
            </a:r>
            <a:r>
              <a:rPr lang="en-US" altLang="ja-JP" b="1" dirty="0"/>
              <a:t> -</a:t>
            </a:r>
            <a:r>
              <a:rPr lang="ja-JP" altLang="en-US" b="1" dirty="0"/>
              <a:t> </a:t>
            </a:r>
            <a:r>
              <a:rPr lang="en-US" altLang="ja-JP" b="1" dirty="0"/>
              <a:t> </a:t>
            </a:r>
            <a:r>
              <a:rPr lang="en-US" altLang="zh-CN" b="1" dirty="0"/>
              <a:t>Write down the following vocab. </a:t>
            </a:r>
            <a:endParaRPr lang="en-GB" b="1" dirty="0"/>
          </a:p>
        </p:txBody>
      </p:sp>
      <p:pic>
        <p:nvPicPr>
          <p:cNvPr id="1026" name="Picture 2" descr="stroke order animation of 中">
            <a:extLst>
              <a:ext uri="{FF2B5EF4-FFF2-40B4-BE49-F238E27FC236}">
                <a16:creationId xmlns:a16="http://schemas.microsoft.com/office/drawing/2014/main" id="{3EC51755-E5EB-4ABF-BBE7-DE1F80EC478D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651" y="1599970"/>
            <a:ext cx="877370" cy="877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troke order animation of 学">
            <a:extLst>
              <a:ext uri="{FF2B5EF4-FFF2-40B4-BE49-F238E27FC236}">
                <a16:creationId xmlns:a16="http://schemas.microsoft.com/office/drawing/2014/main" id="{CD858074-5F2C-4AD3-9EE2-51E562895F8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13" y="1599970"/>
            <a:ext cx="877370" cy="877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stroke order animation of 会">
            <a:extLst>
              <a:ext uri="{FF2B5EF4-FFF2-40B4-BE49-F238E27FC236}">
                <a16:creationId xmlns:a16="http://schemas.microsoft.com/office/drawing/2014/main" id="{B1496A99-4168-4626-8831-3AE321A9E038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8270" y="1599970"/>
            <a:ext cx="877371" cy="8773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stroke order animation of 考">
            <a:extLst>
              <a:ext uri="{FF2B5EF4-FFF2-40B4-BE49-F238E27FC236}">
                <a16:creationId xmlns:a16="http://schemas.microsoft.com/office/drawing/2014/main" id="{C247A1C5-18D7-4389-872D-2E87634EC4F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7180" y="1599968"/>
            <a:ext cx="877372" cy="8773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stroke order animation of 以">
            <a:extLst>
              <a:ext uri="{FF2B5EF4-FFF2-40B4-BE49-F238E27FC236}">
                <a16:creationId xmlns:a16="http://schemas.microsoft.com/office/drawing/2014/main" id="{C3127F53-D94D-466A-9CF5-3BB74F54C823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08" y="2962013"/>
            <a:ext cx="777500" cy="77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6" name="Picture 12" descr="stroke order animation of 后">
            <a:extLst>
              <a:ext uri="{FF2B5EF4-FFF2-40B4-BE49-F238E27FC236}">
                <a16:creationId xmlns:a16="http://schemas.microsoft.com/office/drawing/2014/main" id="{F1FB33D4-2DA4-4451-9736-956CA51A1FA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6900" y="2934903"/>
            <a:ext cx="777501" cy="777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8" name="Picture 14" descr="stroke order animation of 毕">
            <a:extLst>
              <a:ext uri="{FF2B5EF4-FFF2-40B4-BE49-F238E27FC236}">
                <a16:creationId xmlns:a16="http://schemas.microsoft.com/office/drawing/2014/main" id="{71A2400F-67CF-478A-A91E-9AFC93C1BDAC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342" y="4129890"/>
            <a:ext cx="777502" cy="777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0" name="Picture 16" descr="stroke order animation of 业">
            <a:extLst>
              <a:ext uri="{FF2B5EF4-FFF2-40B4-BE49-F238E27FC236}">
                <a16:creationId xmlns:a16="http://schemas.microsoft.com/office/drawing/2014/main" id="{BBDFA189-1D0E-423A-BCF4-DA04F33CB7C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0385" y="4129890"/>
            <a:ext cx="777502" cy="777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stroke order animation of 打">
            <a:extLst>
              <a:ext uri="{FF2B5EF4-FFF2-40B4-BE49-F238E27FC236}">
                <a16:creationId xmlns:a16="http://schemas.microsoft.com/office/drawing/2014/main" id="{F6A35DC2-6213-40B7-A3D4-D62C9CCEA652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7755" y="1418411"/>
            <a:ext cx="777503" cy="777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stroke order animation of 算">
            <a:extLst>
              <a:ext uri="{FF2B5EF4-FFF2-40B4-BE49-F238E27FC236}">
                <a16:creationId xmlns:a16="http://schemas.microsoft.com/office/drawing/2014/main" id="{4312FD51-B430-47BC-8252-DAB07F851214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972" y="1418411"/>
            <a:ext cx="777503" cy="777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stroke order animation of 计">
            <a:extLst>
              <a:ext uri="{FF2B5EF4-FFF2-40B4-BE49-F238E27FC236}">
                <a16:creationId xmlns:a16="http://schemas.microsoft.com/office/drawing/2014/main" id="{6AA9446C-3F65-4A06-845C-122247F231A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97755" y="2545753"/>
            <a:ext cx="685479" cy="685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8" name="Picture 24" descr="stroke order animation of 划">
            <a:extLst>
              <a:ext uri="{FF2B5EF4-FFF2-40B4-BE49-F238E27FC236}">
                <a16:creationId xmlns:a16="http://schemas.microsoft.com/office/drawing/2014/main" id="{1321B041-AB20-47BE-8DDD-1B44D251209E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8621" y="2545753"/>
            <a:ext cx="614523" cy="6145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stroke order animation of 想">
            <a:extLst>
              <a:ext uri="{FF2B5EF4-FFF2-40B4-BE49-F238E27FC236}">
                <a16:creationId xmlns:a16="http://schemas.microsoft.com/office/drawing/2014/main" id="{D8BF3612-288F-4390-897D-6552EFC2B25F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374" y="3581144"/>
            <a:ext cx="727860" cy="727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stroke order animation of 希">
            <a:extLst>
              <a:ext uri="{FF2B5EF4-FFF2-40B4-BE49-F238E27FC236}">
                <a16:creationId xmlns:a16="http://schemas.microsoft.com/office/drawing/2014/main" id="{226F2029-C4B4-4B74-840F-CDE734786F05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30553" y="4755548"/>
            <a:ext cx="777502" cy="777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4" name="Picture 30" descr="stroke order animation of 望">
            <a:extLst>
              <a:ext uri="{FF2B5EF4-FFF2-40B4-BE49-F238E27FC236}">
                <a16:creationId xmlns:a16="http://schemas.microsoft.com/office/drawing/2014/main" id="{F8965397-9818-4AF6-9393-96CA1A0B415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47131" y="4746790"/>
            <a:ext cx="777502" cy="7775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stroke order animation of 做">
            <a:extLst>
              <a:ext uri="{FF2B5EF4-FFF2-40B4-BE49-F238E27FC236}">
                <a16:creationId xmlns:a16="http://schemas.microsoft.com/office/drawing/2014/main" id="{8FA530E8-F308-43C7-B43E-29EC848273F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08" y="5231119"/>
            <a:ext cx="777503" cy="777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CB03BEC-1AC3-4DF4-B5C0-CCEEF72A2446}"/>
              </a:ext>
            </a:extLst>
          </p:cNvPr>
          <p:cNvSpPr txBox="1"/>
          <p:nvPr/>
        </p:nvSpPr>
        <p:spPr>
          <a:xfrm>
            <a:off x="4671886" y="1418411"/>
            <a:ext cx="253029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000" dirty="0" err="1"/>
              <a:t>zhōng</a:t>
            </a:r>
            <a:r>
              <a:rPr lang="en-US" altLang="ja-JP" sz="2000" dirty="0"/>
              <a:t> </a:t>
            </a:r>
            <a:r>
              <a:rPr lang="en-US" altLang="ja-JP" sz="2000" dirty="0" err="1"/>
              <a:t>xué</a:t>
            </a:r>
            <a:r>
              <a:rPr lang="en-US" altLang="ja-JP" sz="2000" dirty="0"/>
              <a:t> </a:t>
            </a:r>
            <a:r>
              <a:rPr lang="en-US" altLang="ja-JP" sz="2000" dirty="0" err="1"/>
              <a:t>huì</a:t>
            </a:r>
            <a:r>
              <a:rPr lang="en-US" altLang="ja-JP" sz="2000" dirty="0"/>
              <a:t> </a:t>
            </a:r>
            <a:r>
              <a:rPr lang="en-US" altLang="ja-JP" sz="2000" dirty="0" err="1"/>
              <a:t>kǎo</a:t>
            </a:r>
            <a:r>
              <a:rPr lang="en-US" altLang="ja-JP" sz="2000" dirty="0"/>
              <a:t>,</a:t>
            </a:r>
            <a:r>
              <a:rPr lang="ja-JP" altLang="en-US" sz="2000" dirty="0"/>
              <a:t> </a:t>
            </a:r>
            <a:r>
              <a:rPr lang="en-US" altLang="ja-JP" sz="2000" dirty="0"/>
              <a:t>Equivalent</a:t>
            </a:r>
            <a:r>
              <a:rPr lang="ja-JP" altLang="en-US" sz="2000" dirty="0"/>
              <a:t> </a:t>
            </a:r>
            <a:r>
              <a:rPr lang="en-US" altLang="ja-JP" sz="2000" dirty="0"/>
              <a:t>of</a:t>
            </a:r>
            <a:r>
              <a:rPr lang="ja-JP" altLang="en-US" sz="2000" dirty="0"/>
              <a:t> </a:t>
            </a:r>
            <a:r>
              <a:rPr lang="en-US" altLang="ja-JP" sz="2000" dirty="0"/>
              <a:t>GCSE Examination</a:t>
            </a:r>
            <a:endParaRPr lang="en-GB" sz="20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56EAB16-6021-44FD-AF84-2D897B5E420E}"/>
              </a:ext>
            </a:extLst>
          </p:cNvPr>
          <p:cNvSpPr txBox="1"/>
          <p:nvPr/>
        </p:nvSpPr>
        <p:spPr>
          <a:xfrm>
            <a:off x="2907587" y="3231232"/>
            <a:ext cx="21678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dirty="0" err="1"/>
              <a:t>yì</a:t>
            </a:r>
            <a:r>
              <a:rPr lang="en-US" altLang="ja-JP" sz="2400" dirty="0"/>
              <a:t> </a:t>
            </a:r>
            <a:r>
              <a:rPr lang="en-US" altLang="ja-JP" sz="2400" dirty="0" err="1"/>
              <a:t>hòu</a:t>
            </a:r>
            <a:r>
              <a:rPr lang="en-US" altLang="ja-JP" sz="2400" dirty="0"/>
              <a:t>,</a:t>
            </a:r>
            <a:r>
              <a:rPr lang="ja-JP" altLang="en-US" sz="2400" dirty="0"/>
              <a:t> </a:t>
            </a:r>
            <a:r>
              <a:rPr lang="en-US" altLang="ja-JP" sz="2400" dirty="0"/>
              <a:t>after</a:t>
            </a:r>
            <a:endParaRPr lang="en-GB" sz="2400" dirty="0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44EBCD7D-1D36-44FB-ADDD-AF864A733336}"/>
              </a:ext>
            </a:extLst>
          </p:cNvPr>
          <p:cNvSpPr txBox="1"/>
          <p:nvPr/>
        </p:nvSpPr>
        <p:spPr>
          <a:xfrm>
            <a:off x="2907587" y="4333190"/>
            <a:ext cx="21678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dirty="0" err="1"/>
              <a:t>bì</a:t>
            </a:r>
            <a:r>
              <a:rPr lang="en-US" altLang="ja-JP" sz="2400" dirty="0"/>
              <a:t> </a:t>
            </a:r>
            <a:r>
              <a:rPr lang="en-US" altLang="ja-JP" sz="2400" dirty="0" err="1"/>
              <a:t>yè</a:t>
            </a:r>
            <a:r>
              <a:rPr lang="en-US" altLang="ja-JP" sz="2400" dirty="0"/>
              <a:t>,</a:t>
            </a:r>
            <a:r>
              <a:rPr lang="ja-JP" altLang="en-US" sz="2400" dirty="0"/>
              <a:t> </a:t>
            </a:r>
            <a:r>
              <a:rPr lang="en-US" altLang="ja-JP" sz="2400" dirty="0"/>
              <a:t>graduate</a:t>
            </a:r>
            <a:endParaRPr lang="en-GB" sz="2400" dirty="0"/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29713986-F386-4C51-AB04-05DBD3EEC3D1}"/>
              </a:ext>
            </a:extLst>
          </p:cNvPr>
          <p:cNvSpPr txBox="1"/>
          <p:nvPr/>
        </p:nvSpPr>
        <p:spPr>
          <a:xfrm>
            <a:off x="2907587" y="5302217"/>
            <a:ext cx="21678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dirty="0" err="1"/>
              <a:t>zuò</a:t>
            </a:r>
            <a:r>
              <a:rPr lang="en-US" altLang="ja-JP" sz="2400" dirty="0"/>
              <a:t>,</a:t>
            </a:r>
            <a:r>
              <a:rPr lang="ja-JP" altLang="en-US" sz="2400" dirty="0"/>
              <a:t> </a:t>
            </a:r>
            <a:r>
              <a:rPr lang="en-US" altLang="ja-JP" sz="2400" dirty="0"/>
              <a:t>to</a:t>
            </a:r>
            <a:r>
              <a:rPr lang="ja-JP" altLang="en-US" sz="2400" dirty="0"/>
              <a:t> </a:t>
            </a:r>
            <a:r>
              <a:rPr lang="en-US" altLang="ja-JP" sz="2400" dirty="0"/>
              <a:t>do</a:t>
            </a:r>
            <a:endParaRPr lang="en-GB" sz="2400" dirty="0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BE585EFB-85B6-48C8-B5F4-FAD15C923534}"/>
              </a:ext>
            </a:extLst>
          </p:cNvPr>
          <p:cNvSpPr txBox="1"/>
          <p:nvPr/>
        </p:nvSpPr>
        <p:spPr>
          <a:xfrm>
            <a:off x="9607963" y="1692354"/>
            <a:ext cx="21678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dirty="0" err="1"/>
              <a:t>dǎ</a:t>
            </a:r>
            <a:r>
              <a:rPr lang="en-US" altLang="ja-JP" sz="2400" dirty="0"/>
              <a:t> </a:t>
            </a:r>
            <a:r>
              <a:rPr lang="en-US" altLang="ja-JP" sz="2400" dirty="0" err="1"/>
              <a:t>suàn</a:t>
            </a:r>
            <a:r>
              <a:rPr lang="en-US" altLang="ja-JP" sz="2400" dirty="0"/>
              <a:t>,</a:t>
            </a:r>
            <a:r>
              <a:rPr lang="ja-JP" altLang="en-US" sz="2400" dirty="0"/>
              <a:t> </a:t>
            </a:r>
            <a:r>
              <a:rPr lang="en-US" altLang="ja-JP" sz="2400" dirty="0"/>
              <a:t>to</a:t>
            </a:r>
            <a:r>
              <a:rPr lang="ja-JP" altLang="en-US" sz="2400" dirty="0"/>
              <a:t> </a:t>
            </a:r>
            <a:r>
              <a:rPr lang="en-US" altLang="ja-JP" sz="2400" dirty="0"/>
              <a:t>plan</a:t>
            </a:r>
            <a:endParaRPr lang="en-GB" sz="2400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95D2C4D9-7AB1-4F41-AD62-FDF8F2D281FB}"/>
              </a:ext>
            </a:extLst>
          </p:cNvPr>
          <p:cNvSpPr txBox="1"/>
          <p:nvPr/>
        </p:nvSpPr>
        <p:spPr>
          <a:xfrm>
            <a:off x="9607962" y="2657659"/>
            <a:ext cx="21678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dirty="0" err="1"/>
              <a:t>jì</a:t>
            </a:r>
            <a:r>
              <a:rPr lang="en-US" altLang="ja-JP" sz="2400" dirty="0"/>
              <a:t> </a:t>
            </a:r>
            <a:r>
              <a:rPr lang="en-US" altLang="ja-JP" sz="2400" dirty="0" err="1"/>
              <a:t>huà</a:t>
            </a:r>
            <a:r>
              <a:rPr lang="en-US" altLang="ja-JP" sz="2400" dirty="0"/>
              <a:t>,</a:t>
            </a:r>
            <a:r>
              <a:rPr lang="ja-JP" altLang="en-US" sz="2400" dirty="0"/>
              <a:t> </a:t>
            </a:r>
            <a:r>
              <a:rPr lang="en-US" altLang="ja-JP" sz="2400" dirty="0"/>
              <a:t>to</a:t>
            </a:r>
            <a:r>
              <a:rPr lang="ja-JP" altLang="en-US" sz="2400" dirty="0"/>
              <a:t> </a:t>
            </a:r>
            <a:r>
              <a:rPr lang="en-US" altLang="ja-JP" sz="2400" dirty="0"/>
              <a:t>plan</a:t>
            </a:r>
            <a:endParaRPr lang="en-GB" sz="2400" dirty="0"/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7D99CB12-1B71-45EE-A73A-A3F872FAF133}"/>
              </a:ext>
            </a:extLst>
          </p:cNvPr>
          <p:cNvSpPr txBox="1"/>
          <p:nvPr/>
        </p:nvSpPr>
        <p:spPr>
          <a:xfrm>
            <a:off x="9607962" y="3692897"/>
            <a:ext cx="21678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dirty="0" err="1"/>
              <a:t>xiǎng</a:t>
            </a:r>
            <a:r>
              <a:rPr lang="en-US" altLang="ja-JP" sz="2400" dirty="0"/>
              <a:t>,</a:t>
            </a:r>
            <a:r>
              <a:rPr lang="ja-JP" altLang="en-US" sz="2400" dirty="0"/>
              <a:t> </a:t>
            </a:r>
            <a:r>
              <a:rPr lang="en-US" altLang="ja-JP" sz="2400" dirty="0"/>
              <a:t>would</a:t>
            </a:r>
            <a:r>
              <a:rPr lang="ja-JP" altLang="en-US" sz="2400" dirty="0"/>
              <a:t> </a:t>
            </a:r>
            <a:r>
              <a:rPr lang="en-US" altLang="ja-JP" sz="2400" dirty="0"/>
              <a:t>like</a:t>
            </a:r>
            <a:r>
              <a:rPr lang="ja-JP" altLang="en-US" sz="2400" dirty="0"/>
              <a:t> </a:t>
            </a:r>
            <a:r>
              <a:rPr lang="en-US" altLang="ja-JP" sz="2400" dirty="0"/>
              <a:t>to</a:t>
            </a:r>
            <a:endParaRPr lang="en-GB" sz="2400" dirty="0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0BC335A2-1AB0-4196-B8F2-9ABD8F7C6301}"/>
              </a:ext>
            </a:extLst>
          </p:cNvPr>
          <p:cNvSpPr txBox="1"/>
          <p:nvPr/>
        </p:nvSpPr>
        <p:spPr>
          <a:xfrm>
            <a:off x="9766442" y="4866634"/>
            <a:ext cx="2167847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ja-JP" sz="2400" dirty="0" err="1"/>
              <a:t>xī</a:t>
            </a:r>
            <a:r>
              <a:rPr lang="en-US" altLang="ja-JP" sz="2400" dirty="0"/>
              <a:t> </a:t>
            </a:r>
            <a:r>
              <a:rPr lang="en-US" altLang="ja-JP" sz="2400" dirty="0" err="1"/>
              <a:t>wàng</a:t>
            </a:r>
            <a:r>
              <a:rPr lang="en-US" altLang="ja-JP" sz="2400" dirty="0"/>
              <a:t>,</a:t>
            </a:r>
            <a:r>
              <a:rPr lang="ja-JP" altLang="en-US" sz="2400" dirty="0"/>
              <a:t> </a:t>
            </a:r>
            <a:r>
              <a:rPr lang="en-US" altLang="ja-JP" sz="2400" dirty="0"/>
              <a:t>to</a:t>
            </a:r>
            <a:r>
              <a:rPr lang="ja-JP" altLang="en-US" sz="2400" dirty="0"/>
              <a:t> </a:t>
            </a:r>
            <a:r>
              <a:rPr lang="en-US" altLang="ja-JP" sz="2400" dirty="0"/>
              <a:t>hope</a:t>
            </a: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36985265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B8BA33A-E333-4A83-8A91-96B8EB0EC93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8016" y="-736409"/>
            <a:ext cx="6920056" cy="7420152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6E25CDB6-3667-4D2C-AA7D-0AA70F24C732}"/>
              </a:ext>
            </a:extLst>
          </p:cNvPr>
          <p:cNvSpPr txBox="1"/>
          <p:nvPr/>
        </p:nvSpPr>
        <p:spPr>
          <a:xfrm>
            <a:off x="7346023" y="0"/>
            <a:ext cx="3647326" cy="452431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3200" dirty="0"/>
              <a:t>Task 3 Learn the sound of these words with your pa, remember as many as you can. Then write down the meaning of the words while </a:t>
            </a:r>
            <a:r>
              <a:rPr lang="en-GB" sz="3200"/>
              <a:t>saying them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6128874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10D3E7-BF26-409E-85C5-3775E433FC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0119" y="349401"/>
            <a:ext cx="5185881" cy="663272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zh-CN" altLang="en-US" sz="2800" b="1" i="0" u="none" strike="noStrike" baseline="0" dirty="0">
                <a:solidFill>
                  <a:srgbClr val="000000"/>
                </a:solidFill>
                <a:latin typeface="JBXUVL+PingFangTC-Regular"/>
              </a:rPr>
              <a:t>中学会考以后，你打算做什么？ </a:t>
            </a:r>
            <a:endParaRPr lang="en-GB" sz="60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07608A9-403F-4092-A56B-9694CCA6D6C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012860" y="1394111"/>
            <a:ext cx="10515600" cy="1184702"/>
          </a:xfrm>
        </p:spPr>
        <p:txBody>
          <a:bodyPr/>
          <a:lstStyle/>
          <a:p>
            <a:pPr marL="0" indent="0">
              <a:buNone/>
            </a:pPr>
            <a:r>
              <a:rPr lang="zh-CN" altLang="en-US" dirty="0"/>
              <a:t>中学会考以后，我打算先</a:t>
            </a:r>
            <a:r>
              <a:rPr lang="en-GB" altLang="zh-CN" dirty="0"/>
              <a:t>…., </a:t>
            </a:r>
            <a:r>
              <a:rPr lang="zh-CN" altLang="en-US" dirty="0"/>
              <a:t>然后</a:t>
            </a:r>
            <a:r>
              <a:rPr lang="en-GB" altLang="zh-CN" dirty="0"/>
              <a:t>….</a:t>
            </a:r>
          </a:p>
          <a:p>
            <a:pPr marL="0" indent="0">
              <a:buNone/>
            </a:pPr>
            <a:r>
              <a:rPr lang="zh-CN" altLang="en-US" dirty="0"/>
              <a:t>除了</a:t>
            </a:r>
            <a:r>
              <a:rPr lang="en-GB" altLang="zh-CN" dirty="0"/>
              <a:t>… </a:t>
            </a:r>
            <a:r>
              <a:rPr lang="zh-CN" altLang="en-US" dirty="0"/>
              <a:t>以外，我还想</a:t>
            </a:r>
            <a:r>
              <a:rPr lang="en-GB" altLang="zh-CN" dirty="0"/>
              <a:t>…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1E55CBDA-EF05-4F33-8FF1-D6E2324F576F}"/>
              </a:ext>
            </a:extLst>
          </p:cNvPr>
          <p:cNvSpPr txBox="1">
            <a:spLocks/>
          </p:cNvSpPr>
          <p:nvPr/>
        </p:nvSpPr>
        <p:spPr>
          <a:xfrm>
            <a:off x="1037689" y="3097364"/>
            <a:ext cx="5332289" cy="663272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2800" b="1" dirty="0">
                <a:solidFill>
                  <a:srgbClr val="000000"/>
                </a:solidFill>
                <a:latin typeface="JBXUVL+PingFangTC-Regular"/>
              </a:rPr>
              <a:t>高中毕业以后，你希望做什么？ </a:t>
            </a:r>
            <a:endParaRPr lang="en-GB" sz="6000" b="1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DEA07389-EE2A-4415-87A1-E0973A8C30E0}"/>
              </a:ext>
            </a:extLst>
          </p:cNvPr>
          <p:cNvSpPr txBox="1">
            <a:spLocks/>
          </p:cNvSpPr>
          <p:nvPr/>
        </p:nvSpPr>
        <p:spPr>
          <a:xfrm>
            <a:off x="1041969" y="4053405"/>
            <a:ext cx="10515600" cy="1184702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r>
              <a:rPr lang="zh-CN" altLang="en-US" dirty="0"/>
              <a:t>高中毕业以后，我希望</a:t>
            </a:r>
            <a:endParaRPr lang="en-GB" altLang="zh-CN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zh-CN" altLang="en-US" dirty="0"/>
              <a:t>此外，我还</a:t>
            </a:r>
            <a:r>
              <a:rPr lang="en-GB" altLang="zh-CN" dirty="0"/>
              <a:t>…</a:t>
            </a:r>
          </a:p>
          <a:p>
            <a:pPr marL="0" indent="0">
              <a:buFont typeface="Arial" panose="020B0604020202020204" pitchFamily="34" charset="0"/>
              <a:buNone/>
            </a:pPr>
            <a:r>
              <a:rPr lang="zh-CN" altLang="en-US" dirty="0"/>
              <a:t>为了</a:t>
            </a:r>
            <a:r>
              <a:rPr lang="en-GB" altLang="zh-CN" dirty="0"/>
              <a:t>…</a:t>
            </a: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E395B36-50D4-419F-91CC-0099B373ED04}"/>
              </a:ext>
            </a:extLst>
          </p:cNvPr>
          <p:cNvSpPr txBox="1"/>
          <p:nvPr/>
        </p:nvSpPr>
        <p:spPr>
          <a:xfrm>
            <a:off x="7387119" y="681037"/>
            <a:ext cx="4592548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highlight>
                  <a:srgbClr val="FFFF00"/>
                </a:highlight>
              </a:rPr>
              <a:t>Task 4 Copy down the two questions and use the sentence starters to write about your plan after GCSE and sixth form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C8CED33-0677-4795-84AB-72E5B11A3AEE}"/>
              </a:ext>
            </a:extLst>
          </p:cNvPr>
          <p:cNvSpPr txBox="1"/>
          <p:nvPr/>
        </p:nvSpPr>
        <p:spPr>
          <a:xfrm>
            <a:off x="7387119" y="3760636"/>
            <a:ext cx="417045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solidFill>
                  <a:srgbClr val="FF0000"/>
                </a:solidFill>
              </a:rPr>
              <a:t>Challenge:</a:t>
            </a:r>
          </a:p>
          <a:p>
            <a:r>
              <a:rPr lang="en-GB" sz="3200" dirty="0">
                <a:solidFill>
                  <a:srgbClr val="FF0000"/>
                </a:solidFill>
              </a:rPr>
              <a:t>Extend your sentences by giving reasons </a:t>
            </a:r>
          </a:p>
        </p:txBody>
      </p:sp>
    </p:spTree>
    <p:extLst>
      <p:ext uri="{BB962C8B-B14F-4D97-AF65-F5344CB8AC3E}">
        <p14:creationId xmlns:p14="http://schemas.microsoft.com/office/powerpoint/2010/main" val="28354228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D1B46ED8E29C64B85E966A4AD65D100" ma:contentTypeVersion="10" ma:contentTypeDescription="Create a new document." ma:contentTypeScope="" ma:versionID="2e27d6a251cfd26c11fb719c597c03bc">
  <xsd:schema xmlns:xsd="http://www.w3.org/2001/XMLSchema" xmlns:xs="http://www.w3.org/2001/XMLSchema" xmlns:p="http://schemas.microsoft.com/office/2006/metadata/properties" xmlns:ns2="f513355b-a9cf-41c1-ad84-cdbe52169224" targetNamespace="http://schemas.microsoft.com/office/2006/metadata/properties" ma:root="true" ma:fieldsID="12ca933570d4978c894272445aa3928f" ns2:_="">
    <xsd:import namespace="f513355b-a9cf-41c1-ad84-cdbe5216922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2:MediaServiceDateTaken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513355b-a9cf-41c1-ad84-cdbe5216922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0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1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00A486B7-3583-4DB9-8464-7842F642DB5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15244E2-A560-49C5-B349-82618740ABE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513355b-a9cf-41c1-ad84-cdbe5216922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7775F31-6F22-40FE-8BC9-95D20B3F667C}">
  <ds:schemaRefs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123</TotalTime>
  <Words>641</Words>
  <Application>Microsoft Office PowerPoint</Application>
  <PresentationFormat>Widescreen</PresentationFormat>
  <Paragraphs>98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Week commencing 16th April Year 9 MEP  </vt:lpstr>
      <vt:lpstr>去年春节</vt:lpstr>
      <vt:lpstr>Task 1 Match up   Example 孩子们 children, hǎi zǐ mēn</vt:lpstr>
      <vt:lpstr>Task 2 Copy these words down then use an online dictionary to find out what these words mean. </vt:lpstr>
      <vt:lpstr>Task 3 Copy the questions down. Answer the questions in Chinese. </vt:lpstr>
      <vt:lpstr>Lesson 2</vt:lpstr>
      <vt:lpstr>Task 1 Starter</vt:lpstr>
      <vt:lpstr>Task 2 抄写下列词汇 chāo xiě xià liè cí huì -  Write down the following vocab. </vt:lpstr>
      <vt:lpstr>PowerPoint Presentation</vt:lpstr>
      <vt:lpstr>中学会考以后，你打算做什么？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春节 – Spring Festival</dc:title>
  <dc:creator>R Marshall</dc:creator>
  <cp:lastModifiedBy>R Marshall</cp:lastModifiedBy>
  <cp:revision>20</cp:revision>
  <dcterms:created xsi:type="dcterms:W3CDTF">2021-02-23T21:46:13Z</dcterms:created>
  <dcterms:modified xsi:type="dcterms:W3CDTF">2021-04-19T14:09:28Z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0x010100ED1B46ED8E29C64B85E966A4AD65D100</vt:lpwstr>
  </property>
</Properties>
</file>