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entation.xml" ContentType="application/vnd.openxmlformats-officedocument.presentationml.presentation.main+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6" r:id="rId2"/>
    <p:sldId id="261" r:id="rId3"/>
    <p:sldId id="262"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ferSingleView="1">
    <p:restoredLeft sz="15608"/>
    <p:restoredTop sz="94640"/>
  </p:normalViewPr>
  <p:slideViewPr>
    <p:cSldViewPr snapToGrid="0" snapToObjects="1">
      <p:cViewPr varScale="1">
        <p:scale>
          <a:sx n="87" d="100"/>
          <a:sy n="87" d="100"/>
        </p:scale>
        <p:origin x="100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AD3C-B308-5248-AEA9-6A3B950D2EB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48C3707-CAD9-C541-9485-CA60A0CD65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BA2767-36B2-0441-B775-8CE2B0CB72E0}"/>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5" name="Footer Placeholder 4">
            <a:extLst>
              <a:ext uri="{FF2B5EF4-FFF2-40B4-BE49-F238E27FC236}">
                <a16:creationId xmlns:a16="http://schemas.microsoft.com/office/drawing/2014/main" id="{59A2C6C1-C09F-6F4D-8A0C-6346097320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9012E9-1376-5D4A-BA56-68B3E5860318}"/>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3546840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F27F4-4E25-8044-BAA2-0C4464774E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82F792B-5F64-9B42-9243-7AA39E1EF6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66A3C3-F986-744F-87E6-649AF826FF02}"/>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5" name="Footer Placeholder 4">
            <a:extLst>
              <a:ext uri="{FF2B5EF4-FFF2-40B4-BE49-F238E27FC236}">
                <a16:creationId xmlns:a16="http://schemas.microsoft.com/office/drawing/2014/main" id="{54A70B45-3FE5-6E4B-A88B-99E36A299F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E512B5-DB6F-D942-B94A-BBF854789BF6}"/>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1361849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A81E-5428-1941-B238-0E3256DCA93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238B73D-72AB-9549-8DF6-2079F57B26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D595C29-570E-CD4E-B72B-A796BD3732B3}"/>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5" name="Footer Placeholder 4">
            <a:extLst>
              <a:ext uri="{FF2B5EF4-FFF2-40B4-BE49-F238E27FC236}">
                <a16:creationId xmlns:a16="http://schemas.microsoft.com/office/drawing/2014/main" id="{CB783786-D860-4D42-958D-C797663354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046A29-AF82-D944-AD21-BB880A00459E}"/>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2512122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5ADAD-72C9-9842-AB55-2378A9F2135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423CF9-4AFA-7944-BB3F-FBD2E4C63FA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5E9D90E-AC2F-6A43-A63D-B4BF77F3D17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80C295-E1C8-DF44-A4BD-521F2290FC52}"/>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6" name="Footer Placeholder 5">
            <a:extLst>
              <a:ext uri="{FF2B5EF4-FFF2-40B4-BE49-F238E27FC236}">
                <a16:creationId xmlns:a16="http://schemas.microsoft.com/office/drawing/2014/main" id="{D9A21D8D-6030-724C-AEE4-06563E0306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6A3975-D403-B740-A7D1-588552E2AA2A}"/>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3761850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F7913-C3A5-A348-9D30-89768465147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4A3312-660C-9A4A-874B-49010C6952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E13EAF2-0CE3-5E43-8A7F-692FF58388E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2100B62-992D-4B44-A466-1CD40F4763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7757AE5-D688-8D40-B3E7-D1A3B706F45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09692D9-608B-9941-8F4E-B2BF94FAC9D0}"/>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8" name="Footer Placeholder 7">
            <a:extLst>
              <a:ext uri="{FF2B5EF4-FFF2-40B4-BE49-F238E27FC236}">
                <a16:creationId xmlns:a16="http://schemas.microsoft.com/office/drawing/2014/main" id="{98828B3E-0C45-F44A-AA2A-CE083733C1E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8E6B61E-197E-394F-B481-4FD97ECB136B}"/>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830612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C3C6A-3B35-6242-8842-DDC4134F167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E8CCB06-358A-9542-9A08-11772EF44519}"/>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4" name="Footer Placeholder 3">
            <a:extLst>
              <a:ext uri="{FF2B5EF4-FFF2-40B4-BE49-F238E27FC236}">
                <a16:creationId xmlns:a16="http://schemas.microsoft.com/office/drawing/2014/main" id="{EFA26CBB-F2B0-8B45-9B07-29DD578D79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74D419-6704-EA4E-ADD4-33F47C1429CE}"/>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4048357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2FF4A3-2364-7F43-B134-37CE89B76535}"/>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3" name="Footer Placeholder 2">
            <a:extLst>
              <a:ext uri="{FF2B5EF4-FFF2-40B4-BE49-F238E27FC236}">
                <a16:creationId xmlns:a16="http://schemas.microsoft.com/office/drawing/2014/main" id="{4E1FCCFD-7D6B-EB46-85C6-BBFE8B95BBD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6841511-BCF4-3048-BB37-C6F048DD1809}"/>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3222113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C27A-A12D-F04A-9486-77D63552B3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B4F2117-F384-8649-9450-B228F4C4BA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53532C0-E4B3-6B47-B922-1CB450F370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42F8C2C-0661-8D4C-825E-A2DEECD828F6}"/>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6" name="Footer Placeholder 5">
            <a:extLst>
              <a:ext uri="{FF2B5EF4-FFF2-40B4-BE49-F238E27FC236}">
                <a16:creationId xmlns:a16="http://schemas.microsoft.com/office/drawing/2014/main" id="{8DCAA3B6-AAC5-304E-BD3F-B749931B40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75FD58-8E16-CD41-A56E-38DBFBBA07F4}"/>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1174856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68838-21C5-9040-AF74-E4E85045C3F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962BF7B-1668-054E-8D02-EA2C54177D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00259F3-3F41-5B42-80BF-06F8476C80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D21822-39A3-DF4F-8367-B09D19C7B6B8}"/>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6" name="Footer Placeholder 5">
            <a:extLst>
              <a:ext uri="{FF2B5EF4-FFF2-40B4-BE49-F238E27FC236}">
                <a16:creationId xmlns:a16="http://schemas.microsoft.com/office/drawing/2014/main" id="{0BF56990-20DC-EF4A-A9C9-AF47720894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F2EC7A-8B77-0241-842D-5586CC91D923}"/>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2685195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40F2-ABBA-0F47-8C0C-15228C4C831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E9171C7-F920-1647-B6E4-11FDBEEBCFC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94FE9A6-1AC0-824E-AFEA-D1863DB622B8}"/>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5" name="Footer Placeholder 4">
            <a:extLst>
              <a:ext uri="{FF2B5EF4-FFF2-40B4-BE49-F238E27FC236}">
                <a16:creationId xmlns:a16="http://schemas.microsoft.com/office/drawing/2014/main" id="{365EFE53-C24D-E34A-9686-D651454AE7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DF129B-7D0E-6443-A838-F5D28AE0BF0D}"/>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423069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8D16FB-6A61-214F-A16D-567D2C85DE4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F5F9F99-2B89-2C44-9CAA-DD5136D87E8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4A82B2F-9003-8540-B3A0-14F52D908F23}"/>
              </a:ext>
            </a:extLst>
          </p:cNvPr>
          <p:cNvSpPr>
            <a:spLocks noGrp="1"/>
          </p:cNvSpPr>
          <p:nvPr>
            <p:ph type="dt" sz="half" idx="10"/>
          </p:nvPr>
        </p:nvSpPr>
        <p:spPr/>
        <p:txBody>
          <a:bodyPr/>
          <a:lstStyle/>
          <a:p>
            <a:fld id="{DA782F87-91C9-A840-B37D-6DAA33C99237}" type="datetimeFigureOut">
              <a:rPr lang="en-US" smtClean="0"/>
              <a:t>9/25/20</a:t>
            </a:fld>
            <a:endParaRPr lang="en-US"/>
          </a:p>
        </p:txBody>
      </p:sp>
      <p:sp>
        <p:nvSpPr>
          <p:cNvPr id="5" name="Footer Placeholder 4">
            <a:extLst>
              <a:ext uri="{FF2B5EF4-FFF2-40B4-BE49-F238E27FC236}">
                <a16:creationId xmlns:a16="http://schemas.microsoft.com/office/drawing/2014/main" id="{74FB5E33-76A5-864A-BE99-79431A95C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DAED95-0178-2144-8514-A0D270C030C3}"/>
              </a:ext>
            </a:extLst>
          </p:cNvPr>
          <p:cNvSpPr>
            <a:spLocks noGrp="1"/>
          </p:cNvSpPr>
          <p:nvPr>
            <p:ph type="sldNum" sz="quarter" idx="12"/>
          </p:nvPr>
        </p:nvSpPr>
        <p:spPr/>
        <p:txBody>
          <a:bodyPr/>
          <a:lstStyle/>
          <a:p>
            <a:fld id="{EFC52E95-2BC8-6749-A7ED-F6360065A72A}" type="slidenum">
              <a:rPr lang="en-US" smtClean="0"/>
              <a:t>‹#›</a:t>
            </a:fld>
            <a:endParaRPr lang="en-US"/>
          </a:p>
        </p:txBody>
      </p:sp>
    </p:spTree>
    <p:extLst>
      <p:ext uri="{BB962C8B-B14F-4D97-AF65-F5344CB8AC3E}">
        <p14:creationId xmlns:p14="http://schemas.microsoft.com/office/powerpoint/2010/main" val="1872070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C5805E-5420-1946-B07D-2B6075C21C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806070E-5AE3-CB47-957C-878F92CDC6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837365-23FE-2C46-9502-59AA05AD20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782F87-91C9-A840-B37D-6DAA33C99237}" type="datetimeFigureOut">
              <a:rPr lang="en-US" smtClean="0"/>
              <a:t>9/25/20</a:t>
            </a:fld>
            <a:endParaRPr lang="en-US"/>
          </a:p>
        </p:txBody>
      </p:sp>
      <p:sp>
        <p:nvSpPr>
          <p:cNvPr id="5" name="Footer Placeholder 4">
            <a:extLst>
              <a:ext uri="{FF2B5EF4-FFF2-40B4-BE49-F238E27FC236}">
                <a16:creationId xmlns:a16="http://schemas.microsoft.com/office/drawing/2014/main" id="{43CF0028-98B3-8345-A1FC-8893C42E24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F5F7C34-971F-204A-B72C-4406C7B44D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C52E95-2BC8-6749-A7ED-F6360065A72A}" type="slidenum">
              <a:rPr lang="en-US" smtClean="0"/>
              <a:t>‹#›</a:t>
            </a:fld>
            <a:endParaRPr lang="en-US"/>
          </a:p>
        </p:txBody>
      </p:sp>
    </p:spTree>
    <p:extLst>
      <p:ext uri="{BB962C8B-B14F-4D97-AF65-F5344CB8AC3E}">
        <p14:creationId xmlns:p14="http://schemas.microsoft.com/office/powerpoint/2010/main" val="1811114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marinsocietyofartists.org/" TargetMode="External"/><Relationship Id="rId2" Type="http://schemas.openxmlformats.org/officeDocument/2006/relationships/hyperlink" Target="http://www.marinmoca.org/" TargetMode="External"/><Relationship Id="rId1" Type="http://schemas.openxmlformats.org/officeDocument/2006/relationships/slideLayout" Target="../slideLayouts/slideLayout7.xml"/><Relationship Id="rId6" Type="http://schemas.openxmlformats.org/officeDocument/2006/relationships/hyperlink" Target="http://lucyarnoldcs.wpengine.com/galleries/abstract-pastel/" TargetMode="External"/><Relationship Id="rId5" Type="http://schemas.openxmlformats.org/officeDocument/2006/relationships/hyperlink" Target="http://lucyarnoldcs.wpengine.com/galleries/abstract-mixed-media/" TargetMode="External"/><Relationship Id="rId4" Type="http://schemas.openxmlformats.org/officeDocument/2006/relationships/hyperlink" Target="http://lucyarnoldcs.wpengine.com/galleries/bugs-butterflie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tiff"/><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7A071442-0571-4A44-9DC0-B1CE5DC4911D}"/>
              </a:ext>
            </a:extLst>
          </p:cNvPr>
          <p:cNvGraphicFramePr>
            <a:graphicFrameLocks noGrp="1"/>
          </p:cNvGraphicFramePr>
          <p:nvPr/>
        </p:nvGraphicFramePr>
        <p:xfrm>
          <a:off x="575187" y="0"/>
          <a:ext cx="11524030" cy="6857995"/>
        </p:xfrm>
        <a:graphic>
          <a:graphicData uri="http://schemas.openxmlformats.org/drawingml/2006/table">
            <a:tbl>
              <a:tblPr firstRow="1" firstCol="1" bandRow="1">
                <a:tableStyleId>{5940675A-B579-460E-94D1-54222C63F5DA}</a:tableStyleId>
              </a:tblPr>
              <a:tblGrid>
                <a:gridCol w="2867072">
                  <a:extLst>
                    <a:ext uri="{9D8B030D-6E8A-4147-A177-3AD203B41FA5}">
                      <a16:colId xmlns:a16="http://schemas.microsoft.com/office/drawing/2014/main" val="2640718240"/>
                    </a:ext>
                  </a:extLst>
                </a:gridCol>
                <a:gridCol w="8656958">
                  <a:extLst>
                    <a:ext uri="{9D8B030D-6E8A-4147-A177-3AD203B41FA5}">
                      <a16:colId xmlns:a16="http://schemas.microsoft.com/office/drawing/2014/main" val="3977325487"/>
                    </a:ext>
                  </a:extLst>
                </a:gridCol>
              </a:tblGrid>
              <a:tr h="234802">
                <a:tc>
                  <a:txBody>
                    <a:bodyPr/>
                    <a:lstStyle/>
                    <a:p>
                      <a:pPr algn="ctr"/>
                      <a:r>
                        <a:rPr lang="en-GB" sz="1400">
                          <a:effectLst/>
                        </a:rPr>
                        <a:t>Word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pPr algn="ctr"/>
                      <a:r>
                        <a:rPr lang="en-GB" sz="1400">
                          <a:effectLst/>
                        </a:rPr>
                        <a:t>Definition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616317973"/>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refers to the size of an object (a whole) in relationship to another object (another whole).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1385140865"/>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is the placement or arrangement of the visual elements, such as figures, trees, and so on in a work of art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2061082822"/>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is typically a combination of images, fonts, colours, and textures that define the style of the project.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915466455"/>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the process of being mentally stimulated to do or feel something, especially to do something creative.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2053272278"/>
                  </a:ext>
                </a:extLst>
              </a:tr>
              <a:tr h="232782">
                <a:tc>
                  <a:txBody>
                    <a:bodyPr/>
                    <a:lstStyle/>
                    <a:p>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is large in size, number, or amount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988864457"/>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is a reason or reasons for doing something, desire to do something; enthusiasm.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406763119"/>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the connection and production of other words in response to a given word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500915865"/>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refers to the light and dark values of an object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977393320"/>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It is the technique of gently intermingling two or more colours or values to create a gradual transition or to soften lines.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4141587717"/>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establish or indicate who or what (someone or something) is. To discover or find out.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154635077"/>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taking place or progressing slowly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2269920237"/>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spc="15">
                          <a:effectLst/>
                        </a:rPr>
                        <a:t>to search or investigate exhaustively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2119204944"/>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a series of actions or steps taken in order to achieve a particular end.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706670882"/>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the process of changing something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765952088"/>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before the current event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1767107343"/>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A process to produce patterns in (a garment or piece of cloth) by tying parts of it to shield it from the dye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609918116"/>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is the Japanese word for a variety of ways of embellishing textiles by shaping cloth and securing it before dying.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640053058"/>
                  </a:ext>
                </a:extLst>
              </a:tr>
              <a:tr h="368974">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dirty="0">
                          <a:effectLst/>
                        </a:rPr>
                        <a:t>a form of printmaking that has lines or images that can only be made once, unlike most printmaking, which allows for multiple originals.</a:t>
                      </a:r>
                    </a:p>
                    <a:p>
                      <a:pPr algn="ct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830263919"/>
                  </a:ext>
                </a:extLst>
              </a:tr>
              <a:tr h="368974">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The process where pieces or patch of fabric in different shapes and patterns are sewn or stuck onto a larger piece to form a picture or pattern. It is commonly used as decoration, especially on garments. The technique is accomplished either by hand stitching or machine.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051951056"/>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a method (originally used in Java) of producing coloured designs on textiles by dyeing them, having first applied wax to the parts to be left undyed.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1375502145"/>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a written document that provides relevant information including instructions the artist must follow to meet the desired vision.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4042220431"/>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To examine, typically in order to explain and interpret it.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940729545"/>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A variety of materials used to produce a piece of art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2383285430"/>
                  </a:ext>
                </a:extLst>
              </a:tr>
              <a:tr h="221748">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A collection or combination of various different things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1027383684"/>
                  </a:ext>
                </a:extLst>
              </a:tr>
              <a:tr h="232782">
                <a:tc>
                  <a:txBody>
                    <a:bodyPr/>
                    <a:lstStyle/>
                    <a:p>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r>
                        <a:rPr lang="en-GB" sz="1100">
                          <a:effectLst/>
                        </a:rPr>
                        <a:t>make minor changes so as to improve or clarify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2791276386"/>
                  </a:ext>
                </a:extLst>
              </a:tr>
              <a:tr h="630565">
                <a:tc>
                  <a:txBody>
                    <a:bodyPr/>
                    <a:lstStyle/>
                    <a:p>
                      <a:pPr algn="ctr"/>
                      <a:r>
                        <a:rPr lang="en-GB" sz="1100" dirty="0">
                          <a:effectLst/>
                        </a:rPr>
                        <a:t>Word Bank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tc>
                  <a:txBody>
                    <a:bodyPr/>
                    <a:lstStyle/>
                    <a:p>
                      <a:pPr algn="ctr"/>
                      <a:r>
                        <a:rPr lang="en-GB" sz="1100" dirty="0">
                          <a:effectLst/>
                        </a:rPr>
                        <a:t>Analyse | Applique | Batik | Blend | Brief | Collage | Composition | Gradual | Identify | Inspiration | Manipulation | Mixed Media | Mono Print | Mood Board | Motivation | Prior | Process | Refine | Research | Scale | </a:t>
                      </a:r>
                      <a:r>
                        <a:rPr lang="en-GB" sz="1100" dirty="0" err="1">
                          <a:effectLst/>
                        </a:rPr>
                        <a:t>Shibori</a:t>
                      </a:r>
                      <a:r>
                        <a:rPr lang="en-GB" sz="1100" dirty="0">
                          <a:effectLst/>
                        </a:rPr>
                        <a:t> | Substantial | Tie-Dye | Tone |</a:t>
                      </a:r>
                    </a:p>
                    <a:p>
                      <a:pPr algn="ctr"/>
                      <a:r>
                        <a:rPr lang="en-GB" sz="1100" dirty="0">
                          <a:effectLst/>
                        </a:rPr>
                        <a:t> Word Association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179" marR="37179" marT="0" marB="0"/>
                </a:tc>
                <a:extLst>
                  <a:ext uri="{0D108BD9-81ED-4DB2-BD59-A6C34878D82A}">
                    <a16:rowId xmlns:a16="http://schemas.microsoft.com/office/drawing/2014/main" val="38879848"/>
                  </a:ext>
                </a:extLst>
              </a:tr>
            </a:tbl>
          </a:graphicData>
        </a:graphic>
      </p:graphicFrame>
      <p:sp>
        <p:nvSpPr>
          <p:cNvPr id="5" name="Rectangle 1">
            <a:extLst>
              <a:ext uri="{FF2B5EF4-FFF2-40B4-BE49-F238E27FC236}">
                <a16:creationId xmlns:a16="http://schemas.microsoft.com/office/drawing/2014/main" id="{800C749E-47DC-3841-875E-C28C3953059B}"/>
              </a:ext>
            </a:extLst>
          </p:cNvPr>
          <p:cNvSpPr>
            <a:spLocks noChangeArrowheads="1"/>
          </p:cNvSpPr>
          <p:nvPr/>
        </p:nvSpPr>
        <p:spPr bwMode="auto">
          <a:xfrm rot="16200000">
            <a:off x="-2438710" y="3957174"/>
            <a:ext cx="54323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GCSE Ready Textiles – Subject Specific/ Tier 2 Language</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08010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F0924344-75E8-1642-B270-75CCD651BC3E}"/>
              </a:ext>
            </a:extLst>
          </p:cNvPr>
          <p:cNvSpPr txBox="1"/>
          <p:nvPr/>
        </p:nvSpPr>
        <p:spPr>
          <a:xfrm>
            <a:off x="0" y="0"/>
            <a:ext cx="4400564" cy="523220"/>
          </a:xfrm>
          <a:prstGeom prst="rect">
            <a:avLst/>
          </a:prstGeom>
          <a:noFill/>
        </p:spPr>
        <p:txBody>
          <a:bodyPr wrap="none" rtlCol="0">
            <a:spAutoFit/>
          </a:bodyPr>
          <a:lstStyle/>
          <a:p>
            <a:r>
              <a:rPr lang="en-US" sz="2800" b="1" dirty="0"/>
              <a:t>Lesson 2 - Artist Profile Page</a:t>
            </a:r>
          </a:p>
        </p:txBody>
      </p:sp>
      <p:sp>
        <p:nvSpPr>
          <p:cNvPr id="2" name="Rectangle 1">
            <a:extLst>
              <a:ext uri="{FF2B5EF4-FFF2-40B4-BE49-F238E27FC236}">
                <a16:creationId xmlns:a16="http://schemas.microsoft.com/office/drawing/2014/main" id="{0BFB16FD-B9B4-5E4D-BA97-CEF05994549B}"/>
              </a:ext>
            </a:extLst>
          </p:cNvPr>
          <p:cNvSpPr/>
          <p:nvPr/>
        </p:nvSpPr>
        <p:spPr>
          <a:xfrm>
            <a:off x="0" y="487025"/>
            <a:ext cx="7851216" cy="6370975"/>
          </a:xfrm>
          <a:prstGeom prst="rect">
            <a:avLst/>
          </a:prstGeom>
        </p:spPr>
        <p:txBody>
          <a:bodyPr wrap="square">
            <a:spAutoFit/>
          </a:bodyPr>
          <a:lstStyle/>
          <a:p>
            <a:pPr fontAlgn="base"/>
            <a:r>
              <a:rPr lang="en-GB" sz="1600" b="1" i="0" dirty="0">
                <a:effectLst/>
                <a:latin typeface="Arial" panose="020B0604020202020204" pitchFamily="34" charset="0"/>
              </a:rPr>
              <a:t>Lucy Arnold  </a:t>
            </a:r>
            <a:endParaRPr lang="en-GB" sz="1600" b="1" i="0" dirty="0">
              <a:effectLst/>
              <a:latin typeface="Segoe UI" panose="020B0502040204020203" pitchFamily="34" charset="0"/>
            </a:endParaRPr>
          </a:p>
          <a:p>
            <a:pPr fontAlgn="base"/>
            <a:r>
              <a:rPr lang="en-GB" sz="1200" dirty="0">
                <a:latin typeface="Arial" panose="020B0604020202020204" pitchFamily="34" charset="0"/>
              </a:rPr>
              <a:t>Lucy Arnold has created art since childhood, and has always been intrigued with nature. Born in 1954, she was raised in California. She earned a BA with </a:t>
            </a:r>
            <a:r>
              <a:rPr lang="en-GB" sz="1200" dirty="0" err="1">
                <a:latin typeface="Arial" panose="020B0604020202020204" pitchFamily="34" charset="0"/>
              </a:rPr>
              <a:t>Honors</a:t>
            </a:r>
            <a:r>
              <a:rPr lang="en-GB" sz="1200" dirty="0">
                <a:latin typeface="Arial" panose="020B0604020202020204" pitchFamily="34" charset="0"/>
              </a:rPr>
              <a:t> in Biology from the University of California at Santa Cruz. Her art career began with a needlepoint business: Designs by Lucy, with nation-wide distribution for over 12 years. Moving back to California in 1993 from New York, she focused on fine art.  Her award-winning paintings, ranging from scientific realism to complete abstraction, have been exhibited in solo, invitational and juried shows for over 30 years. Lucy’s art has been published as prints, cards, stickers, book and CD covers as well as in calendars, textbooks and art instruction books. Travel destinations that have inspired her include the Amazon Jungle, the Galapagos Islands, Turkey, Greece, East Africa, Machu Picchu, and Hawaii. She is an Artist Member of </a:t>
            </a:r>
            <a:r>
              <a:rPr lang="en-GB" sz="1200" dirty="0">
                <a:latin typeface="Arial" panose="020B0604020202020204" pitchFamily="34" charset="0"/>
                <a:hlinkClick r:id="rId2">
                  <a:extLst>
                    <a:ext uri="{A12FA001-AC4F-418D-AE19-62706E023703}">
                      <ahyp:hlinkClr xmlns:ahyp="http://schemas.microsoft.com/office/drawing/2018/hyperlinkcolor" val="tx"/>
                    </a:ext>
                  </a:extLst>
                </a:hlinkClick>
              </a:rPr>
              <a:t>Marin Museum of Contemporary Art</a:t>
            </a:r>
            <a:r>
              <a:rPr lang="en-GB" sz="1200" dirty="0">
                <a:latin typeface="Arial" panose="020B0604020202020204" pitchFamily="34" charset="0"/>
              </a:rPr>
              <a:t> and a signature member of </a:t>
            </a:r>
            <a:r>
              <a:rPr lang="en-GB" sz="1200" dirty="0">
                <a:latin typeface="Arial" panose="020B0604020202020204" pitchFamily="34" charset="0"/>
                <a:hlinkClick r:id="rId3">
                  <a:extLst>
                    <a:ext uri="{A12FA001-AC4F-418D-AE19-62706E023703}">
                      <ahyp:hlinkClr xmlns:ahyp="http://schemas.microsoft.com/office/drawing/2018/hyperlinkcolor" val="tx"/>
                    </a:ext>
                  </a:extLst>
                </a:hlinkClick>
              </a:rPr>
              <a:t>Marin Society of Artists</a:t>
            </a:r>
            <a:r>
              <a:rPr lang="en-GB" sz="1200" dirty="0">
                <a:latin typeface="Arial" panose="020B0604020202020204" pitchFamily="34" charset="0"/>
              </a:rPr>
              <a:t>. She lives with her husband in lovely Marin County, California, and has two grown children. </a:t>
            </a:r>
            <a:endParaRPr lang="en-GB" sz="1200" i="0" dirty="0">
              <a:effectLst/>
              <a:latin typeface="Segoe UI" panose="020B0502040204020203" pitchFamily="34" charset="0"/>
            </a:endParaRPr>
          </a:p>
          <a:p>
            <a:pPr fontAlgn="base"/>
            <a:r>
              <a:rPr lang="en-GB" sz="1200" dirty="0">
                <a:latin typeface="Arial" panose="020B0604020202020204" pitchFamily="34" charset="0"/>
              </a:rPr>
              <a:t> </a:t>
            </a:r>
            <a:endParaRPr lang="en-GB" sz="1200" i="0" dirty="0">
              <a:effectLst/>
              <a:latin typeface="Segoe UI" panose="020B0502040204020203" pitchFamily="34" charset="0"/>
            </a:endParaRPr>
          </a:p>
          <a:p>
            <a:pPr fontAlgn="base"/>
            <a:r>
              <a:rPr lang="en-GB" sz="1200" dirty="0">
                <a:latin typeface="Arial" panose="020B0604020202020204" pitchFamily="34" charset="0"/>
              </a:rPr>
              <a:t>Nature is my primary source of inspiration, and </a:t>
            </a:r>
            <a:r>
              <a:rPr lang="en-GB" sz="1200" dirty="0" err="1">
                <a:latin typeface="Arial" panose="020B0604020202020204" pitchFamily="34" charset="0"/>
              </a:rPr>
              <a:t>color</a:t>
            </a:r>
            <a:r>
              <a:rPr lang="en-GB" sz="1200" dirty="0">
                <a:latin typeface="Arial" panose="020B0604020202020204" pitchFamily="34" charset="0"/>
              </a:rPr>
              <a:t> my main mode of expression.</a:t>
            </a:r>
            <a:r>
              <a:rPr lang="en-GB" sz="1200" dirty="0">
                <a:latin typeface="WordVisiCarriageReturn_MSFontService"/>
              </a:rPr>
              <a:t> </a:t>
            </a:r>
            <a:br>
              <a:rPr lang="en-GB" sz="1200" dirty="0">
                <a:latin typeface="WordVisiCarriageReturn_MSFontService"/>
              </a:rPr>
            </a:br>
            <a:r>
              <a:rPr lang="en-GB" sz="1200" dirty="0">
                <a:latin typeface="Arial" panose="020B0604020202020204" pitchFamily="34" charset="0"/>
              </a:rPr>
              <a:t>Each of us brings a personal filter to our view of the world. Insects, birds, flowers, stones, and fallen feathers always catch my eye. Painting allows me to reveal the beauty I discover in small, intimate details of nature. My love of nature, </a:t>
            </a:r>
            <a:r>
              <a:rPr lang="en-GB" sz="1200" dirty="0" err="1">
                <a:latin typeface="Arial" panose="020B0604020202020204" pitchFamily="34" charset="0"/>
              </a:rPr>
              <a:t>color</a:t>
            </a:r>
            <a:r>
              <a:rPr lang="en-GB" sz="1200" dirty="0">
                <a:latin typeface="Arial" panose="020B0604020202020204" pitchFamily="34" charset="0"/>
              </a:rPr>
              <a:t>, drawing and design – with just a touch of whimsy – come together in my natural history paintings. In abstract work, I employ multi-layered </a:t>
            </a:r>
            <a:r>
              <a:rPr lang="en-GB" sz="1200" dirty="0" err="1">
                <a:latin typeface="Arial" panose="020B0604020202020204" pitchFamily="34" charset="0"/>
              </a:rPr>
              <a:t>colors</a:t>
            </a:r>
            <a:r>
              <a:rPr lang="en-GB" sz="1200" dirty="0">
                <a:latin typeface="Arial" panose="020B0604020202020204" pitchFamily="34" charset="0"/>
              </a:rPr>
              <a:t> to explore micro and macrocosms of energy, dimensions, and the cosmos. </a:t>
            </a:r>
            <a:endParaRPr lang="en-GB" sz="1200" i="0" dirty="0">
              <a:effectLst/>
              <a:latin typeface="Segoe UI" panose="020B0502040204020203" pitchFamily="34" charset="0"/>
            </a:endParaRPr>
          </a:p>
          <a:p>
            <a:pPr fontAlgn="base"/>
            <a:r>
              <a:rPr lang="en-GB" sz="1200" dirty="0">
                <a:latin typeface="Arial" panose="020B0604020202020204" pitchFamily="34" charset="0"/>
              </a:rPr>
              <a:t> </a:t>
            </a:r>
            <a:endParaRPr lang="en-GB" sz="1200" i="0" dirty="0">
              <a:effectLst/>
              <a:latin typeface="Segoe UI" panose="020B0502040204020203" pitchFamily="34" charset="0"/>
            </a:endParaRPr>
          </a:p>
          <a:p>
            <a:pPr fontAlgn="base"/>
            <a:r>
              <a:rPr lang="en-GB" sz="1200" dirty="0" err="1">
                <a:latin typeface="Arial" panose="020B0604020202020204" pitchFamily="34" charset="0"/>
              </a:rPr>
              <a:t>Color</a:t>
            </a:r>
            <a:r>
              <a:rPr lang="en-GB" sz="1200" dirty="0">
                <a:latin typeface="Arial" panose="020B0604020202020204" pitchFamily="34" charset="0"/>
              </a:rPr>
              <a:t>: I have a passion for </a:t>
            </a:r>
            <a:r>
              <a:rPr lang="en-GB" sz="1200" dirty="0" err="1">
                <a:latin typeface="Arial" panose="020B0604020202020204" pitchFamily="34" charset="0"/>
              </a:rPr>
              <a:t>color</a:t>
            </a:r>
            <a:r>
              <a:rPr lang="en-GB" sz="1200" dirty="0">
                <a:latin typeface="Arial" panose="020B0604020202020204" pitchFamily="34" charset="0"/>
              </a:rPr>
              <a:t>, which is a major, consistent component throughout my work. I find it thrilling to experience vivid </a:t>
            </a:r>
            <a:r>
              <a:rPr lang="en-GB" sz="1200" dirty="0" err="1">
                <a:latin typeface="Arial" panose="020B0604020202020204" pitchFamily="34" charset="0"/>
              </a:rPr>
              <a:t>color</a:t>
            </a:r>
            <a:r>
              <a:rPr lang="en-GB" sz="1200" dirty="0">
                <a:latin typeface="Arial" panose="020B0604020202020204" pitchFamily="34" charset="0"/>
              </a:rPr>
              <a:t> in nature, so I am especially attracted to the flora and fauna of the tropics. Skin diving is my </a:t>
            </a:r>
            <a:r>
              <a:rPr lang="en-GB" sz="1200" dirty="0" err="1">
                <a:latin typeface="Arial" panose="020B0604020202020204" pitchFamily="34" charset="0"/>
              </a:rPr>
              <a:t>favorite</a:t>
            </a:r>
            <a:r>
              <a:rPr lang="en-GB" sz="1200" dirty="0">
                <a:latin typeface="Arial" panose="020B0604020202020204" pitchFamily="34" charset="0"/>
              </a:rPr>
              <a:t> travel activity because it allows me to float through seemingly alien realms of incredible life forms. Nature provides such remarkable creations that I prefer depicting actual species of plants and animals, although they may seem imaginary through the lens of my interpretation. </a:t>
            </a:r>
            <a:endParaRPr lang="en-GB" sz="1200" i="0" dirty="0">
              <a:effectLst/>
              <a:latin typeface="Segoe UI" panose="020B0502040204020203" pitchFamily="34" charset="0"/>
            </a:endParaRPr>
          </a:p>
          <a:p>
            <a:pPr fontAlgn="base"/>
            <a:r>
              <a:rPr lang="en-GB" sz="1200" dirty="0">
                <a:latin typeface="Arial" panose="020B0604020202020204" pitchFamily="34" charset="0"/>
              </a:rPr>
              <a:t>Butterflies: </a:t>
            </a:r>
            <a:r>
              <a:rPr lang="en-GB" sz="1200" dirty="0">
                <a:latin typeface="Arial" panose="020B0604020202020204" pitchFamily="34" charset="0"/>
                <a:hlinkClick r:id="rId4">
                  <a:extLst>
                    <a:ext uri="{A12FA001-AC4F-418D-AE19-62706E023703}">
                      <ahyp:hlinkClr xmlns:ahyp="http://schemas.microsoft.com/office/drawing/2018/hyperlinkcolor" val="tx"/>
                    </a:ext>
                  </a:extLst>
                </a:hlinkClick>
              </a:rPr>
              <a:t>Butterflies</a:t>
            </a:r>
            <a:r>
              <a:rPr lang="en-GB" sz="1200" dirty="0">
                <a:latin typeface="Arial" panose="020B0604020202020204" pitchFamily="34" charset="0"/>
              </a:rPr>
              <a:t> appear frequently in my work. Their infinite patterns and </a:t>
            </a:r>
            <a:r>
              <a:rPr lang="en-GB" sz="1200" dirty="0" err="1">
                <a:latin typeface="Arial" panose="020B0604020202020204" pitchFamily="34" charset="0"/>
              </a:rPr>
              <a:t>colors</a:t>
            </a:r>
            <a:r>
              <a:rPr lang="en-GB" sz="1200" dirty="0">
                <a:latin typeface="Arial" panose="020B0604020202020204" pitchFamily="34" charset="0"/>
              </a:rPr>
              <a:t> make them ideal art subjects, but they also hold a greater significance for me. I don’t consciously consider them as symbols or archetypes when I paint them, but they do represent several things to me, the foremost being the inner spirit. Beyond this, I see butterflies as metaphors for transformation, constant change, passage of time, and the stunning beauty of nature. </a:t>
            </a:r>
            <a:endParaRPr lang="en-GB" sz="1200" i="0" dirty="0">
              <a:effectLst/>
              <a:latin typeface="Segoe UI" panose="020B0502040204020203" pitchFamily="34" charset="0"/>
            </a:endParaRPr>
          </a:p>
          <a:p>
            <a:pPr fontAlgn="base"/>
            <a:r>
              <a:rPr lang="en-GB" sz="1200" dirty="0">
                <a:latin typeface="Arial" panose="020B0604020202020204" pitchFamily="34" charset="0"/>
              </a:rPr>
              <a:t>Abstracts: My </a:t>
            </a:r>
            <a:r>
              <a:rPr lang="en-GB" sz="1200" dirty="0">
                <a:latin typeface="Arial" panose="020B0604020202020204" pitchFamily="34" charset="0"/>
                <a:hlinkClick r:id="rId5">
                  <a:extLst>
                    <a:ext uri="{A12FA001-AC4F-418D-AE19-62706E023703}">
                      <ahyp:hlinkClr xmlns:ahyp="http://schemas.microsoft.com/office/drawing/2018/hyperlinkcolor" val="tx"/>
                    </a:ext>
                  </a:extLst>
                </a:hlinkClick>
              </a:rPr>
              <a:t>abstract mixed media</a:t>
            </a:r>
            <a:r>
              <a:rPr lang="en-GB" sz="1200" dirty="0">
                <a:latin typeface="Arial" panose="020B0604020202020204" pitchFamily="34" charset="0"/>
              </a:rPr>
              <a:t> </a:t>
            </a:r>
            <a:r>
              <a:rPr lang="en-GB" sz="1200" dirty="0">
                <a:latin typeface="Arial" panose="020B0604020202020204" pitchFamily="34" charset="0"/>
                <a:hlinkClick r:id="rId6">
                  <a:extLst>
                    <a:ext uri="{A12FA001-AC4F-418D-AE19-62706E023703}">
                      <ahyp:hlinkClr xmlns:ahyp="http://schemas.microsoft.com/office/drawing/2018/hyperlinkcolor" val="tx"/>
                    </a:ext>
                  </a:extLst>
                </a:hlinkClick>
              </a:rPr>
              <a:t>and pastel</a:t>
            </a:r>
            <a:r>
              <a:rPr lang="en-GB" sz="1200" dirty="0">
                <a:latin typeface="Arial" panose="020B0604020202020204" pitchFamily="34" charset="0"/>
              </a:rPr>
              <a:t> paintings come from an internal source of inspiration, and I allow intuition to guide me in their creation. I use </a:t>
            </a:r>
            <a:r>
              <a:rPr lang="en-GB" sz="1200" dirty="0" err="1">
                <a:latin typeface="Arial" panose="020B0604020202020204" pitchFamily="34" charset="0"/>
              </a:rPr>
              <a:t>colors</a:t>
            </a:r>
            <a:r>
              <a:rPr lang="en-GB" sz="1200" dirty="0">
                <a:latin typeface="Arial" panose="020B0604020202020204" pitchFamily="34" charset="0"/>
              </a:rPr>
              <a:t> to translate interactions and transformation of energies. </a:t>
            </a:r>
            <a:r>
              <a:rPr lang="en-GB" sz="1200" dirty="0" err="1">
                <a:latin typeface="Arial" panose="020B0604020202020204" pitchFamily="34" charset="0"/>
              </a:rPr>
              <a:t>Colors</a:t>
            </a:r>
            <a:r>
              <a:rPr lang="en-GB" sz="1200" dirty="0">
                <a:latin typeface="Arial" panose="020B0604020202020204" pitchFamily="34" charset="0"/>
              </a:rPr>
              <a:t> merge, flow gently from one to another – or clash to create excitement and tension. A great many partially transparent layers overlap to evoke a sense of depth and multidimensionality. I enjoy the ambiguity of seeing both micro and macrocosms in the same painting. </a:t>
            </a:r>
            <a:endParaRPr lang="en-GB" sz="1200" i="0" dirty="0">
              <a:effectLst/>
              <a:latin typeface="Segoe UI" panose="020B0502040204020203" pitchFamily="34" charset="0"/>
            </a:endParaRPr>
          </a:p>
        </p:txBody>
      </p:sp>
      <p:sp>
        <p:nvSpPr>
          <p:cNvPr id="4" name="TextBox 3">
            <a:extLst>
              <a:ext uri="{FF2B5EF4-FFF2-40B4-BE49-F238E27FC236}">
                <a16:creationId xmlns:a16="http://schemas.microsoft.com/office/drawing/2014/main" id="{14013D47-B6DA-6F49-8616-B59FFBCFF0EB}"/>
              </a:ext>
            </a:extLst>
          </p:cNvPr>
          <p:cNvSpPr txBox="1"/>
          <p:nvPr/>
        </p:nvSpPr>
        <p:spPr>
          <a:xfrm>
            <a:off x="7728155" y="796413"/>
            <a:ext cx="4311444" cy="1754326"/>
          </a:xfrm>
          <a:prstGeom prst="rect">
            <a:avLst/>
          </a:prstGeom>
          <a:noFill/>
        </p:spPr>
        <p:txBody>
          <a:bodyPr wrap="square" rtlCol="0">
            <a:spAutoFit/>
          </a:bodyPr>
          <a:lstStyle/>
          <a:p>
            <a:r>
              <a:rPr lang="en-US" b="1" dirty="0"/>
              <a:t>Task 1: </a:t>
            </a:r>
            <a:r>
              <a:rPr lang="en-US" dirty="0"/>
              <a:t>Read through the text;</a:t>
            </a:r>
          </a:p>
          <a:p>
            <a:r>
              <a:rPr lang="en-US" dirty="0"/>
              <a:t>In one </a:t>
            </a:r>
            <a:r>
              <a:rPr lang="en-US" dirty="0" err="1"/>
              <a:t>colour</a:t>
            </a:r>
            <a:r>
              <a:rPr lang="en-US" dirty="0"/>
              <a:t> highlight key information about Lucy Arnold and her artwork. </a:t>
            </a:r>
          </a:p>
          <a:p>
            <a:endParaRPr lang="en-US" dirty="0"/>
          </a:p>
          <a:p>
            <a:r>
              <a:rPr lang="en-US" dirty="0"/>
              <a:t>In another </a:t>
            </a:r>
            <a:r>
              <a:rPr lang="en-US" dirty="0" err="1"/>
              <a:t>colour</a:t>
            </a:r>
            <a:r>
              <a:rPr lang="en-US" dirty="0"/>
              <a:t> highlight Tier 2 words you are unsure of.</a:t>
            </a:r>
          </a:p>
        </p:txBody>
      </p:sp>
      <p:sp>
        <p:nvSpPr>
          <p:cNvPr id="7" name="TextBox 6">
            <a:extLst>
              <a:ext uri="{FF2B5EF4-FFF2-40B4-BE49-F238E27FC236}">
                <a16:creationId xmlns:a16="http://schemas.microsoft.com/office/drawing/2014/main" id="{33C86259-C12A-2E49-98E9-44C40C6B72EA}"/>
              </a:ext>
            </a:extLst>
          </p:cNvPr>
          <p:cNvSpPr txBox="1"/>
          <p:nvPr/>
        </p:nvSpPr>
        <p:spPr>
          <a:xfrm>
            <a:off x="7728155" y="2684206"/>
            <a:ext cx="4311444" cy="3970318"/>
          </a:xfrm>
          <a:prstGeom prst="rect">
            <a:avLst/>
          </a:prstGeom>
          <a:noFill/>
          <a:ln w="28575">
            <a:solidFill>
              <a:schemeClr val="tx1"/>
            </a:solidFill>
          </a:ln>
        </p:spPr>
        <p:txBody>
          <a:bodyPr wrap="square" rtlCol="0">
            <a:spAutoFit/>
          </a:bodyPr>
          <a:lstStyle/>
          <a:p>
            <a:r>
              <a:rPr lang="en-US" b="1" dirty="0"/>
              <a:t>Task 2</a:t>
            </a:r>
            <a:r>
              <a:rPr lang="en-US" dirty="0"/>
              <a:t>. Make a word bank of Key words, from the information provided:</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9" name="TextBox 8">
            <a:extLst>
              <a:ext uri="{FF2B5EF4-FFF2-40B4-BE49-F238E27FC236}">
                <a16:creationId xmlns:a16="http://schemas.microsoft.com/office/drawing/2014/main" id="{F98A3C00-6E19-5A48-B03E-B4D997BB81BF}"/>
              </a:ext>
            </a:extLst>
          </p:cNvPr>
          <p:cNvSpPr txBox="1"/>
          <p:nvPr/>
        </p:nvSpPr>
        <p:spPr>
          <a:xfrm>
            <a:off x="7728155" y="193821"/>
            <a:ext cx="1822678" cy="584775"/>
          </a:xfrm>
          <a:prstGeom prst="rect">
            <a:avLst/>
          </a:prstGeom>
          <a:noFill/>
        </p:spPr>
        <p:txBody>
          <a:bodyPr wrap="none" rtlCol="0">
            <a:spAutoFit/>
          </a:bodyPr>
          <a:lstStyle/>
          <a:p>
            <a:r>
              <a:rPr lang="en-US" sz="3200" b="1" dirty="0"/>
              <a:t>STARTER:</a:t>
            </a:r>
            <a:r>
              <a:rPr lang="en-US" dirty="0"/>
              <a:t> </a:t>
            </a:r>
          </a:p>
        </p:txBody>
      </p:sp>
    </p:spTree>
    <p:extLst>
      <p:ext uri="{BB962C8B-B14F-4D97-AF65-F5344CB8AC3E}">
        <p14:creationId xmlns:p14="http://schemas.microsoft.com/office/powerpoint/2010/main" val="1963792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insect on the ground&#10;&#10;Description automatically generated">
            <a:extLst>
              <a:ext uri="{FF2B5EF4-FFF2-40B4-BE49-F238E27FC236}">
                <a16:creationId xmlns:a16="http://schemas.microsoft.com/office/drawing/2014/main" id="{1A200DC4-0A11-CB4B-98DA-111F8C2016DC}"/>
              </a:ext>
            </a:extLst>
          </p:cNvPr>
          <p:cNvPicPr>
            <a:picLocks noChangeAspect="1"/>
          </p:cNvPicPr>
          <p:nvPr/>
        </p:nvPicPr>
        <p:blipFill rotWithShape="1">
          <a:blip r:embed="rId2"/>
          <a:srcRect t="1554" b="1863"/>
          <a:stretch/>
        </p:blipFill>
        <p:spPr>
          <a:xfrm>
            <a:off x="-2" y="816847"/>
            <a:ext cx="4997669" cy="2598575"/>
          </a:xfrm>
          <a:prstGeom prst="rect">
            <a:avLst/>
          </a:prstGeom>
        </p:spPr>
      </p:pic>
      <p:sp>
        <p:nvSpPr>
          <p:cNvPr id="4" name="TextBox 3">
            <a:extLst>
              <a:ext uri="{FF2B5EF4-FFF2-40B4-BE49-F238E27FC236}">
                <a16:creationId xmlns:a16="http://schemas.microsoft.com/office/drawing/2014/main" id="{280B9A82-C497-1342-BF02-48A7C6853330}"/>
              </a:ext>
            </a:extLst>
          </p:cNvPr>
          <p:cNvSpPr txBox="1"/>
          <p:nvPr/>
        </p:nvSpPr>
        <p:spPr>
          <a:xfrm>
            <a:off x="1" y="180109"/>
            <a:ext cx="2279530" cy="646331"/>
          </a:xfrm>
          <a:prstGeom prst="rect">
            <a:avLst/>
          </a:prstGeom>
          <a:solidFill>
            <a:srgbClr val="FFFF00"/>
          </a:solidFill>
        </p:spPr>
        <p:txBody>
          <a:bodyPr wrap="square" rtlCol="0">
            <a:spAutoFit/>
          </a:bodyPr>
          <a:lstStyle/>
          <a:p>
            <a:r>
              <a:rPr lang="en-US" dirty="0"/>
              <a:t>Artist Copy </a:t>
            </a:r>
          </a:p>
          <a:p>
            <a:r>
              <a:rPr lang="en-US" dirty="0"/>
              <a:t>Lesson 2 - Task 2 of 2 </a:t>
            </a:r>
          </a:p>
        </p:txBody>
      </p:sp>
      <p:sp>
        <p:nvSpPr>
          <p:cNvPr id="6" name="Rectangle 5">
            <a:extLst>
              <a:ext uri="{FF2B5EF4-FFF2-40B4-BE49-F238E27FC236}">
                <a16:creationId xmlns:a16="http://schemas.microsoft.com/office/drawing/2014/main" id="{255F2C35-5D60-884D-BCB8-5CD946B1BC51}"/>
              </a:ext>
            </a:extLst>
          </p:cNvPr>
          <p:cNvSpPr/>
          <p:nvPr/>
        </p:nvSpPr>
        <p:spPr>
          <a:xfrm>
            <a:off x="2279531" y="191868"/>
            <a:ext cx="9912468" cy="646331"/>
          </a:xfrm>
          <a:prstGeom prst="rect">
            <a:avLst/>
          </a:prstGeom>
        </p:spPr>
        <p:txBody>
          <a:bodyPr wrap="square">
            <a:spAutoFit/>
          </a:bodyPr>
          <a:lstStyle/>
          <a:p>
            <a:r>
              <a:rPr lang="en-US" sz="1200" b="1" dirty="0"/>
              <a:t>Task 2 of 2: </a:t>
            </a:r>
            <a:r>
              <a:rPr lang="en-US" sz="1200" dirty="0"/>
              <a:t>Produce an artist copy of Lucy Arnolds work. Your drawing must be done in either pencil or </a:t>
            </a:r>
            <a:r>
              <a:rPr lang="en-US" sz="1200" dirty="0" err="1"/>
              <a:t>coloured</a:t>
            </a:r>
            <a:r>
              <a:rPr lang="en-US" sz="1200" dirty="0"/>
              <a:t> pencils. If you choose pencil you must show good tonal values throughout your drawing, identifying the light and dark areas. If you choose </a:t>
            </a:r>
            <a:r>
              <a:rPr lang="en-US" sz="1200" dirty="0" err="1"/>
              <a:t>coloured</a:t>
            </a:r>
            <a:r>
              <a:rPr lang="en-US" sz="1200" dirty="0"/>
              <a:t> pencils you must evidence that you understand how to blend and build layers of </a:t>
            </a:r>
            <a:r>
              <a:rPr lang="en-US" sz="1200" dirty="0" err="1"/>
              <a:t>colour</a:t>
            </a:r>
            <a:r>
              <a:rPr lang="en-US" sz="1200" dirty="0"/>
              <a:t> by applying the lightest </a:t>
            </a:r>
            <a:r>
              <a:rPr lang="en-US" sz="1200" dirty="0" err="1"/>
              <a:t>colours</a:t>
            </a:r>
            <a:r>
              <a:rPr lang="en-US" sz="1200" dirty="0"/>
              <a:t> first and gradually work into your drawing with darker </a:t>
            </a:r>
            <a:r>
              <a:rPr lang="en-US" sz="1200" dirty="0" err="1"/>
              <a:t>colours</a:t>
            </a:r>
            <a:r>
              <a:rPr lang="en-US" sz="1200" dirty="0"/>
              <a:t>. </a:t>
            </a:r>
          </a:p>
        </p:txBody>
      </p:sp>
      <p:pic>
        <p:nvPicPr>
          <p:cNvPr id="7" name="Picture 6" descr="A insect on the ground&#10;&#10;Description automatically generated">
            <a:extLst>
              <a:ext uri="{FF2B5EF4-FFF2-40B4-BE49-F238E27FC236}">
                <a16:creationId xmlns:a16="http://schemas.microsoft.com/office/drawing/2014/main" id="{8D98DFEA-0FE8-DC49-8BCE-8CA6B3C72403}"/>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4126" t="1554" r="6710" b="1863"/>
          <a:stretch/>
        </p:blipFill>
        <p:spPr>
          <a:xfrm>
            <a:off x="51498" y="4040401"/>
            <a:ext cx="4456065" cy="2598575"/>
          </a:xfrm>
          <a:prstGeom prst="rect">
            <a:avLst/>
          </a:prstGeom>
        </p:spPr>
      </p:pic>
      <p:sp>
        <p:nvSpPr>
          <p:cNvPr id="8" name="TextBox 7">
            <a:extLst>
              <a:ext uri="{FF2B5EF4-FFF2-40B4-BE49-F238E27FC236}">
                <a16:creationId xmlns:a16="http://schemas.microsoft.com/office/drawing/2014/main" id="{938186F6-BEC5-E149-9EB6-147E92ED5D97}"/>
              </a:ext>
            </a:extLst>
          </p:cNvPr>
          <p:cNvSpPr txBox="1"/>
          <p:nvPr/>
        </p:nvSpPr>
        <p:spPr>
          <a:xfrm>
            <a:off x="2756070" y="2740466"/>
            <a:ext cx="2452274" cy="369332"/>
          </a:xfrm>
          <a:prstGeom prst="rect">
            <a:avLst/>
          </a:prstGeom>
          <a:noFill/>
        </p:spPr>
        <p:txBody>
          <a:bodyPr wrap="none" rtlCol="0">
            <a:spAutoFit/>
          </a:bodyPr>
          <a:lstStyle/>
          <a:p>
            <a:r>
              <a:rPr lang="en-US" dirty="0" err="1"/>
              <a:t>Coloured</a:t>
            </a:r>
            <a:r>
              <a:rPr lang="en-US" dirty="0"/>
              <a:t> Pencil Version </a:t>
            </a:r>
          </a:p>
        </p:txBody>
      </p:sp>
      <p:sp>
        <p:nvSpPr>
          <p:cNvPr id="9" name="TextBox 8">
            <a:extLst>
              <a:ext uri="{FF2B5EF4-FFF2-40B4-BE49-F238E27FC236}">
                <a16:creationId xmlns:a16="http://schemas.microsoft.com/office/drawing/2014/main" id="{0677ACB4-DF8C-DE4F-A386-38C31E4A2650}"/>
              </a:ext>
            </a:extLst>
          </p:cNvPr>
          <p:cNvSpPr txBox="1"/>
          <p:nvPr/>
        </p:nvSpPr>
        <p:spPr>
          <a:xfrm>
            <a:off x="2756070" y="6205167"/>
            <a:ext cx="2415726" cy="369332"/>
          </a:xfrm>
          <a:prstGeom prst="rect">
            <a:avLst/>
          </a:prstGeom>
          <a:noFill/>
        </p:spPr>
        <p:txBody>
          <a:bodyPr wrap="none" rtlCol="0">
            <a:spAutoFit/>
          </a:bodyPr>
          <a:lstStyle/>
          <a:p>
            <a:r>
              <a:rPr lang="en-US" dirty="0"/>
              <a:t>Black and white Version</a:t>
            </a:r>
          </a:p>
        </p:txBody>
      </p:sp>
      <p:sp>
        <p:nvSpPr>
          <p:cNvPr id="10" name="TextBox 9">
            <a:extLst>
              <a:ext uri="{FF2B5EF4-FFF2-40B4-BE49-F238E27FC236}">
                <a16:creationId xmlns:a16="http://schemas.microsoft.com/office/drawing/2014/main" id="{84CA3E65-9B30-F840-84A6-D0536DE300DB}"/>
              </a:ext>
            </a:extLst>
          </p:cNvPr>
          <p:cNvSpPr txBox="1"/>
          <p:nvPr/>
        </p:nvSpPr>
        <p:spPr>
          <a:xfrm>
            <a:off x="5451518" y="1178079"/>
            <a:ext cx="6191104" cy="2862322"/>
          </a:xfrm>
          <a:prstGeom prst="rect">
            <a:avLst/>
          </a:prstGeom>
          <a:noFill/>
        </p:spPr>
        <p:txBody>
          <a:bodyPr wrap="square" rtlCol="0">
            <a:spAutoFit/>
          </a:bodyPr>
          <a:lstStyle/>
          <a:p>
            <a:r>
              <a:rPr lang="en-US" b="1" u="sng" dirty="0"/>
              <a:t>Tips:</a:t>
            </a:r>
          </a:p>
          <a:p>
            <a:r>
              <a:rPr lang="en-US" b="1" i="1" u="sng" dirty="0">
                <a:solidFill>
                  <a:srgbClr val="FF0000"/>
                </a:solidFill>
              </a:rPr>
              <a:t>Your drawing must fill an A4 page.</a:t>
            </a:r>
          </a:p>
          <a:p>
            <a:pPr marL="342900" indent="-342900">
              <a:buFont typeface="+mj-lt"/>
              <a:buAutoNum type="arabicPeriod"/>
            </a:pPr>
            <a:r>
              <a:rPr lang="en-US" dirty="0"/>
              <a:t>First, draw the shape of the wolf LIGHTLY</a:t>
            </a:r>
          </a:p>
          <a:p>
            <a:pPr marL="342900" indent="-342900">
              <a:buFont typeface="+mj-lt"/>
              <a:buAutoNum type="arabicPeriod"/>
            </a:pPr>
            <a:r>
              <a:rPr lang="en-US" dirty="0"/>
              <a:t>Make sure the face is SYMMETRICAL </a:t>
            </a:r>
          </a:p>
          <a:p>
            <a:pPr marL="342900" indent="-342900">
              <a:buFont typeface="+mj-lt"/>
              <a:buAutoNum type="arabicPeriod"/>
            </a:pPr>
            <a:r>
              <a:rPr lang="en-US" dirty="0"/>
              <a:t>Make sure all of </a:t>
            </a:r>
            <a:r>
              <a:rPr lang="en-US"/>
              <a:t>the features </a:t>
            </a:r>
            <a:r>
              <a:rPr lang="en-US" dirty="0"/>
              <a:t>are correct BEFORE adding pattern.</a:t>
            </a:r>
          </a:p>
          <a:p>
            <a:pPr marL="342900" indent="-342900">
              <a:buFont typeface="+mj-lt"/>
              <a:buAutoNum type="arabicPeriod"/>
            </a:pPr>
            <a:r>
              <a:rPr lang="en-US" dirty="0"/>
              <a:t>Try to copy the PATTERN accurately </a:t>
            </a:r>
          </a:p>
          <a:p>
            <a:pPr marL="342900" indent="-342900">
              <a:buFont typeface="+mj-lt"/>
              <a:buAutoNum type="arabicPeriod"/>
            </a:pPr>
            <a:r>
              <a:rPr lang="en-US" dirty="0"/>
              <a:t>Try to show the wide range TONE by pressing harder or lighter with your pencil. </a:t>
            </a:r>
          </a:p>
          <a:p>
            <a:endParaRPr lang="en-US" dirty="0"/>
          </a:p>
        </p:txBody>
      </p:sp>
      <p:pic>
        <p:nvPicPr>
          <p:cNvPr id="14" name="Picture 13">
            <a:extLst>
              <a:ext uri="{FF2B5EF4-FFF2-40B4-BE49-F238E27FC236}">
                <a16:creationId xmlns:a16="http://schemas.microsoft.com/office/drawing/2014/main" id="{CE3E5E48-C5CE-6E40-AFCE-99387E05B88A}"/>
              </a:ext>
            </a:extLst>
          </p:cNvPr>
          <p:cNvPicPr>
            <a:picLocks noChangeAspect="1"/>
          </p:cNvPicPr>
          <p:nvPr/>
        </p:nvPicPr>
        <p:blipFill>
          <a:blip r:embed="rId5"/>
          <a:stretch>
            <a:fillRect/>
          </a:stretch>
        </p:blipFill>
        <p:spPr>
          <a:xfrm>
            <a:off x="5499281" y="4040401"/>
            <a:ext cx="3818140" cy="2747904"/>
          </a:xfrm>
          <a:prstGeom prst="rect">
            <a:avLst/>
          </a:prstGeom>
        </p:spPr>
      </p:pic>
      <p:sp>
        <p:nvSpPr>
          <p:cNvPr id="15" name="TextBox 14">
            <a:extLst>
              <a:ext uri="{FF2B5EF4-FFF2-40B4-BE49-F238E27FC236}">
                <a16:creationId xmlns:a16="http://schemas.microsoft.com/office/drawing/2014/main" id="{F5D4B77A-EA5E-8748-90FD-16A78EA492C6}"/>
              </a:ext>
            </a:extLst>
          </p:cNvPr>
          <p:cNvSpPr txBox="1"/>
          <p:nvPr/>
        </p:nvSpPr>
        <p:spPr>
          <a:xfrm>
            <a:off x="6491605" y="6383656"/>
            <a:ext cx="5674246" cy="369332"/>
          </a:xfrm>
          <a:prstGeom prst="rect">
            <a:avLst/>
          </a:prstGeom>
          <a:solidFill>
            <a:srgbClr val="FFFF00"/>
          </a:solidFill>
        </p:spPr>
        <p:txBody>
          <a:bodyPr wrap="none" rtlCol="0">
            <a:spAutoFit/>
          </a:bodyPr>
          <a:lstStyle/>
          <a:p>
            <a:r>
              <a:rPr lang="en-US" dirty="0"/>
              <a:t>This task you will be meeting AO 3. Drawing and Recording</a:t>
            </a:r>
          </a:p>
        </p:txBody>
      </p:sp>
    </p:spTree>
    <p:extLst>
      <p:ext uri="{BB962C8B-B14F-4D97-AF65-F5344CB8AC3E}">
        <p14:creationId xmlns:p14="http://schemas.microsoft.com/office/powerpoint/2010/main" val="28947778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5" ma:contentTypeDescription="Create a new document." ma:contentTypeScope="" ma:versionID="a8e9148c88fcc17d862f038329a834fa">
  <xsd:schema xmlns:xsd="http://www.w3.org/2001/XMLSchema" xmlns:xs="http://www.w3.org/2001/XMLSchema" xmlns:p="http://schemas.microsoft.com/office/2006/metadata/properties" xmlns:ns2="f513355b-a9cf-41c1-ad84-cdbe52169224" targetNamespace="http://schemas.microsoft.com/office/2006/metadata/properties" ma:root="true" ma:fieldsID="04fe58f134ab08748e00928a30a1ede6"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3959F7E-4E40-44A0-AFDF-F4D10C0FC20E}"/>
</file>

<file path=customXml/itemProps2.xml><?xml version="1.0" encoding="utf-8"?>
<ds:datastoreItem xmlns:ds="http://schemas.openxmlformats.org/officeDocument/2006/customXml" ds:itemID="{FFCD99A9-62C7-43FA-B6C2-EAB6E6A8B7C5}"/>
</file>

<file path=customXml/itemProps3.xml><?xml version="1.0" encoding="utf-8"?>
<ds:datastoreItem xmlns:ds="http://schemas.openxmlformats.org/officeDocument/2006/customXml" ds:itemID="{82565A69-6A4D-4366-A82E-5EFC4E21D7C7}"/>
</file>

<file path=docProps/app.xml><?xml version="1.0" encoding="utf-8"?>
<Properties xmlns="http://schemas.openxmlformats.org/officeDocument/2006/extended-properties" xmlns:vt="http://schemas.openxmlformats.org/officeDocument/2006/docPropsVTypes">
  <TotalTime>0</TotalTime>
  <Words>1314</Words>
  <Application>Microsoft Macintosh PowerPoint</Application>
  <PresentationFormat>Widescreen</PresentationFormat>
  <Paragraphs>95</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Segoe UI</vt:lpstr>
      <vt:lpstr>WordVisiCarriageReturn_MSFontService</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Francesca Probert</dc:creator>
  <cp:lastModifiedBy>Francesca Probert</cp:lastModifiedBy>
  <cp:revision>1</cp:revision>
  <dcterms:created xsi:type="dcterms:W3CDTF">2020-09-25T09:51:48Z</dcterms:created>
  <dcterms:modified xsi:type="dcterms:W3CDTF">2020-09-25T09:52:34Z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