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s/slide15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8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4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74" r:id="rId2"/>
    <p:sldId id="273" r:id="rId3"/>
    <p:sldId id="258" r:id="rId4"/>
    <p:sldId id="260" r:id="rId5"/>
    <p:sldId id="261" r:id="rId6"/>
    <p:sldId id="272" r:id="rId7"/>
    <p:sldId id="262" r:id="rId8"/>
    <p:sldId id="263" r:id="rId9"/>
    <p:sldId id="264" r:id="rId10"/>
    <p:sldId id="268" r:id="rId11"/>
    <p:sldId id="271" r:id="rId12"/>
    <p:sldId id="269" r:id="rId13"/>
    <p:sldId id="259" r:id="rId14"/>
    <p:sldId id="265" r:id="rId15"/>
    <p:sldId id="27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1EEF"/>
    <a:srgbClr val="00A54C"/>
    <a:srgbClr val="4058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7"/>
    <p:restoredTop sz="94698"/>
  </p:normalViewPr>
  <p:slideViewPr>
    <p:cSldViewPr snapToGrid="0" snapToObjects="1">
      <p:cViewPr varScale="1">
        <p:scale>
          <a:sx n="81" d="100"/>
          <a:sy n="81" d="100"/>
        </p:scale>
        <p:origin x="132" y="5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3E6329-C8BA-FE4B-B5D3-A8D4D7A10D13}" type="datetimeFigureOut">
              <a:t>3/9/2021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AD2939-A717-7346-8045-1B500C463AF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15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4FE3C0-EC4F-469E-AD58-A918761E7C6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16445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00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622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1039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1916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6953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4FE3C0-EC4F-469E-AD58-A918761E7C6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676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464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91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46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9306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678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960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149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206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1197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288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971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E3AF6-FC85-3A47-83AB-C6377E44ECBE}" type="datetimeFigureOut">
              <a:t>3/9/2021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DB090-9A11-4544-8A3F-E3A6C58538C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88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image" Target="../media/image2.png"/><Relationship Id="rId9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tiff"/><Relationship Id="rId3" Type="http://schemas.openxmlformats.org/officeDocument/2006/relationships/image" Target="../media/image1.png"/><Relationship Id="rId7" Type="http://schemas.openxmlformats.org/officeDocument/2006/relationships/image" Target="../media/image9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jpg"/><Relationship Id="rId4" Type="http://schemas.openxmlformats.org/officeDocument/2006/relationships/image" Target="../media/image2.png"/><Relationship Id="rId9" Type="http://schemas.openxmlformats.org/officeDocument/2006/relationships/image" Target="../media/image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tif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tiff"/><Relationship Id="rId3" Type="http://schemas.openxmlformats.org/officeDocument/2006/relationships/image" Target="../media/image1.png"/><Relationship Id="rId7" Type="http://schemas.openxmlformats.org/officeDocument/2006/relationships/image" Target="../media/image9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jpg"/><Relationship Id="rId4" Type="http://schemas.openxmlformats.org/officeDocument/2006/relationships/image" Target="../media/image2.png"/><Relationship Id="rId9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Vocab test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3198" y="1528742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I not only quite like…. But also especially like…; In addition, I relatively like…</a:t>
            </a:r>
          </a:p>
          <a:p>
            <a:pPr marL="514350" indent="-514350">
              <a:buAutoNum type="arabicPeriod"/>
            </a:pPr>
            <a:r>
              <a:rPr lang="en-GB" dirty="0" smtClean="0"/>
              <a:t>Although… but…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  <a:r>
              <a:rPr lang="en-GB" dirty="0" smtClean="0"/>
              <a:t>because… so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  <a:r>
              <a:rPr lang="en-GB" dirty="0" smtClean="0"/>
              <a:t>too</a:t>
            </a:r>
          </a:p>
          <a:p>
            <a:pPr marL="514350" indent="-514350">
              <a:buAutoNum type="arabicPeriod"/>
            </a:pPr>
            <a:r>
              <a:rPr lang="en-GB" dirty="0"/>
              <a:t> </a:t>
            </a:r>
            <a:r>
              <a:rPr lang="en-GB" dirty="0" smtClean="0"/>
              <a:t>in my room</a:t>
            </a:r>
          </a:p>
          <a:p>
            <a:pPr marL="514350" indent="-514350">
              <a:buAutoNum type="arabicPeriod"/>
            </a:pPr>
            <a:r>
              <a:rPr lang="en-GB" dirty="0" smtClean="0"/>
              <a:t>On the table</a:t>
            </a:r>
          </a:p>
          <a:p>
            <a:pPr marL="514350" indent="-514350">
              <a:buAutoNum type="arabicPeriod"/>
            </a:pPr>
            <a:r>
              <a:rPr lang="en-GB" dirty="0" smtClean="0"/>
              <a:t>Under the bed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224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21828" y="452275"/>
            <a:ext cx="25518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浴室</a:t>
            </a:r>
            <a:endParaRPr kumimoji="0" lang="en-GB" sz="5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3433" y="1752503"/>
            <a:ext cx="2686050" cy="1581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672" y="1730398"/>
            <a:ext cx="2409825" cy="16550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0115" y="1730397"/>
            <a:ext cx="2545776" cy="16550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2728" y="1700684"/>
            <a:ext cx="2409824" cy="16847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7672" y="431639"/>
            <a:ext cx="17727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卧室</a:t>
            </a:r>
            <a:endParaRPr kumimoji="0" lang="en-US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376" y="112656"/>
            <a:ext cx="2062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wòshì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45373" y="134214"/>
            <a:ext cx="1067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yùshì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76852" y="4209528"/>
            <a:ext cx="18856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电</a:t>
            </a: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话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316546" y="431639"/>
            <a:ext cx="16439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厕所</a:t>
            </a:r>
            <a:endParaRPr kumimoji="0" lang="en-GB" sz="5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70543" y="454963"/>
            <a:ext cx="16498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厨房</a:t>
            </a:r>
            <a:endParaRPr kumimoji="0" lang="en-GB" sz="5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39599" y="48750"/>
            <a:ext cx="1612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chúfáng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36037" y="189"/>
            <a:ext cx="1682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cs typeface="+mn-cs"/>
              </a:rPr>
              <a:t>cèsuǒ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817440" y="3760902"/>
            <a:ext cx="1804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diànhuà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24425" y="4169376"/>
            <a:ext cx="15696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客</a:t>
            </a: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panose="02010609060101010101" pitchFamily="49" charset="-122"/>
                <a:ea typeface="KaiTi" panose="02010609060101010101" pitchFamily="49" charset="-122"/>
                <a:cs typeface="+mn-cs"/>
              </a:rPr>
              <a:t>厅</a:t>
            </a:r>
            <a:endParaRPr kumimoji="0" lang="en-GB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0475" y="4161449"/>
            <a:ext cx="20195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5400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书</a:t>
            </a: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aiTi" charset="-122"/>
                <a:ea typeface="KaiTi" charset="-122"/>
                <a:cs typeface="KaiTi" charset="-122"/>
              </a:rPr>
              <a:t>房</a:t>
            </a:r>
            <a:endParaRPr kumimoji="0" lang="en-US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80760" y="3740264"/>
            <a:ext cx="1537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kètīng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aiTi" panose="02010609060101010101" pitchFamily="49" charset="-122"/>
              <a:ea typeface="KaiTi" panose="02010609060101010101" pitchFamily="49" charset="-122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33714" y="3760902"/>
            <a:ext cx="1699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5400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shūfáng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31" y="5106754"/>
            <a:ext cx="2320986" cy="166687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854" y="5032138"/>
            <a:ext cx="2499750" cy="174149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581" y="5032137"/>
            <a:ext cx="2556239" cy="174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197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  <p:bldP spid="4" grpId="0" build="allAtOnce"/>
      <p:bldP spid="6" grpId="0"/>
      <p:bldP spid="21" grpId="0"/>
      <p:bldP spid="22" grpId="0"/>
      <p:bldP spid="23" grpId="0"/>
      <p:bldP spid="24" grpId="0"/>
      <p:bldP spid="26" grpId="0"/>
      <p:bldP spid="27" grpId="0"/>
      <p:bldP spid="9" grpId="0"/>
      <p:bldP spid="10" grpId="0"/>
      <p:bldP spid="29" grpId="0"/>
      <p:bldP spid="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579120"/>
            <a:ext cx="121615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90855" indent="-228600"/>
            <a:r>
              <a:rPr lang="en-US" sz="3200" dirty="0">
                <a:latin typeface="Times New Roman" charset="0"/>
              </a:rPr>
              <a:t>Learning Objectives</a:t>
            </a:r>
          </a:p>
          <a:p>
            <a:pPr marL="490855" indent="-228600"/>
            <a:endParaRPr lang="en-US" sz="3200" b="0" i="0" dirty="0">
              <a:effectLst/>
              <a:latin typeface="Times New Roman" charset="0"/>
            </a:endParaRPr>
          </a:p>
          <a:p>
            <a:pPr marL="457200" indent="-457200">
              <a:buFont typeface="Wingdings" charset="2"/>
              <a:buChar char="Ø"/>
            </a:pPr>
            <a:r>
              <a:rPr lang="en-US" sz="3200" dirty="0">
                <a:solidFill>
                  <a:srgbClr val="FF0000"/>
                </a:solidFill>
                <a:ea typeface="KaiTi" charset="-122"/>
                <a:cs typeface="KaiTi" charset="-122"/>
              </a:rPr>
              <a:t>To talk about what rooms there are in a house;</a:t>
            </a:r>
          </a:p>
          <a:p>
            <a:pPr marL="457200" indent="-457200">
              <a:buFont typeface="Wingdings" charset="2"/>
              <a:buChar char="Ø"/>
            </a:pPr>
            <a:r>
              <a:rPr lang="en-US" sz="3200" dirty="0">
                <a:ea typeface="KaiTi" charset="-122"/>
                <a:cs typeface="KaiTi" charset="-122"/>
              </a:rPr>
              <a:t>To talk about what rooms and other items there are in my house with </a:t>
            </a:r>
            <a:r>
              <a:rPr lang="zh-CN" altLang="en-US" sz="3200" dirty="0">
                <a:ea typeface="KaiTi" charset="-122"/>
                <a:cs typeface="KaiTi" charset="-122"/>
              </a:rPr>
              <a:t>和</a:t>
            </a:r>
            <a:r>
              <a:rPr lang="en-US" altLang="zh-CN" sz="3200" dirty="0">
                <a:ea typeface="KaiTi" charset="-122"/>
                <a:cs typeface="KaiTi" charset="-122"/>
              </a:rPr>
              <a:t> and </a:t>
            </a:r>
            <a:r>
              <a:rPr lang="zh-CN" altLang="en-US" sz="3200" dirty="0">
                <a:ea typeface="KaiTi" charset="-122"/>
                <a:cs typeface="KaiTi" charset="-122"/>
              </a:rPr>
              <a:t>也</a:t>
            </a:r>
            <a:r>
              <a:rPr lang="en-GB" altLang="zh-CN" sz="3200" dirty="0">
                <a:ea typeface="KaiTi" charset="-122"/>
                <a:cs typeface="KaiTi" charset="-122"/>
              </a:rPr>
              <a:t>;</a:t>
            </a:r>
            <a:endParaRPr lang="en-US" sz="3200" dirty="0">
              <a:ea typeface="KaiTi" charset="-122"/>
              <a:cs typeface="KaiTi" charset="-122"/>
            </a:endParaRPr>
          </a:p>
          <a:p>
            <a:pPr marL="457200" indent="-457200">
              <a:buFont typeface="Wingdings" charset="2"/>
              <a:buChar char="Ø"/>
            </a:pPr>
            <a:r>
              <a:rPr 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To talk about what rooms there are in my house and what items there are in different rooms with </a:t>
            </a:r>
            <a:r>
              <a:rPr lang="zh-CN" alt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和</a:t>
            </a:r>
            <a:r>
              <a:rPr lang="en-GB" altLang="zh-CN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,</a:t>
            </a:r>
            <a:r>
              <a:rPr lang="zh-CN" alt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也</a:t>
            </a:r>
            <a:r>
              <a:rPr lang="en-GB" altLang="zh-CN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,</a:t>
            </a:r>
            <a:r>
              <a:rPr lang="zh-CN" alt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不但</a:t>
            </a:r>
            <a:r>
              <a:rPr 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…</a:t>
            </a:r>
            <a:r>
              <a:rPr lang="zh-CN" alt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而且</a:t>
            </a:r>
            <a:r>
              <a:rPr 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…,</a:t>
            </a:r>
            <a:r>
              <a:rPr lang="zh-CN" alt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虽然</a:t>
            </a:r>
            <a:r>
              <a:rPr 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…</a:t>
            </a:r>
            <a:r>
              <a:rPr lang="zh-CN" alt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但是</a:t>
            </a:r>
            <a:r>
              <a:rPr 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…;</a:t>
            </a:r>
          </a:p>
        </p:txBody>
      </p:sp>
    </p:spTree>
    <p:extLst>
      <p:ext uri="{BB962C8B-B14F-4D97-AF65-F5344CB8AC3E}">
        <p14:creationId xmlns:p14="http://schemas.microsoft.com/office/powerpoint/2010/main" val="872530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21828" y="452275"/>
            <a:ext cx="25518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>
                <a:latin typeface="KaiTi" panose="02010609060101010101" pitchFamily="49" charset="-122"/>
                <a:ea typeface="KaiTi" panose="02010609060101010101" pitchFamily="49" charset="-122"/>
              </a:rPr>
              <a:t>浴室</a:t>
            </a:r>
            <a:endParaRPr lang="en-GB" sz="54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3433" y="1752503"/>
            <a:ext cx="2686050" cy="1581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672" y="1730398"/>
            <a:ext cx="2409825" cy="16550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0115" y="1730397"/>
            <a:ext cx="2545776" cy="16550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2728" y="1700684"/>
            <a:ext cx="2409824" cy="16847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7672" y="431639"/>
            <a:ext cx="17727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latin typeface="KaiTi" charset="-122"/>
                <a:ea typeface="KaiTi" charset="-122"/>
                <a:cs typeface="KaiTi" charset="-122"/>
              </a:rPr>
              <a:t>卧室</a:t>
            </a:r>
            <a:endParaRPr lang="en-US" sz="5400" b="1" dirty="0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376" y="112656"/>
            <a:ext cx="2062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wòshì</a:t>
            </a:r>
            <a:endParaRPr lang="en-US" sz="3200"/>
          </a:p>
        </p:txBody>
      </p:sp>
      <p:sp>
        <p:nvSpPr>
          <p:cNvPr id="6" name="TextBox 5"/>
          <p:cNvSpPr txBox="1"/>
          <p:nvPr/>
        </p:nvSpPr>
        <p:spPr>
          <a:xfrm>
            <a:off x="3945373" y="134214"/>
            <a:ext cx="1067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yùshì</a:t>
            </a:r>
            <a:endParaRPr lang="en-US" sz="3200"/>
          </a:p>
        </p:txBody>
      </p:sp>
      <p:sp>
        <p:nvSpPr>
          <p:cNvPr id="21" name="TextBox 20"/>
          <p:cNvSpPr txBox="1"/>
          <p:nvPr/>
        </p:nvSpPr>
        <p:spPr>
          <a:xfrm>
            <a:off x="6776852" y="4209528"/>
            <a:ext cx="18856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电</a:t>
            </a:r>
            <a:r>
              <a:rPr lang="zh-CN" altLang="en-US" sz="5400" b="1" dirty="0">
                <a:latin typeface="KaiTi" panose="02010609060101010101" pitchFamily="49" charset="-122"/>
                <a:ea typeface="KaiTi" panose="02010609060101010101" pitchFamily="49" charset="-122"/>
              </a:rPr>
              <a:t>话</a:t>
            </a:r>
            <a:endParaRPr lang="en-GB" sz="54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316546" y="431639"/>
            <a:ext cx="16439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>
                <a:latin typeface="KaiTi" panose="02010609060101010101" pitchFamily="49" charset="-122"/>
                <a:ea typeface="KaiTi" panose="02010609060101010101" pitchFamily="49" charset="-122"/>
              </a:rPr>
              <a:t>厕所</a:t>
            </a:r>
            <a:endParaRPr lang="en-GB" sz="54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70543" y="454963"/>
            <a:ext cx="16498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>
                <a:latin typeface="KaiTi" panose="02010609060101010101" pitchFamily="49" charset="-122"/>
                <a:ea typeface="KaiTi" panose="02010609060101010101" pitchFamily="49" charset="-122"/>
              </a:rPr>
              <a:t>厨房</a:t>
            </a:r>
            <a:endParaRPr lang="en-GB" sz="54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239599" y="48750"/>
            <a:ext cx="1612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chúfáng</a:t>
            </a:r>
            <a:endParaRPr lang="en-US" sz="3200"/>
          </a:p>
        </p:txBody>
      </p:sp>
      <p:sp>
        <p:nvSpPr>
          <p:cNvPr id="26" name="TextBox 25"/>
          <p:cNvSpPr txBox="1"/>
          <p:nvPr/>
        </p:nvSpPr>
        <p:spPr>
          <a:xfrm>
            <a:off x="6236037" y="189"/>
            <a:ext cx="1682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/>
              <a:t>cèsuǒ</a:t>
            </a:r>
            <a:endParaRPr lang="en-US" sz="3200"/>
          </a:p>
        </p:txBody>
      </p:sp>
      <p:sp>
        <p:nvSpPr>
          <p:cNvPr id="27" name="TextBox 26"/>
          <p:cNvSpPr txBox="1"/>
          <p:nvPr/>
        </p:nvSpPr>
        <p:spPr>
          <a:xfrm>
            <a:off x="6817440" y="3760902"/>
            <a:ext cx="1804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 smtClean="0"/>
              <a:t>diànhuà</a:t>
            </a:r>
            <a:endParaRPr lang="en-US" altLang="zh-CN" sz="3200" b="1" dirty="0" smtClean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224425" y="4169376"/>
            <a:ext cx="15696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54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客</a:t>
            </a:r>
            <a:r>
              <a:rPr lang="zh-CN" altLang="en-US" sz="5400" b="1" dirty="0">
                <a:latin typeface="KaiTi" panose="02010609060101010101" pitchFamily="49" charset="-122"/>
                <a:ea typeface="KaiTi" panose="02010609060101010101" pitchFamily="49" charset="-122"/>
              </a:rPr>
              <a:t>厅</a:t>
            </a:r>
            <a:endParaRPr lang="en-GB" sz="54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00475" y="4161449"/>
            <a:ext cx="20195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540000"/>
            <a:r>
              <a:rPr lang="zh-CN" altLang="en-US" sz="5400" b="1" dirty="0" smtClean="0">
                <a:latin typeface="KaiTi" charset="-122"/>
                <a:ea typeface="KaiTi" charset="-122"/>
                <a:cs typeface="KaiTi" charset="-122"/>
              </a:rPr>
              <a:t>书</a:t>
            </a:r>
            <a:r>
              <a:rPr lang="zh-CN" altLang="en-US" sz="5400" b="1" dirty="0">
                <a:latin typeface="KaiTi" charset="-122"/>
                <a:ea typeface="KaiTi" charset="-122"/>
                <a:cs typeface="KaiTi" charset="-122"/>
              </a:rPr>
              <a:t>房</a:t>
            </a:r>
            <a:endParaRPr lang="en-US" sz="5400" b="1" dirty="0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80760" y="3740264"/>
            <a:ext cx="1537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 smtClean="0"/>
              <a:t>kètīng</a:t>
            </a:r>
            <a:endParaRPr lang="en-US" altLang="zh-CN" sz="3200" b="1" dirty="0" smtClean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33714" y="3760902"/>
            <a:ext cx="1699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0000"/>
            <a:r>
              <a:rPr lang="en-GB" sz="3200" dirty="0" err="1"/>
              <a:t>shūfáng</a:t>
            </a:r>
            <a:endParaRPr lang="en-US" sz="3200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31" y="5106754"/>
            <a:ext cx="2320986" cy="166687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854" y="5032138"/>
            <a:ext cx="2499750" cy="174149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581" y="5032137"/>
            <a:ext cx="2556239" cy="174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37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  <p:bldP spid="4" grpId="0" build="allAtOnce"/>
      <p:bldP spid="6" grpId="0"/>
      <p:bldP spid="21" grpId="0"/>
      <p:bldP spid="22" grpId="0"/>
      <p:bldP spid="23" grpId="0"/>
      <p:bldP spid="24" grpId="0"/>
      <p:bldP spid="26" grpId="0"/>
      <p:bldP spid="27" grpId="0"/>
      <p:bldP spid="9" grpId="0"/>
      <p:bldP spid="10" grpId="0"/>
      <p:bldP spid="29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21828" y="452275"/>
            <a:ext cx="25518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浴室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7678" y="1189875"/>
            <a:ext cx="2686050" cy="1581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491" y="1189875"/>
            <a:ext cx="2409825" cy="16550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1828" y="1189874"/>
            <a:ext cx="2545776" cy="16550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2729" y="1160161"/>
            <a:ext cx="2409824" cy="16847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7672" y="431639"/>
            <a:ext cx="14478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卧室</a:t>
            </a:r>
            <a:endParaRPr lang="en-US" sz="40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002" y="88672"/>
            <a:ext cx="1471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wòshì</a:t>
            </a:r>
            <a:endParaRPr lang="en-US" sz="2400"/>
          </a:p>
        </p:txBody>
      </p:sp>
      <p:sp>
        <p:nvSpPr>
          <p:cNvPr id="6" name="TextBox 5"/>
          <p:cNvSpPr txBox="1"/>
          <p:nvPr/>
        </p:nvSpPr>
        <p:spPr>
          <a:xfrm>
            <a:off x="3321624" y="133089"/>
            <a:ext cx="1067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yùshì</a:t>
            </a:r>
            <a:endParaRPr lang="en-US" sz="2400"/>
          </a:p>
        </p:txBody>
      </p:sp>
      <p:sp>
        <p:nvSpPr>
          <p:cNvPr id="22" name="TextBox 21"/>
          <p:cNvSpPr txBox="1"/>
          <p:nvPr/>
        </p:nvSpPr>
        <p:spPr>
          <a:xfrm>
            <a:off x="6290353" y="426602"/>
            <a:ext cx="1343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厕所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70542" y="454963"/>
            <a:ext cx="25518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厨房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118753" y="86315"/>
            <a:ext cx="1352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chúfáng</a:t>
            </a:r>
            <a:endParaRPr lang="en-US" sz="2400"/>
          </a:p>
        </p:txBody>
      </p:sp>
      <p:sp>
        <p:nvSpPr>
          <p:cNvPr id="26" name="TextBox 25"/>
          <p:cNvSpPr txBox="1"/>
          <p:nvPr/>
        </p:nvSpPr>
        <p:spPr>
          <a:xfrm>
            <a:off x="6243105" y="86314"/>
            <a:ext cx="1067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cèsuǒ</a:t>
            </a:r>
            <a:endParaRPr lang="en-US" sz="2400"/>
          </a:p>
        </p:txBody>
      </p:sp>
      <p:sp>
        <p:nvSpPr>
          <p:cNvPr id="32" name="TextBox 31"/>
          <p:cNvSpPr txBox="1"/>
          <p:nvPr/>
        </p:nvSpPr>
        <p:spPr>
          <a:xfrm>
            <a:off x="6776853" y="4209528"/>
            <a:ext cx="12798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电</a:t>
            </a:r>
            <a:r>
              <a:rPr lang="zh-CN" altLang="en-US" sz="4000" b="1" dirty="0">
                <a:latin typeface="KaiTi" panose="02010609060101010101" pitchFamily="49" charset="-122"/>
                <a:ea typeface="KaiTi" panose="02010609060101010101" pitchFamily="49" charset="-122"/>
              </a:rPr>
              <a:t>话</a:t>
            </a:r>
            <a:endParaRPr lang="en-GB" sz="40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607958" y="3863972"/>
            <a:ext cx="1405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/>
              <a:t>diànhuà</a:t>
            </a:r>
            <a:endParaRPr lang="en-US" altLang="zh-CN" sz="2400" b="1" dirty="0" smtClean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403961" y="4169376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0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客</a:t>
            </a:r>
            <a:r>
              <a:rPr lang="zh-CN" altLang="en-US" sz="4000" b="1" dirty="0">
                <a:latin typeface="KaiTi" panose="02010609060101010101" pitchFamily="49" charset="-122"/>
                <a:ea typeface="KaiTi" panose="02010609060101010101" pitchFamily="49" charset="-122"/>
              </a:rPr>
              <a:t>厅</a:t>
            </a:r>
            <a:endParaRPr lang="en-GB" sz="40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00475" y="4161449"/>
            <a:ext cx="15361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540000"/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书</a:t>
            </a:r>
            <a:r>
              <a:rPr lang="zh-CN" altLang="en-US" sz="4000" b="1" dirty="0">
                <a:latin typeface="KaiTi" charset="-122"/>
                <a:ea typeface="KaiTi" charset="-122"/>
                <a:cs typeface="KaiTi" charset="-122"/>
              </a:rPr>
              <a:t>房</a:t>
            </a:r>
            <a:endParaRPr lang="en-US" sz="4000" b="1" dirty="0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475507" y="3707711"/>
            <a:ext cx="1067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/>
              <a:t>kètīng</a:t>
            </a:r>
            <a:endParaRPr lang="en-US" altLang="zh-CN" sz="2400" b="1" dirty="0" smtClean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71128" y="3757561"/>
            <a:ext cx="1465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0000"/>
            <a:r>
              <a:rPr lang="en-GB" sz="2400" dirty="0" err="1"/>
              <a:t>shūfáng</a:t>
            </a:r>
            <a:endParaRPr lang="en-US" sz="2400" dirty="0"/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31" y="5106754"/>
            <a:ext cx="2320986" cy="166687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854" y="5032138"/>
            <a:ext cx="2499750" cy="174149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521" y="5032137"/>
            <a:ext cx="2556239" cy="174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599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6" grpId="0"/>
      <p:bldP spid="24" grpId="0"/>
      <p:bldP spid="26" grpId="0"/>
      <p:bldP spid="33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7678" y="1189875"/>
            <a:ext cx="2686050" cy="1581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491" y="1189875"/>
            <a:ext cx="2409825" cy="16550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1828" y="1189874"/>
            <a:ext cx="2545776" cy="16550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2729" y="1160161"/>
            <a:ext cx="2409824" cy="168478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352680" y="3488211"/>
            <a:ext cx="2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对 </a:t>
            </a:r>
            <a:r>
              <a:rPr lang="en-GB" altLang="zh-CN" sz="2400" b="1" dirty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or</a:t>
            </a:r>
            <a:r>
              <a:rPr lang="zh-CN" altLang="en-US" sz="2400" b="1" dirty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 不对？</a:t>
            </a:r>
            <a:endParaRPr lang="en-US" sz="2400" b="1" dirty="0">
              <a:solidFill>
                <a:srgbClr val="FF0000"/>
              </a:solidFill>
              <a:latin typeface="KaiTi" charset="-122"/>
              <a:ea typeface="KaiTi" charset="-122"/>
              <a:cs typeface="KaiTi" charset="-122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781A7958-0FB4-D645-B45F-20F9F75155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87646" y="3231073"/>
            <a:ext cx="1668364" cy="97593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31" y="5106754"/>
            <a:ext cx="2320986" cy="166687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854" y="5032138"/>
            <a:ext cx="2499750" cy="174149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521" y="5032137"/>
            <a:ext cx="2556239" cy="174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835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21828" y="452275"/>
            <a:ext cx="25518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浴室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7678" y="1189875"/>
            <a:ext cx="2686050" cy="1581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06" y="1189874"/>
            <a:ext cx="2409825" cy="16550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1828" y="1189874"/>
            <a:ext cx="2545776" cy="16550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2729" y="1160161"/>
            <a:ext cx="2409824" cy="16847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7672" y="431639"/>
            <a:ext cx="14478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卧室</a:t>
            </a:r>
            <a:endParaRPr lang="en-US" sz="40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90353" y="426602"/>
            <a:ext cx="1343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厕所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70542" y="454963"/>
            <a:ext cx="25518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厨房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8" name="5-Point Star 7"/>
          <p:cNvSpPr/>
          <p:nvPr/>
        </p:nvSpPr>
        <p:spPr>
          <a:xfrm>
            <a:off x="1527808" y="250300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一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2" name="5-Point Star 31"/>
          <p:cNvSpPr/>
          <p:nvPr/>
        </p:nvSpPr>
        <p:spPr>
          <a:xfrm>
            <a:off x="4679219" y="245259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二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4" name="5-Point Star 33"/>
          <p:cNvSpPr/>
          <p:nvPr/>
        </p:nvSpPr>
        <p:spPr>
          <a:xfrm>
            <a:off x="7914840" y="4058192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七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5" name="5-Point Star 34"/>
          <p:cNvSpPr/>
          <p:nvPr/>
        </p:nvSpPr>
        <p:spPr>
          <a:xfrm>
            <a:off x="4679219" y="4106271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六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6" name="5-Point Star 35"/>
          <p:cNvSpPr/>
          <p:nvPr/>
        </p:nvSpPr>
        <p:spPr>
          <a:xfrm>
            <a:off x="1479400" y="4003014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五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10573283" y="211971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四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8" name="5-Point Star 37"/>
          <p:cNvSpPr/>
          <p:nvPr/>
        </p:nvSpPr>
        <p:spPr>
          <a:xfrm>
            <a:off x="7457640" y="232925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三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86424" y="3045200"/>
            <a:ext cx="1035074" cy="113912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14122" y="3025822"/>
            <a:ext cx="1576604" cy="1051069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837495" y="3183844"/>
            <a:ext cx="1066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/>
              <a:t>cāi</a:t>
            </a:r>
            <a:endParaRPr lang="en-US" sz="3600" b="1"/>
          </a:p>
        </p:txBody>
      </p:sp>
      <p:sp>
        <p:nvSpPr>
          <p:cNvPr id="40" name="TextBox 39"/>
          <p:cNvSpPr txBox="1"/>
          <p:nvPr/>
        </p:nvSpPr>
        <p:spPr>
          <a:xfrm>
            <a:off x="6090287" y="3245432"/>
            <a:ext cx="57186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>
                <a:solidFill>
                  <a:srgbClr val="00B050"/>
                </a:solidFill>
              </a:rPr>
              <a:t>In English: Which picture is missing?</a:t>
            </a:r>
          </a:p>
          <a:p>
            <a:pPr marL="342900" indent="-342900">
              <a:buAutoNum type="arabicPeriod"/>
            </a:pPr>
            <a:r>
              <a:rPr lang="en-US">
                <a:solidFill>
                  <a:srgbClr val="FF0000"/>
                </a:solidFill>
              </a:rPr>
              <a:t>In Chinese: Which word is missing?</a:t>
            </a:r>
          </a:p>
          <a:p>
            <a:pPr marL="342900" indent="-342900">
              <a:buAutoNum type="arabicPeriod"/>
            </a:pPr>
            <a:r>
              <a:rPr lang="en-US">
                <a:solidFill>
                  <a:srgbClr val="0070C0"/>
                </a:solidFill>
              </a:rPr>
              <a:t>In Chinese: Can you remember what word is number</a:t>
            </a:r>
            <a:r>
              <a:rPr lang="is-IS">
                <a:solidFill>
                  <a:srgbClr val="0070C0"/>
                </a:solidFill>
              </a:rPr>
              <a:t>…?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776853" y="4209528"/>
            <a:ext cx="12798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电</a:t>
            </a:r>
            <a:r>
              <a:rPr lang="zh-CN" altLang="en-US" sz="4000" b="1" dirty="0">
                <a:latin typeface="KaiTi" panose="02010609060101010101" pitchFamily="49" charset="-122"/>
                <a:ea typeface="KaiTi" panose="02010609060101010101" pitchFamily="49" charset="-122"/>
              </a:rPr>
              <a:t>话</a:t>
            </a:r>
            <a:endParaRPr lang="en-GB" sz="40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403961" y="4169376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0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客</a:t>
            </a:r>
            <a:r>
              <a:rPr lang="zh-CN" altLang="en-US" sz="4000" b="1" dirty="0">
                <a:latin typeface="KaiTi" panose="02010609060101010101" pitchFamily="49" charset="-122"/>
                <a:ea typeface="KaiTi" panose="02010609060101010101" pitchFamily="49" charset="-122"/>
              </a:rPr>
              <a:t>厅</a:t>
            </a:r>
            <a:endParaRPr lang="en-GB" sz="40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400475" y="4161449"/>
            <a:ext cx="15361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540000"/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书</a:t>
            </a:r>
            <a:r>
              <a:rPr lang="zh-CN" altLang="en-US" sz="4000" b="1" dirty="0">
                <a:latin typeface="KaiTi" charset="-122"/>
                <a:ea typeface="KaiTi" charset="-122"/>
                <a:cs typeface="KaiTi" charset="-122"/>
              </a:rPr>
              <a:t>房</a:t>
            </a:r>
            <a:endParaRPr lang="en-US" sz="4000" b="1" dirty="0">
              <a:latin typeface="KaiTi" charset="-122"/>
              <a:ea typeface="KaiTi" charset="-122"/>
              <a:cs typeface="KaiTi" charset="-122"/>
            </a:endParaRP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31" y="5106754"/>
            <a:ext cx="2320986" cy="166687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854" y="5032138"/>
            <a:ext cx="2499750" cy="1741491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521" y="5032137"/>
            <a:ext cx="2556239" cy="174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8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21828" y="452275"/>
            <a:ext cx="25518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浴室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7672" y="431639"/>
            <a:ext cx="14478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charset="-122"/>
                <a:ea typeface="KaiTi" charset="-122"/>
                <a:cs typeface="KaiTi" charset="-122"/>
              </a:rPr>
              <a:t>卧室</a:t>
            </a:r>
            <a:endParaRPr lang="en-US" sz="40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90353" y="426602"/>
            <a:ext cx="13432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厕所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170542" y="454963"/>
            <a:ext cx="25518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KaiTi" panose="02010609060101010101" pitchFamily="49" charset="-122"/>
                <a:ea typeface="KaiTi" panose="02010609060101010101" pitchFamily="49" charset="-122"/>
              </a:rPr>
              <a:t>厨房</a:t>
            </a:r>
            <a:endParaRPr lang="en-GB" sz="4000" b="1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8" name="5-Point Star 7"/>
          <p:cNvSpPr/>
          <p:nvPr/>
        </p:nvSpPr>
        <p:spPr>
          <a:xfrm>
            <a:off x="1527808" y="250300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一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2" name="5-Point Star 31"/>
          <p:cNvSpPr/>
          <p:nvPr/>
        </p:nvSpPr>
        <p:spPr>
          <a:xfrm>
            <a:off x="4679219" y="245259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二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4" name="5-Point Star 33"/>
          <p:cNvSpPr/>
          <p:nvPr/>
        </p:nvSpPr>
        <p:spPr>
          <a:xfrm>
            <a:off x="7632808" y="4058192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七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5" name="5-Point Star 34"/>
          <p:cNvSpPr/>
          <p:nvPr/>
        </p:nvSpPr>
        <p:spPr>
          <a:xfrm>
            <a:off x="4679219" y="4106271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六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6" name="5-Point Star 35"/>
          <p:cNvSpPr/>
          <p:nvPr/>
        </p:nvSpPr>
        <p:spPr>
          <a:xfrm>
            <a:off x="1574091" y="3830175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五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10573283" y="211971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四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8" name="5-Point Star 37"/>
          <p:cNvSpPr/>
          <p:nvPr/>
        </p:nvSpPr>
        <p:spPr>
          <a:xfrm>
            <a:off x="7457640" y="232925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三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424" y="3045200"/>
            <a:ext cx="1035074" cy="113912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14122" y="3025822"/>
            <a:ext cx="1576604" cy="1051069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837495" y="3183844"/>
            <a:ext cx="1066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/>
              <a:t>cāi</a:t>
            </a:r>
            <a:endParaRPr lang="en-US" sz="3600" b="1"/>
          </a:p>
        </p:txBody>
      </p:sp>
      <p:sp>
        <p:nvSpPr>
          <p:cNvPr id="40" name="TextBox 39"/>
          <p:cNvSpPr txBox="1"/>
          <p:nvPr/>
        </p:nvSpPr>
        <p:spPr>
          <a:xfrm>
            <a:off x="6081910" y="2838010"/>
            <a:ext cx="59881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 sz="2000"/>
              <a:t>In English: Which picture is missing?</a:t>
            </a:r>
          </a:p>
          <a:p>
            <a:pPr marL="342900" indent="-342900">
              <a:buAutoNum type="arabicPeriod"/>
            </a:pPr>
            <a:r>
              <a:rPr lang="en-US" sz="2000">
                <a:solidFill>
                  <a:srgbClr val="FF0000"/>
                </a:solidFill>
              </a:rPr>
              <a:t>In Chinese: Which word is missing?</a:t>
            </a:r>
          </a:p>
          <a:p>
            <a:pPr marL="342900" indent="-342900">
              <a:buAutoNum type="arabicPeriod"/>
            </a:pPr>
            <a:r>
              <a:rPr lang="en-US" sz="2000">
                <a:solidFill>
                  <a:srgbClr val="0070C0"/>
                </a:solidFill>
              </a:rPr>
              <a:t>In Chinese: Can you remember what word is number</a:t>
            </a:r>
            <a:r>
              <a:rPr lang="is-IS" sz="2000">
                <a:solidFill>
                  <a:srgbClr val="0070C0"/>
                </a:solidFill>
              </a:rPr>
              <a:t>…?</a:t>
            </a:r>
            <a:endParaRPr lang="en-US" sz="200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74524" y="4287375"/>
            <a:ext cx="12798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电</a:t>
            </a:r>
            <a:r>
              <a:rPr lang="zh-CN" altLang="en-US" sz="4000" b="1" dirty="0">
                <a:latin typeface="KaiTi" panose="02010609060101010101" pitchFamily="49" charset="-122"/>
                <a:ea typeface="KaiTi" panose="02010609060101010101" pitchFamily="49" charset="-122"/>
              </a:rPr>
              <a:t>话</a:t>
            </a:r>
            <a:endParaRPr lang="en-GB" sz="40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403961" y="4169376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0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客</a:t>
            </a:r>
            <a:r>
              <a:rPr lang="zh-CN" altLang="en-US" sz="4000" b="1" dirty="0">
                <a:latin typeface="KaiTi" panose="02010609060101010101" pitchFamily="49" charset="-122"/>
                <a:ea typeface="KaiTi" panose="02010609060101010101" pitchFamily="49" charset="-122"/>
              </a:rPr>
              <a:t>厅</a:t>
            </a:r>
            <a:endParaRPr lang="en-GB" sz="40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00475" y="4161449"/>
            <a:ext cx="15361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540000"/>
            <a:r>
              <a:rPr lang="zh-CN" altLang="en-US" sz="4000" b="1" dirty="0" smtClean="0">
                <a:latin typeface="KaiTi" charset="-122"/>
                <a:ea typeface="KaiTi" charset="-122"/>
                <a:cs typeface="KaiTi" charset="-122"/>
              </a:rPr>
              <a:t>书</a:t>
            </a:r>
            <a:r>
              <a:rPr lang="zh-CN" altLang="en-US" sz="4000" b="1" dirty="0">
                <a:latin typeface="KaiTi" charset="-122"/>
                <a:ea typeface="KaiTi" charset="-122"/>
                <a:cs typeface="KaiTi" charset="-122"/>
              </a:rPr>
              <a:t>房</a:t>
            </a:r>
            <a:endParaRPr lang="en-US" sz="4000" b="1" dirty="0">
              <a:latin typeface="KaiTi" charset="-122"/>
              <a:ea typeface="KaiTi" charset="-122"/>
              <a:cs typeface="KaiT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20876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3" grpId="0"/>
      <p:bldP spid="24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7678" y="1189875"/>
            <a:ext cx="2686050" cy="1581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706" y="1189874"/>
            <a:ext cx="2409825" cy="16550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1828" y="1189874"/>
            <a:ext cx="2545776" cy="16550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52729" y="1160161"/>
            <a:ext cx="2409824" cy="1684788"/>
          </a:xfrm>
          <a:prstGeom prst="rect">
            <a:avLst/>
          </a:prstGeom>
        </p:spPr>
      </p:pic>
      <p:sp>
        <p:nvSpPr>
          <p:cNvPr id="8" name="5-Point Star 7"/>
          <p:cNvSpPr/>
          <p:nvPr/>
        </p:nvSpPr>
        <p:spPr>
          <a:xfrm>
            <a:off x="1527808" y="250300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一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2" name="5-Point Star 31"/>
          <p:cNvSpPr/>
          <p:nvPr/>
        </p:nvSpPr>
        <p:spPr>
          <a:xfrm>
            <a:off x="4679219" y="245259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二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4" name="5-Point Star 33"/>
          <p:cNvSpPr/>
          <p:nvPr/>
        </p:nvSpPr>
        <p:spPr>
          <a:xfrm>
            <a:off x="7632808" y="4058192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七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5" name="5-Point Star 34"/>
          <p:cNvSpPr/>
          <p:nvPr/>
        </p:nvSpPr>
        <p:spPr>
          <a:xfrm>
            <a:off x="4679219" y="4106271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六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6" name="5-Point Star 35"/>
          <p:cNvSpPr/>
          <p:nvPr/>
        </p:nvSpPr>
        <p:spPr>
          <a:xfrm>
            <a:off x="1479400" y="4003014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五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10573283" y="211971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四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8" name="5-Point Star 37"/>
          <p:cNvSpPr/>
          <p:nvPr/>
        </p:nvSpPr>
        <p:spPr>
          <a:xfrm>
            <a:off x="7457640" y="232925"/>
            <a:ext cx="914400" cy="914400"/>
          </a:xfrm>
          <a:prstGeom prst="star5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KaiTi" charset="-122"/>
                <a:ea typeface="KaiTi" charset="-122"/>
                <a:cs typeface="KaiTi" charset="-122"/>
              </a:rPr>
              <a:t>三</a:t>
            </a:r>
            <a:endParaRPr lang="en-US" sz="2800" b="1">
              <a:latin typeface="KaiTi" charset="-122"/>
              <a:ea typeface="KaiTi" charset="-122"/>
              <a:cs typeface="KaiTi" charset="-122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86424" y="3045200"/>
            <a:ext cx="1035074" cy="113912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14122" y="3025822"/>
            <a:ext cx="1576604" cy="1051069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837495" y="3183844"/>
            <a:ext cx="10661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/>
              <a:t>cāi</a:t>
            </a:r>
            <a:endParaRPr lang="en-US" sz="3600" b="1"/>
          </a:p>
        </p:txBody>
      </p:sp>
      <p:sp>
        <p:nvSpPr>
          <p:cNvPr id="40" name="TextBox 39"/>
          <p:cNvSpPr txBox="1"/>
          <p:nvPr/>
        </p:nvSpPr>
        <p:spPr>
          <a:xfrm>
            <a:off x="6090287" y="3245432"/>
            <a:ext cx="57186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/>
              <a:t>In English: Which picture is missing?</a:t>
            </a:r>
          </a:p>
          <a:p>
            <a:pPr marL="342900" indent="-342900">
              <a:buAutoNum type="arabicPeriod"/>
            </a:pPr>
            <a:r>
              <a:rPr lang="en-US">
                <a:solidFill>
                  <a:srgbClr val="FF0000"/>
                </a:solidFill>
              </a:rPr>
              <a:t>In Chinese: Which word is missing?</a:t>
            </a:r>
          </a:p>
          <a:p>
            <a:pPr marL="342900" indent="-342900">
              <a:buAutoNum type="arabicPeriod"/>
            </a:pPr>
            <a:r>
              <a:rPr lang="en-US">
                <a:solidFill>
                  <a:srgbClr val="0070C0"/>
                </a:solidFill>
              </a:rPr>
              <a:t>In Chinese: Can you remember what word is number</a:t>
            </a:r>
            <a:r>
              <a:rPr lang="is-IS">
                <a:solidFill>
                  <a:srgbClr val="0070C0"/>
                </a:solidFill>
              </a:rPr>
              <a:t>…?</a:t>
            </a:r>
            <a:endParaRPr lang="en-US">
              <a:solidFill>
                <a:srgbClr val="0070C0"/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31" y="5106754"/>
            <a:ext cx="2320986" cy="16668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854" y="5032138"/>
            <a:ext cx="2499750" cy="174149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521" y="5032137"/>
            <a:ext cx="2556239" cy="174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52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2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9600" y="1310640"/>
            <a:ext cx="112928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You will hear 5 words in Chinese, write down the English in your book.</a:t>
            </a:r>
          </a:p>
          <a:p>
            <a:r>
              <a:rPr lang="en-US" sz="3200"/>
              <a:t>1</a:t>
            </a:r>
          </a:p>
          <a:p>
            <a:r>
              <a:rPr lang="en-US" sz="3200"/>
              <a:t>2</a:t>
            </a:r>
          </a:p>
          <a:p>
            <a:r>
              <a:rPr lang="en-US" sz="3200"/>
              <a:t>3</a:t>
            </a:r>
          </a:p>
          <a:p>
            <a:r>
              <a:rPr lang="en-US" sz="3200"/>
              <a:t>4</a:t>
            </a:r>
          </a:p>
          <a:p>
            <a:r>
              <a:rPr lang="en-US" sz="3200"/>
              <a:t>5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65610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0076" y="2032955"/>
            <a:ext cx="2686050" cy="15811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8536" y="4576922"/>
            <a:ext cx="2409825" cy="16550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8512" y="2047673"/>
            <a:ext cx="2545776" cy="1655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8820" y="2032955"/>
            <a:ext cx="2409824" cy="16847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05" y="4518370"/>
            <a:ext cx="2320986" cy="1666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544" y="4438217"/>
            <a:ext cx="2499750" cy="17414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164" y="4576922"/>
            <a:ext cx="2581201" cy="17584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2480" y="3003434"/>
            <a:ext cx="1082040" cy="5847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</a:rPr>
              <a:t>一个</a:t>
            </a:r>
            <a:endParaRPr lang="en-US" sz="320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92480" y="2418659"/>
            <a:ext cx="1082040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3200"/>
              <a:t>yígè</a:t>
            </a:r>
            <a:endParaRPr lang="en-US" sz="3200"/>
          </a:p>
        </p:txBody>
      </p:sp>
      <p:sp>
        <p:nvSpPr>
          <p:cNvPr id="11" name="TextBox 10"/>
          <p:cNvSpPr txBox="1"/>
          <p:nvPr/>
        </p:nvSpPr>
        <p:spPr>
          <a:xfrm>
            <a:off x="2712720" y="725499"/>
            <a:ext cx="5791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在</a:t>
            </a:r>
            <a:r>
              <a:rPr lang="zh-CN" altLang="en-US" sz="4400" dirty="0">
                <a:solidFill>
                  <a:srgbClr val="7030A0"/>
                </a:solidFill>
                <a:latin typeface="KaiTi" charset="-122"/>
                <a:ea typeface="KaiTi" charset="-122"/>
                <a:cs typeface="KaiTi" charset="-122"/>
              </a:rPr>
              <a:t>我的家</a:t>
            </a:r>
            <a:r>
              <a:rPr lang="zh-CN" altLang="en-US" sz="4400" dirty="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里</a:t>
            </a:r>
            <a:r>
              <a:rPr lang="zh-CN" altLang="en-US" sz="4400" dirty="0">
                <a:latin typeface="KaiTi" charset="-122"/>
                <a:ea typeface="KaiTi" charset="-122"/>
                <a:cs typeface="KaiTi" charset="-122"/>
              </a:rPr>
              <a:t>有</a:t>
            </a:r>
            <a:r>
              <a:rPr lang="zh-CN" altLang="en-US" sz="4400" dirty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一个</a:t>
            </a:r>
            <a:r>
              <a:rPr lang="zh-CN" altLang="en-US" sz="4400" dirty="0">
                <a:latin typeface="KaiTi" charset="-122"/>
                <a:ea typeface="KaiTi" charset="-122"/>
                <a:cs typeface="KaiTi" charset="-122"/>
              </a:rPr>
              <a:t>房间</a:t>
            </a:r>
            <a:r>
              <a:rPr lang="zh-CN" altLang="en-US" sz="3200" dirty="0">
                <a:latin typeface="KaiTi" charset="-122"/>
                <a:ea typeface="KaiTi" charset="-122"/>
                <a:cs typeface="KaiTi" charset="-122"/>
              </a:rPr>
              <a:t>。</a:t>
            </a:r>
            <a:r>
              <a:rPr lang="zh-CN" altLang="en-US" sz="2800" dirty="0"/>
              <a:t> 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2518512" y="1326491"/>
            <a:ext cx="6188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At</a:t>
            </a:r>
            <a:r>
              <a:rPr lang="en-GB" altLang="zh-CN" sz="3200" dirty="0">
                <a:solidFill>
                  <a:srgbClr val="7030A0"/>
                </a:solidFill>
                <a:ea typeface="KaiTi" charset="-122"/>
                <a:cs typeface="KaiTi" charset="-122"/>
              </a:rPr>
              <a:t> my house </a:t>
            </a:r>
            <a:r>
              <a:rPr lang="en-GB" altLang="zh-CN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inside, </a:t>
            </a:r>
            <a:r>
              <a:rPr lang="en-GB" altLang="zh-CN" sz="3200" dirty="0">
                <a:ea typeface="KaiTi" charset="-122"/>
                <a:cs typeface="KaiTi" charset="-122"/>
              </a:rPr>
              <a:t>there is </a:t>
            </a:r>
            <a:r>
              <a:rPr lang="en-GB" altLang="zh-CN" sz="3200" dirty="0">
                <a:solidFill>
                  <a:srgbClr val="FF0000"/>
                </a:solidFill>
                <a:ea typeface="KaiTi" charset="-122"/>
                <a:cs typeface="KaiTi" charset="-122"/>
              </a:rPr>
              <a:t>a </a:t>
            </a:r>
            <a:r>
              <a:rPr lang="en-GB" altLang="zh-CN" sz="3200" dirty="0">
                <a:ea typeface="KaiTi" charset="-122"/>
                <a:cs typeface="KaiTi" charset="-122"/>
              </a:rPr>
              <a:t>room</a:t>
            </a:r>
            <a:r>
              <a:rPr lang="en-GB" altLang="zh-CN" sz="3200" dirty="0">
                <a:solidFill>
                  <a:srgbClr val="FFC000"/>
                </a:solidFill>
                <a:ea typeface="KaiTi" charset="-122"/>
                <a:cs typeface="KaiTi" charset="-122"/>
              </a:rPr>
              <a:t>.</a:t>
            </a:r>
            <a:r>
              <a:rPr lang="zh-CN" altLang="en-US" sz="2800" dirty="0"/>
              <a:t> </a:t>
            </a:r>
            <a:endParaRPr 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2712720" y="172766"/>
            <a:ext cx="6286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err="1">
                <a:solidFill>
                  <a:srgbClr val="171EEF"/>
                </a:solidFill>
                <a:ea typeface="KaiTi" charset="-122"/>
                <a:cs typeface="KaiTi" charset="-122"/>
              </a:rPr>
              <a:t>zài</a:t>
            </a:r>
            <a:r>
              <a:rPr lang="zh-CN" altLang="en-US" sz="3600" dirty="0">
                <a:solidFill>
                  <a:srgbClr val="171EEF"/>
                </a:solidFill>
                <a:ea typeface="KaiTi" charset="-122"/>
                <a:cs typeface="KaiTi" charset="-122"/>
              </a:rPr>
              <a:t>  </a:t>
            </a:r>
            <a:r>
              <a:rPr lang="en-US" altLang="zh-CN" sz="3600" dirty="0" err="1">
                <a:solidFill>
                  <a:srgbClr val="7030A0"/>
                </a:solidFill>
                <a:ea typeface="KaiTi" charset="-122"/>
                <a:cs typeface="KaiTi" charset="-122"/>
              </a:rPr>
              <a:t>wǒdejiā</a:t>
            </a:r>
            <a:r>
              <a:rPr lang="zh-CN" altLang="en-US" sz="3600" dirty="0">
                <a:solidFill>
                  <a:srgbClr val="00B050"/>
                </a:solidFill>
                <a:ea typeface="KaiTi" charset="-122"/>
                <a:cs typeface="KaiTi" charset="-122"/>
              </a:rPr>
              <a:t>  </a:t>
            </a:r>
            <a:r>
              <a:rPr lang="en-US" altLang="zh-CN" sz="3600" dirty="0" err="1">
                <a:solidFill>
                  <a:srgbClr val="171EEF"/>
                </a:solidFill>
                <a:ea typeface="KaiTi" charset="-122"/>
                <a:cs typeface="KaiTi" charset="-122"/>
              </a:rPr>
              <a:t>lǐ</a:t>
            </a:r>
            <a:r>
              <a:rPr lang="zh-CN" altLang="en-US" sz="3600" dirty="0">
                <a:solidFill>
                  <a:srgbClr val="171EEF"/>
                </a:solidFill>
                <a:ea typeface="KaiTi" charset="-122"/>
                <a:cs typeface="KaiTi" charset="-122"/>
              </a:rPr>
              <a:t>  </a:t>
            </a:r>
            <a:r>
              <a:rPr lang="en-US" altLang="zh-CN" sz="3600" dirty="0">
                <a:ea typeface="KaiTi" charset="-122"/>
                <a:cs typeface="KaiTi" charset="-122"/>
              </a:rPr>
              <a:t>yǒu</a:t>
            </a:r>
            <a:r>
              <a:rPr lang="zh-CN" altLang="en-US" sz="3600" dirty="0">
                <a:ea typeface="KaiTi" charset="-122"/>
                <a:cs typeface="KaiTi" charset="-122"/>
              </a:rPr>
              <a:t> </a:t>
            </a:r>
            <a:r>
              <a:rPr lang="en-US" altLang="zh-CN" sz="3600" dirty="0" err="1">
                <a:solidFill>
                  <a:srgbClr val="FF0000"/>
                </a:solidFill>
                <a:ea typeface="KaiTi" charset="-122"/>
                <a:cs typeface="KaiTi" charset="-122"/>
              </a:rPr>
              <a:t>yígè</a:t>
            </a:r>
            <a:r>
              <a:rPr lang="zh-CN" altLang="en-US" sz="3600" dirty="0">
                <a:solidFill>
                  <a:srgbClr val="FF0000"/>
                </a:solidFill>
                <a:ea typeface="KaiTi" charset="-122"/>
                <a:cs typeface="KaiTi" charset="-122"/>
              </a:rPr>
              <a:t> </a:t>
            </a:r>
            <a:r>
              <a:rPr lang="en-US" altLang="zh-CN" sz="3600" dirty="0" err="1">
                <a:ea typeface="KaiTi" charset="-122"/>
                <a:cs typeface="KaiTi" charset="-122"/>
              </a:rPr>
              <a:t>fángjiān</a:t>
            </a:r>
            <a:r>
              <a:rPr lang="zh-CN" altLang="en-US" sz="3600" dirty="0">
                <a:ea typeface="KaiTi" charset="-122"/>
                <a:cs typeface="KaiTi" charset="-122"/>
              </a:rPr>
              <a:t> </a:t>
            </a:r>
            <a:r>
              <a:rPr lang="zh-CN" altLang="en-US" sz="2800" dirty="0"/>
              <a:t> </a:t>
            </a:r>
            <a:endParaRPr lang="en-US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2990694" y="3552023"/>
            <a:ext cx="25518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KaiTi" panose="02010609060101010101" pitchFamily="49" charset="-122"/>
                <a:ea typeface="KaiTi" panose="02010609060101010101" pitchFamily="49" charset="-122"/>
              </a:rPr>
              <a:t>浴室</a:t>
            </a:r>
            <a:endParaRPr lang="en-GB" sz="44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42577" y="6062718"/>
            <a:ext cx="17727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KaiTi" charset="-122"/>
                <a:ea typeface="KaiTi" charset="-122"/>
                <a:cs typeface="KaiTi" charset="-122"/>
              </a:rPr>
              <a:t>卧室</a:t>
            </a:r>
            <a:endParaRPr lang="en-US" sz="4400" b="1" dirty="0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71473" y="6185245"/>
            <a:ext cx="2062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wòshì</a:t>
            </a:r>
            <a:endParaRPr lang="en-US" sz="2400"/>
          </a:p>
        </p:txBody>
      </p:sp>
      <p:sp>
        <p:nvSpPr>
          <p:cNvPr id="23" name="TextBox 22"/>
          <p:cNvSpPr txBox="1"/>
          <p:nvPr/>
        </p:nvSpPr>
        <p:spPr>
          <a:xfrm>
            <a:off x="2649457" y="3690110"/>
            <a:ext cx="1067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err="1"/>
              <a:t>yùshì</a:t>
            </a:r>
            <a:endParaRPr lang="en-US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7077338" y="6137620"/>
            <a:ext cx="18856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电</a:t>
            </a:r>
            <a:r>
              <a:rPr lang="zh-CN" altLang="en-US" sz="4400" b="1" dirty="0">
                <a:latin typeface="KaiTi" panose="02010609060101010101" pitchFamily="49" charset="-122"/>
                <a:ea typeface="KaiTi" panose="02010609060101010101" pitchFamily="49" charset="-122"/>
              </a:rPr>
              <a:t>话</a:t>
            </a:r>
            <a:endParaRPr lang="en-GB" sz="44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056278" y="3653592"/>
            <a:ext cx="164399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KaiTi" panose="02010609060101010101" pitchFamily="49" charset="-122"/>
                <a:ea typeface="KaiTi" panose="02010609060101010101" pitchFamily="49" charset="-122"/>
              </a:rPr>
              <a:t>厕所</a:t>
            </a:r>
            <a:endParaRPr lang="en-GB" sz="44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03894" y="3655333"/>
            <a:ext cx="16498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latin typeface="KaiTi" panose="02010609060101010101" pitchFamily="49" charset="-122"/>
                <a:ea typeface="KaiTi" panose="02010609060101010101" pitchFamily="49" charset="-122"/>
              </a:rPr>
              <a:t>厨房</a:t>
            </a:r>
            <a:endParaRPr lang="en-GB" sz="44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345532" y="3651166"/>
            <a:ext cx="1612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/>
              <a:t>chúfáng</a:t>
            </a:r>
            <a:endParaRPr lang="en-US" sz="2400"/>
          </a:p>
        </p:txBody>
      </p:sp>
      <p:sp>
        <p:nvSpPr>
          <p:cNvPr id="28" name="TextBox 27"/>
          <p:cNvSpPr txBox="1"/>
          <p:nvPr/>
        </p:nvSpPr>
        <p:spPr>
          <a:xfrm>
            <a:off x="8686248" y="3761953"/>
            <a:ext cx="1682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err="1"/>
              <a:t>cèsuǒ</a:t>
            </a:r>
            <a:endParaRPr lang="en-US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5855770" y="6231996"/>
            <a:ext cx="18045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/>
              <a:t>diànhuà</a:t>
            </a:r>
            <a:endParaRPr lang="en-US" altLang="zh-CN" sz="2400" b="1" dirty="0" smtClean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0240889" y="6132443"/>
            <a:ext cx="14221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 smtClean="0">
                <a:latin typeface="KaiTi" panose="02010609060101010101" pitchFamily="49" charset="-122"/>
                <a:ea typeface="KaiTi" panose="02010609060101010101" pitchFamily="49" charset="-122"/>
              </a:rPr>
              <a:t>客</a:t>
            </a:r>
            <a:r>
              <a:rPr lang="zh-CN" altLang="en-US" sz="4800" b="1" dirty="0">
                <a:latin typeface="KaiTi" panose="02010609060101010101" pitchFamily="49" charset="-122"/>
                <a:ea typeface="KaiTi" panose="02010609060101010101" pitchFamily="49" charset="-122"/>
              </a:rPr>
              <a:t>厅</a:t>
            </a:r>
            <a:endParaRPr lang="en-GB" sz="4800" b="1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005784" y="6074864"/>
            <a:ext cx="201952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540000"/>
            <a:r>
              <a:rPr lang="zh-CN" altLang="en-US" sz="4400" b="1" dirty="0" smtClean="0">
                <a:latin typeface="KaiTi" charset="-122"/>
                <a:ea typeface="KaiTi" charset="-122"/>
                <a:cs typeface="KaiTi" charset="-122"/>
              </a:rPr>
              <a:t>书</a:t>
            </a:r>
            <a:r>
              <a:rPr lang="zh-CN" altLang="en-US" sz="4400" b="1" dirty="0">
                <a:latin typeface="KaiTi" charset="-122"/>
                <a:ea typeface="KaiTi" charset="-122"/>
                <a:cs typeface="KaiTi" charset="-122"/>
              </a:rPr>
              <a:t>房</a:t>
            </a:r>
            <a:endParaRPr lang="en-US" sz="4400" b="1" dirty="0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938144" y="6302355"/>
            <a:ext cx="1537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 smtClean="0"/>
              <a:t>kètīng</a:t>
            </a:r>
            <a:endParaRPr lang="en-US" altLang="zh-CN" sz="2800" b="1" dirty="0" smtClean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4181" y="6102301"/>
            <a:ext cx="1699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540000"/>
            <a:r>
              <a:rPr lang="en-GB" sz="2400" dirty="0" err="1"/>
              <a:t>shūfáng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91648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1468" y="3003434"/>
            <a:ext cx="2686050" cy="15811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8536" y="4937288"/>
            <a:ext cx="2409825" cy="16550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2585" y="3003434"/>
            <a:ext cx="2545776" cy="1655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32318" y="2951615"/>
            <a:ext cx="2409824" cy="16847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027" y="4850872"/>
            <a:ext cx="2320986" cy="1666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2318" y="4850872"/>
            <a:ext cx="2499750" cy="17414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581" y="4937288"/>
            <a:ext cx="2556239" cy="174149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540005" y="835202"/>
            <a:ext cx="70301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在</a:t>
            </a:r>
            <a:r>
              <a:rPr lang="zh-CN" altLang="en-US" sz="4400" dirty="0">
                <a:solidFill>
                  <a:srgbClr val="7030A0"/>
                </a:solidFill>
                <a:latin typeface="KaiTi" charset="-122"/>
                <a:ea typeface="KaiTi" charset="-122"/>
                <a:cs typeface="KaiTi" charset="-122"/>
              </a:rPr>
              <a:t>我的房子</a:t>
            </a:r>
            <a:r>
              <a:rPr lang="zh-CN" altLang="en-US" sz="4400" dirty="0" smtClean="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里</a:t>
            </a:r>
            <a:r>
              <a:rPr lang="en-GB" altLang="zh-CN" sz="4400" dirty="0" smtClean="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,</a:t>
            </a:r>
            <a:r>
              <a:rPr lang="zh-CN" altLang="en-US" sz="4400" dirty="0" smtClean="0">
                <a:latin typeface="KaiTi" charset="-122"/>
                <a:ea typeface="KaiTi" charset="-122"/>
                <a:cs typeface="KaiTi" charset="-122"/>
              </a:rPr>
              <a:t>有</a:t>
            </a:r>
            <a:r>
              <a:rPr lang="zh-CN" altLang="en-US" sz="4400" dirty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两</a:t>
            </a:r>
            <a:r>
              <a:rPr lang="zh-CN" altLang="en-US" sz="4400" dirty="0" smtClean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个</a:t>
            </a:r>
            <a:r>
              <a:rPr lang="zh-CN" altLang="en-US" sz="4400" dirty="0">
                <a:latin typeface="KaiTi" charset="-122"/>
                <a:ea typeface="KaiTi" charset="-122"/>
                <a:cs typeface="KaiTi" charset="-122"/>
              </a:rPr>
              <a:t>房间</a:t>
            </a:r>
            <a:r>
              <a:rPr lang="zh-CN" altLang="en-US" sz="3200" dirty="0">
                <a:latin typeface="KaiTi" charset="-122"/>
                <a:ea typeface="KaiTi" charset="-122"/>
                <a:cs typeface="KaiTi" charset="-122"/>
              </a:rPr>
              <a:t>。</a:t>
            </a:r>
            <a:r>
              <a:rPr lang="zh-CN" altLang="en-US" sz="2800" dirty="0"/>
              <a:t> 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2609318" y="1609010"/>
            <a:ext cx="6953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zh-CN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At</a:t>
            </a:r>
            <a:r>
              <a:rPr lang="en-GB" altLang="zh-CN" sz="3200" dirty="0">
                <a:solidFill>
                  <a:srgbClr val="7030A0"/>
                </a:solidFill>
                <a:ea typeface="KaiTi" charset="-122"/>
                <a:cs typeface="KaiTi" charset="-122"/>
              </a:rPr>
              <a:t> my house </a:t>
            </a:r>
            <a:r>
              <a:rPr lang="en-GB" altLang="zh-CN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inside, </a:t>
            </a:r>
            <a:r>
              <a:rPr lang="en-GB" altLang="zh-CN" sz="3200" dirty="0" smtClean="0">
                <a:solidFill>
                  <a:srgbClr val="171EEF"/>
                </a:solidFill>
                <a:ea typeface="KaiTi" charset="-122"/>
                <a:cs typeface="KaiTi" charset="-122"/>
              </a:rPr>
              <a:t>   </a:t>
            </a:r>
            <a:r>
              <a:rPr lang="en-GB" altLang="zh-CN" sz="3200" dirty="0" smtClean="0">
                <a:ea typeface="KaiTi" charset="-122"/>
                <a:cs typeface="KaiTi" charset="-122"/>
              </a:rPr>
              <a:t>there </a:t>
            </a:r>
            <a:r>
              <a:rPr lang="en-GB" altLang="zh-CN" sz="3200" dirty="0">
                <a:ea typeface="KaiTi" charset="-122"/>
                <a:cs typeface="KaiTi" charset="-122"/>
              </a:rPr>
              <a:t>is </a:t>
            </a:r>
            <a:r>
              <a:rPr lang="en-GB" altLang="zh-CN" sz="3200" dirty="0" smtClean="0">
                <a:solidFill>
                  <a:srgbClr val="FF0000"/>
                </a:solidFill>
                <a:ea typeface="KaiTi" charset="-122"/>
                <a:cs typeface="KaiTi" charset="-122"/>
              </a:rPr>
              <a:t>two </a:t>
            </a:r>
            <a:r>
              <a:rPr lang="en-GB" altLang="zh-CN" sz="3200" dirty="0" smtClean="0">
                <a:ea typeface="KaiTi" charset="-122"/>
                <a:cs typeface="KaiTi" charset="-122"/>
              </a:rPr>
              <a:t>rooms.</a:t>
            </a:r>
            <a:r>
              <a:rPr lang="zh-CN" altLang="en-US" sz="2800" dirty="0" smtClean="0"/>
              <a:t> </a:t>
            </a:r>
            <a:endParaRPr 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2540005" y="246060"/>
            <a:ext cx="77079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err="1">
                <a:solidFill>
                  <a:srgbClr val="171EEF"/>
                </a:solidFill>
                <a:ea typeface="KaiTi" charset="-122"/>
                <a:cs typeface="KaiTi" charset="-122"/>
              </a:rPr>
              <a:t>zài</a:t>
            </a:r>
            <a:r>
              <a:rPr lang="zh-CN" altLang="en-US" sz="3600" dirty="0">
                <a:solidFill>
                  <a:srgbClr val="171EEF"/>
                </a:solidFill>
                <a:ea typeface="KaiTi" charset="-122"/>
                <a:cs typeface="KaiTi" charset="-122"/>
              </a:rPr>
              <a:t>  </a:t>
            </a:r>
            <a:r>
              <a:rPr lang="en-US" altLang="zh-CN" sz="3600" dirty="0" err="1">
                <a:solidFill>
                  <a:srgbClr val="7030A0"/>
                </a:solidFill>
                <a:ea typeface="KaiTi" charset="-122"/>
                <a:cs typeface="KaiTi" charset="-122"/>
              </a:rPr>
              <a:t>wǒdefángzi</a:t>
            </a:r>
            <a:r>
              <a:rPr lang="zh-CN" altLang="en-US" sz="3600" dirty="0">
                <a:solidFill>
                  <a:srgbClr val="00B050"/>
                </a:solidFill>
                <a:ea typeface="KaiTi" charset="-122"/>
                <a:cs typeface="KaiTi" charset="-122"/>
              </a:rPr>
              <a:t>  </a:t>
            </a:r>
            <a:r>
              <a:rPr lang="en-US" altLang="zh-CN" sz="3600" dirty="0" err="1">
                <a:solidFill>
                  <a:srgbClr val="171EEF"/>
                </a:solidFill>
                <a:ea typeface="KaiTi" charset="-122"/>
                <a:cs typeface="KaiTi" charset="-122"/>
              </a:rPr>
              <a:t>lǐ</a:t>
            </a:r>
            <a:r>
              <a:rPr lang="zh-CN" altLang="en-US" sz="3600" dirty="0">
                <a:solidFill>
                  <a:srgbClr val="171EEF"/>
                </a:solidFill>
                <a:ea typeface="KaiTi" charset="-122"/>
                <a:cs typeface="KaiTi" charset="-122"/>
              </a:rPr>
              <a:t>  </a:t>
            </a:r>
            <a:r>
              <a:rPr lang="en-US" altLang="zh-CN" sz="3600" dirty="0" err="1">
                <a:ea typeface="KaiTi" charset="-122"/>
                <a:cs typeface="KaiTi" charset="-122"/>
              </a:rPr>
              <a:t>yǒu</a:t>
            </a:r>
            <a:r>
              <a:rPr lang="zh-CN" altLang="en-US" sz="3600" dirty="0">
                <a:ea typeface="KaiTi" charset="-122"/>
                <a:cs typeface="KaiTi" charset="-122"/>
              </a:rPr>
              <a:t> </a:t>
            </a:r>
            <a:r>
              <a:rPr lang="en-GB" altLang="zh-CN" sz="3600" dirty="0" err="1" smtClean="0">
                <a:solidFill>
                  <a:srgbClr val="FF0000"/>
                </a:solidFill>
                <a:ea typeface="KaiTi" charset="-122"/>
                <a:cs typeface="KaiTi" charset="-122"/>
              </a:rPr>
              <a:t>l</a:t>
            </a:r>
            <a:r>
              <a:rPr lang="en-GB" sz="3600" dirty="0" err="1" smtClean="0">
                <a:solidFill>
                  <a:srgbClr val="FF0000"/>
                </a:solidFill>
              </a:rPr>
              <a:t>iǎng</a:t>
            </a:r>
            <a:r>
              <a:rPr lang="en-US" altLang="zh-CN" sz="3600" dirty="0" err="1" smtClean="0">
                <a:solidFill>
                  <a:srgbClr val="FF0000"/>
                </a:solidFill>
                <a:ea typeface="KaiTi" charset="-122"/>
                <a:cs typeface="KaiTi" charset="-122"/>
              </a:rPr>
              <a:t>gè</a:t>
            </a:r>
            <a:r>
              <a:rPr lang="zh-CN" altLang="en-US" sz="3600" dirty="0" smtClean="0">
                <a:ea typeface="KaiTi" charset="-122"/>
                <a:cs typeface="KaiTi" charset="-122"/>
              </a:rPr>
              <a:t> </a:t>
            </a:r>
            <a:r>
              <a:rPr lang="en-US" altLang="zh-CN" sz="3600" dirty="0" err="1">
                <a:ea typeface="KaiTi" charset="-122"/>
                <a:cs typeface="KaiTi" charset="-122"/>
              </a:rPr>
              <a:t>fángjiān</a:t>
            </a:r>
            <a:r>
              <a:rPr lang="zh-CN" altLang="en-US" sz="3600" dirty="0">
                <a:ea typeface="KaiTi" charset="-122"/>
                <a:cs typeface="KaiTi" charset="-122"/>
              </a:rPr>
              <a:t> </a:t>
            </a:r>
            <a:r>
              <a:rPr lang="zh-CN" altLang="en-US" sz="2800" dirty="0"/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7302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50520"/>
            <a:ext cx="1149096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/>
              <a:t>Successful Criteria:</a:t>
            </a:r>
            <a:endParaRPr lang="en-US" sz="3200"/>
          </a:p>
          <a:p>
            <a:pPr marL="180975" indent="-180975">
              <a:buFont typeface="Arial" charset="0"/>
              <a:buChar char="•"/>
            </a:pPr>
            <a:r>
              <a:rPr lang="en-US" sz="2800">
                <a:solidFill>
                  <a:srgbClr val="FF0000"/>
                </a:solidFill>
              </a:rPr>
              <a:t>can pronounce the preposition word “in”,”my”,”house”,”one” and different rooms;</a:t>
            </a:r>
          </a:p>
          <a:p>
            <a:pPr marL="180975" indent="-180975">
              <a:buFont typeface="Arial" charset="0"/>
              <a:buChar char="•"/>
            </a:pPr>
            <a:r>
              <a:rPr lang="en-US" sz="2800">
                <a:solidFill>
                  <a:srgbClr val="FF0000"/>
                </a:solidFill>
              </a:rPr>
              <a:t>can read/listen and understand “in”,”my”,”house”,”one” and different rooms;</a:t>
            </a:r>
          </a:p>
          <a:p>
            <a:pPr marL="180975" indent="-180975">
              <a:buFont typeface="Arial" charset="0"/>
              <a:buChar char="•"/>
            </a:pPr>
            <a:r>
              <a:rPr lang="en-US" sz="2800">
                <a:solidFill>
                  <a:srgbClr val="FF0000"/>
                </a:solidFill>
              </a:rPr>
              <a:t>can listen to/read sentences and understand “in”,”my”,”house”,”one” and different rooms;</a:t>
            </a:r>
          </a:p>
          <a:p>
            <a:pPr marL="180975" indent="-180975">
              <a:buFont typeface="Arial" charset="0"/>
              <a:buChar char="•"/>
            </a:pPr>
            <a:r>
              <a:rPr lang="en-US" sz="2800">
                <a:solidFill>
                  <a:srgbClr val="FF0000"/>
                </a:solidFill>
              </a:rPr>
              <a:t>can say/ write about </a:t>
            </a:r>
            <a:r>
              <a:rPr lang="en-GB" sz="2800">
                <a:solidFill>
                  <a:srgbClr val="FF0000"/>
                </a:solidFill>
              </a:rPr>
              <a:t>what rooms there are in my house;</a:t>
            </a:r>
            <a:endParaRPr lang="en-US" sz="2800">
              <a:solidFill>
                <a:srgbClr val="FF0000"/>
              </a:solidFill>
            </a:endParaRPr>
          </a:p>
          <a:p>
            <a:pPr marL="180975" indent="-180975">
              <a:buFont typeface="Arial" charset="0"/>
              <a:buChar char="•"/>
            </a:pPr>
            <a:r>
              <a:rPr lang="en-US" sz="2800"/>
              <a:t>can say/write about what rooms </a:t>
            </a:r>
            <a:r>
              <a:rPr lang="en-US" altLang="zh-CN" sz="2800"/>
              <a:t>and what other items </a:t>
            </a:r>
            <a:r>
              <a:rPr lang="en-US" sz="2800"/>
              <a:t>there are in my house with</a:t>
            </a:r>
            <a:r>
              <a:rPr lang="zh-CN" altLang="en-US" sz="2800">
                <a:latin typeface="KaiTi" charset="-122"/>
                <a:ea typeface="KaiTi" charset="-122"/>
                <a:cs typeface="KaiTi" charset="-122"/>
              </a:rPr>
              <a:t>和</a:t>
            </a:r>
            <a:r>
              <a:rPr lang="en-US" altLang="zh-CN" sz="2800">
                <a:ea typeface="KaiTi" charset="-122"/>
                <a:cs typeface="KaiTi" charset="-122"/>
              </a:rPr>
              <a:t> </a:t>
            </a:r>
            <a:r>
              <a:rPr lang="en-GB" altLang="zh-CN" sz="2800">
                <a:ea typeface="KaiTi" charset="-122"/>
                <a:cs typeface="KaiTi" charset="-122"/>
              </a:rPr>
              <a:t>and </a:t>
            </a:r>
            <a:r>
              <a:rPr lang="zh-CN" altLang="en-US" sz="2800">
                <a:latin typeface="KaiTi" charset="-122"/>
                <a:ea typeface="KaiTi" charset="-122"/>
                <a:cs typeface="KaiTi" charset="-122"/>
              </a:rPr>
              <a:t>也</a:t>
            </a:r>
            <a:r>
              <a:rPr lang="en-GB" altLang="zh-CN" sz="2800">
                <a:latin typeface="KaiTi" charset="-122"/>
                <a:ea typeface="KaiTi" charset="-122"/>
                <a:cs typeface="KaiTi" charset="-122"/>
              </a:rPr>
              <a:t>;</a:t>
            </a:r>
            <a:endParaRPr lang="en-GB" altLang="zh-CN" sz="2800"/>
          </a:p>
          <a:p>
            <a:pPr marL="180975" indent="-180975">
              <a:buFont typeface="Arial" charset="0"/>
              <a:buChar char="•"/>
            </a:pPr>
            <a:r>
              <a:rPr lang="en-GB" altLang="zh-CN" sz="2800">
                <a:solidFill>
                  <a:srgbClr val="171EEF"/>
                </a:solidFill>
                <a:ea typeface="KaiTi" charset="-122"/>
                <a:cs typeface="KaiTi" charset="-122"/>
              </a:rPr>
              <a:t>can say/write about what rooms there are in my house and what items there are in different rooms with </a:t>
            </a:r>
            <a:r>
              <a:rPr lang="zh-CN" altLang="en-US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和</a:t>
            </a:r>
            <a:r>
              <a:rPr lang="en-GB" altLang="zh-CN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,</a:t>
            </a:r>
            <a:r>
              <a:rPr lang="zh-CN" altLang="en-US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也</a:t>
            </a:r>
            <a:r>
              <a:rPr lang="en-GB" altLang="zh-CN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,</a:t>
            </a:r>
            <a:r>
              <a:rPr lang="zh-CN" altLang="en-US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不但</a:t>
            </a:r>
            <a:r>
              <a:rPr lang="mr-IN" altLang="zh-CN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…</a:t>
            </a:r>
            <a:r>
              <a:rPr lang="zh-CN" altLang="en-US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而且</a:t>
            </a:r>
            <a:r>
              <a:rPr lang="mr-IN" altLang="zh-CN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…</a:t>
            </a:r>
            <a:r>
              <a:rPr lang="en-GB" altLang="zh-CN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,</a:t>
            </a:r>
            <a:r>
              <a:rPr lang="zh-CN" altLang="en-US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虽然</a:t>
            </a:r>
            <a:r>
              <a:rPr lang="mr-IN" altLang="zh-CN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…</a:t>
            </a:r>
            <a:r>
              <a:rPr lang="zh-CN" altLang="en-US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但是</a:t>
            </a:r>
            <a:r>
              <a:rPr lang="mr-IN" altLang="zh-CN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…</a:t>
            </a:r>
            <a:r>
              <a:rPr lang="en-GB" altLang="zh-CN" sz="2800">
                <a:solidFill>
                  <a:srgbClr val="171EEF"/>
                </a:solidFill>
                <a:latin typeface="KaiTi" charset="-122"/>
                <a:ea typeface="KaiTi" charset="-122"/>
                <a:cs typeface="KaiTi" charset="-122"/>
              </a:rPr>
              <a:t>;</a:t>
            </a:r>
            <a:endParaRPr lang="en-US" sz="2800">
              <a:solidFill>
                <a:srgbClr val="171EEF"/>
              </a:solidFill>
            </a:endParaRP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205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904" y="0"/>
            <a:ext cx="11489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en-US" altLang="zh-CN" sz="2400" b="1" dirty="0">
                <a:solidFill>
                  <a:srgbClr val="FF0000"/>
                </a:solidFill>
              </a:rPr>
              <a:t>Please stick the </a:t>
            </a:r>
            <a:r>
              <a:rPr lang="zh-CN" altLang="en-US" sz="2400" b="1" dirty="0">
                <a:solidFill>
                  <a:srgbClr val="FF0000"/>
                </a:solidFill>
                <a:latin typeface="KaiTi" charset="-122"/>
                <a:ea typeface="KaiTi" charset="-122"/>
                <a:cs typeface="KaiTi" charset="-122"/>
              </a:rPr>
              <a:t>汉字</a:t>
            </a:r>
            <a:r>
              <a:rPr lang="en-GB" altLang="zh-CN" sz="2400" b="1" dirty="0">
                <a:solidFill>
                  <a:srgbClr val="FF0000"/>
                </a:solidFill>
              </a:rPr>
              <a:t>(</a:t>
            </a:r>
            <a:r>
              <a:rPr lang="en-GB" altLang="zh-CN" sz="2400" b="1" dirty="0" err="1">
                <a:solidFill>
                  <a:srgbClr val="FF0000"/>
                </a:solidFill>
              </a:rPr>
              <a:t>Hanzi</a:t>
            </a:r>
            <a:r>
              <a:rPr lang="en-GB" altLang="zh-CN" sz="2400" b="1" dirty="0">
                <a:solidFill>
                  <a:srgbClr val="FF0000"/>
                </a:solidFill>
              </a:rPr>
              <a:t>)</a:t>
            </a:r>
            <a:r>
              <a:rPr lang="zh-CN" altLang="en-US" sz="2400" b="1" dirty="0">
                <a:solidFill>
                  <a:srgbClr val="FF0000"/>
                </a:solidFill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</a:rPr>
              <a:t>slip</a:t>
            </a:r>
            <a:r>
              <a:rPr lang="zh-CN" altLang="en-US" sz="2400" b="1" dirty="0">
                <a:solidFill>
                  <a:srgbClr val="FF0000"/>
                </a:solidFill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</a:rPr>
              <a:t>in</a:t>
            </a:r>
            <a:r>
              <a:rPr lang="zh-CN" altLang="en-US" sz="2400" b="1" dirty="0">
                <a:solidFill>
                  <a:srgbClr val="FF0000"/>
                </a:solidFill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</a:rPr>
              <a:t>your book. </a:t>
            </a:r>
          </a:p>
          <a:p>
            <a:pPr marL="514350" indent="-514350">
              <a:buAutoNum type="arabicPeriod"/>
            </a:pPr>
            <a:r>
              <a:rPr lang="en-GB" altLang="zh-CN" sz="2400" b="1" dirty="0" smtClean="0">
                <a:solidFill>
                  <a:srgbClr val="FF0000"/>
                </a:solidFill>
              </a:rPr>
              <a:t>Write down English and Pinyin to the slip. </a:t>
            </a:r>
            <a:endParaRPr lang="en-GB" altLang="zh-CN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8077" y="1200329"/>
            <a:ext cx="5118630" cy="397031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3600" dirty="0" smtClean="0"/>
              <a:t>1.chúfáng/kitchen</a:t>
            </a:r>
            <a:endParaRPr lang="en-US" altLang="zh-CN" sz="3600" dirty="0"/>
          </a:p>
          <a:p>
            <a:r>
              <a:rPr lang="en-US" altLang="zh-CN" sz="3600" dirty="0" smtClean="0"/>
              <a:t>2.kètīng/sitting room</a:t>
            </a:r>
            <a:endParaRPr lang="en-US" altLang="zh-CN" sz="3600" dirty="0"/>
          </a:p>
          <a:p>
            <a:r>
              <a:rPr lang="en-US" altLang="zh-CN" sz="3600" dirty="0" smtClean="0"/>
              <a:t>3.diànhuà/telephone</a:t>
            </a:r>
            <a:endParaRPr lang="en-US" altLang="zh-CN" sz="3600" dirty="0"/>
          </a:p>
          <a:p>
            <a:r>
              <a:rPr lang="en-US" altLang="zh-CN" sz="3600" dirty="0" smtClean="0"/>
              <a:t>4.cèsuǒ/toilet</a:t>
            </a:r>
            <a:endParaRPr lang="en-US" altLang="zh-CN" sz="3600" dirty="0"/>
          </a:p>
          <a:p>
            <a:r>
              <a:rPr lang="en-US" altLang="zh-CN" sz="3600" dirty="0" smtClean="0"/>
              <a:t>5.wòshì/bedroom</a:t>
            </a:r>
            <a:endParaRPr lang="en-US" altLang="zh-CN" sz="3600" dirty="0"/>
          </a:p>
          <a:p>
            <a:r>
              <a:rPr lang="en-US" altLang="zh-CN" sz="3600" dirty="0" smtClean="0"/>
              <a:t>6.yùshì/bath room</a:t>
            </a:r>
            <a:endParaRPr lang="en-US" altLang="zh-CN" sz="3600" dirty="0"/>
          </a:p>
          <a:p>
            <a:r>
              <a:rPr lang="en-US" altLang="zh-CN" sz="3600" dirty="0" smtClean="0"/>
              <a:t>7. shūfáng/study room</a:t>
            </a:r>
            <a:endParaRPr lang="en-US" altLang="zh-CN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8585177" y="1154336"/>
            <a:ext cx="2007704" cy="397031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altLang="zh-CN" sz="3600" dirty="0" smtClean="0">
                <a:latin typeface="KaiTi" charset="-122"/>
                <a:ea typeface="KaiTi" charset="-122"/>
                <a:cs typeface="KaiTi" charset="-122"/>
              </a:rPr>
              <a:t>a.</a:t>
            </a:r>
            <a:r>
              <a:rPr lang="zh-CN" altLang="en-US" sz="3600" dirty="0" smtClean="0">
                <a:latin typeface="KaiTi" charset="-122"/>
                <a:ea typeface="KaiTi" charset="-122"/>
                <a:cs typeface="KaiTi" charset="-122"/>
              </a:rPr>
              <a:t>卧</a:t>
            </a:r>
            <a:r>
              <a:rPr lang="zh-CN" altLang="en-US" sz="3600" dirty="0">
                <a:latin typeface="KaiTi" charset="-122"/>
                <a:ea typeface="KaiTi" charset="-122"/>
                <a:cs typeface="KaiTi" charset="-122"/>
              </a:rPr>
              <a:t>室</a:t>
            </a:r>
            <a:endParaRPr lang="en-US" altLang="zh-CN" sz="3600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en-GB" altLang="zh-CN" sz="3600" dirty="0" smtClean="0">
                <a:latin typeface="KaiTi" charset="-122"/>
                <a:ea typeface="KaiTi" charset="-122"/>
                <a:cs typeface="KaiTi" charset="-122"/>
              </a:rPr>
              <a:t>b.</a:t>
            </a:r>
            <a:r>
              <a:rPr lang="zh-CN" altLang="en-US" sz="3600" dirty="0" smtClean="0">
                <a:latin typeface="KaiTi" charset="-122"/>
                <a:ea typeface="KaiTi" charset="-122"/>
                <a:cs typeface="KaiTi" charset="-122"/>
              </a:rPr>
              <a:t>浴</a:t>
            </a:r>
            <a:r>
              <a:rPr lang="zh-CN" altLang="en-US" sz="3600" dirty="0">
                <a:latin typeface="KaiTi" charset="-122"/>
                <a:ea typeface="KaiTi" charset="-122"/>
                <a:cs typeface="KaiTi" charset="-122"/>
              </a:rPr>
              <a:t>室</a:t>
            </a:r>
            <a:endParaRPr lang="en-US" altLang="zh-CN" sz="3600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en-GB" altLang="zh-CN" sz="3600" dirty="0" smtClean="0">
                <a:latin typeface="KaiTi" charset="-122"/>
                <a:ea typeface="KaiTi" charset="-122"/>
                <a:cs typeface="KaiTi" charset="-122"/>
              </a:rPr>
              <a:t>c.</a:t>
            </a:r>
            <a:r>
              <a:rPr lang="zh-CN" altLang="en-US" sz="3600" dirty="0" smtClean="0">
                <a:latin typeface="KaiTi" charset="-122"/>
                <a:ea typeface="KaiTi" charset="-122"/>
                <a:cs typeface="KaiTi" charset="-122"/>
              </a:rPr>
              <a:t>厕</a:t>
            </a:r>
            <a:r>
              <a:rPr lang="zh-CN" altLang="en-US" sz="3600" dirty="0">
                <a:latin typeface="KaiTi" charset="-122"/>
                <a:ea typeface="KaiTi" charset="-122"/>
                <a:cs typeface="KaiTi" charset="-122"/>
              </a:rPr>
              <a:t>所</a:t>
            </a:r>
            <a:endParaRPr lang="en-US" altLang="zh-CN" sz="3600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en-GB" altLang="zh-CN" sz="3600" dirty="0" smtClean="0">
                <a:latin typeface="KaiTi" charset="-122"/>
                <a:ea typeface="KaiTi" charset="-122"/>
                <a:cs typeface="KaiTi" charset="-122"/>
              </a:rPr>
              <a:t>d.</a:t>
            </a:r>
            <a:r>
              <a:rPr lang="zh-CN" altLang="en-US" sz="3600" dirty="0" smtClean="0">
                <a:latin typeface="KaiTi" charset="-122"/>
                <a:ea typeface="KaiTi" charset="-122"/>
                <a:cs typeface="KaiTi" charset="-122"/>
              </a:rPr>
              <a:t>厨</a:t>
            </a:r>
            <a:r>
              <a:rPr lang="zh-CN" altLang="en-US" sz="3600" dirty="0">
                <a:latin typeface="KaiTi" charset="-122"/>
                <a:ea typeface="KaiTi" charset="-122"/>
                <a:cs typeface="KaiTi" charset="-122"/>
              </a:rPr>
              <a:t>房</a:t>
            </a:r>
            <a:endParaRPr lang="en-US" altLang="zh-CN" sz="3600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en-GB" altLang="zh-CN" sz="3600" dirty="0" smtClean="0">
                <a:latin typeface="KaiTi" charset="-122"/>
                <a:ea typeface="KaiTi" charset="-122"/>
                <a:cs typeface="KaiTi" charset="-122"/>
              </a:rPr>
              <a:t>e.</a:t>
            </a:r>
            <a:r>
              <a:rPr lang="zh-CN" altLang="en-US" sz="3600" dirty="0">
                <a:latin typeface="KaiTi" charset="-122"/>
                <a:ea typeface="KaiTi" charset="-122"/>
                <a:cs typeface="KaiTi" charset="-122"/>
              </a:rPr>
              <a:t>客厅</a:t>
            </a:r>
            <a:endParaRPr lang="en-US" altLang="zh-CN" sz="3600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en-GB" altLang="zh-CN" sz="3600" dirty="0" smtClean="0">
                <a:latin typeface="KaiTi" charset="-122"/>
                <a:ea typeface="KaiTi" charset="-122"/>
                <a:cs typeface="KaiTi" charset="-122"/>
              </a:rPr>
              <a:t>f.</a:t>
            </a:r>
            <a:r>
              <a:rPr lang="zh-CN" altLang="en-US" sz="3600" dirty="0">
                <a:latin typeface="KaiTi" charset="-122"/>
                <a:ea typeface="KaiTi" charset="-122"/>
                <a:cs typeface="KaiTi" charset="-122"/>
              </a:rPr>
              <a:t>书房</a:t>
            </a:r>
            <a:endParaRPr lang="en-US" sz="3600" dirty="0">
              <a:latin typeface="KaiTi" charset="-122"/>
              <a:ea typeface="KaiTi" charset="-122"/>
              <a:cs typeface="KaiTi" charset="-122"/>
            </a:endParaRPr>
          </a:p>
          <a:p>
            <a:r>
              <a:rPr lang="en-GB" altLang="zh-CN" sz="3600" dirty="0" smtClean="0">
                <a:latin typeface="KaiTi" charset="-122"/>
                <a:ea typeface="KaiTi" charset="-122"/>
                <a:cs typeface="KaiTi" charset="-122"/>
              </a:rPr>
              <a:t>g.</a:t>
            </a:r>
            <a:r>
              <a:rPr lang="zh-CN" altLang="en-US" sz="3600" dirty="0">
                <a:latin typeface="KaiTi" charset="-122"/>
                <a:ea typeface="KaiTi" charset="-122"/>
                <a:cs typeface="KaiTi" charset="-122"/>
              </a:rPr>
              <a:t>电话</a:t>
            </a:r>
            <a:endParaRPr lang="en-US" altLang="zh-CN" sz="3600" dirty="0">
              <a:latin typeface="KaiTi" charset="-122"/>
              <a:ea typeface="KaiTi" charset="-122"/>
              <a:cs typeface="KaiTi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6048157"/>
            <a:ext cx="100210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171EEF"/>
                </a:solidFill>
              </a:rPr>
              <a:t>Ext 2. </a:t>
            </a:r>
            <a:r>
              <a:rPr lang="en-GB" sz="2400" b="1" dirty="0" smtClean="0">
                <a:solidFill>
                  <a:srgbClr val="171EEF"/>
                </a:solidFill>
              </a:rPr>
              <a:t>Translate into </a:t>
            </a:r>
            <a:r>
              <a:rPr lang="en-GB" sz="2400" b="1" dirty="0" err="1" smtClean="0">
                <a:solidFill>
                  <a:srgbClr val="171EEF"/>
                </a:solidFill>
              </a:rPr>
              <a:t>Hanzi</a:t>
            </a:r>
            <a:r>
              <a:rPr lang="en-GB" sz="2400" b="1" dirty="0" smtClean="0">
                <a:solidFill>
                  <a:srgbClr val="171EEF"/>
                </a:solidFill>
              </a:rPr>
              <a:t> </a:t>
            </a:r>
            <a:r>
              <a:rPr lang="en-GB" sz="2400" b="1" dirty="0">
                <a:solidFill>
                  <a:srgbClr val="171EEF"/>
                </a:solidFill>
              </a:rPr>
              <a:t>and </a:t>
            </a:r>
            <a:r>
              <a:rPr lang="en-GB" sz="2400" b="1" dirty="0" smtClean="0">
                <a:solidFill>
                  <a:srgbClr val="171EEF"/>
                </a:solidFill>
              </a:rPr>
              <a:t>pinyin.</a:t>
            </a:r>
          </a:p>
          <a:p>
            <a:r>
              <a:rPr lang="en-GB" sz="2400" b="1" dirty="0" smtClean="0">
                <a:solidFill>
                  <a:srgbClr val="171EEF"/>
                </a:solidFill>
              </a:rPr>
              <a:t>a</a:t>
            </a:r>
            <a:r>
              <a:rPr lang="en-GB" sz="2400" b="1" dirty="0">
                <a:solidFill>
                  <a:srgbClr val="171EEF"/>
                </a:solidFill>
              </a:rPr>
              <a:t>. room to sleep; b. room to study; c. room to cook; d. device to call someone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5639380"/>
            <a:ext cx="11980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Ext 1. </a:t>
            </a:r>
            <a:r>
              <a:rPr lang="en-GB" sz="2400" b="1" dirty="0" smtClean="0"/>
              <a:t>Mix and Match. 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045650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7625" y="2684622"/>
            <a:ext cx="1016018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Extension 1:</a:t>
            </a:r>
          </a:p>
          <a:p>
            <a:r>
              <a:rPr lang="en-US" sz="3200" dirty="0" smtClean="0">
                <a:ea typeface="KaiTi" charset="-122"/>
                <a:cs typeface="KaiTi" charset="-122"/>
              </a:rPr>
              <a:t>Use connective words </a:t>
            </a:r>
            <a:r>
              <a:rPr lang="en-US" sz="3200" dirty="0">
                <a:ea typeface="KaiTi" charset="-122"/>
                <a:cs typeface="KaiTi" charset="-122"/>
              </a:rPr>
              <a:t> </a:t>
            </a:r>
            <a:r>
              <a:rPr lang="zh-CN" altLang="en-US" sz="4400" dirty="0">
                <a:solidFill>
                  <a:srgbClr val="171EEF"/>
                </a:solidFill>
                <a:ea typeface="KaiTi" charset="-122"/>
                <a:cs typeface="KaiTi" charset="-122"/>
              </a:rPr>
              <a:t>和、</a:t>
            </a:r>
            <a:r>
              <a:rPr lang="zh-CN" altLang="en-US" sz="4400" dirty="0" smtClean="0">
                <a:solidFill>
                  <a:srgbClr val="171EEF"/>
                </a:solidFill>
                <a:ea typeface="KaiTi" charset="-122"/>
                <a:cs typeface="KaiTi" charset="-122"/>
              </a:rPr>
              <a:t>也</a:t>
            </a:r>
            <a:r>
              <a:rPr lang="en-GB" altLang="zh-CN" sz="3200" dirty="0" smtClean="0">
                <a:ea typeface="KaiTi" charset="-122"/>
                <a:cs typeface="KaiTi" charset="-122"/>
              </a:rPr>
              <a:t> to upgrade your sentence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1287625" y="432319"/>
            <a:ext cx="1058091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</a:rPr>
              <a:t>Task 1: Please write a sentence </a:t>
            </a:r>
            <a:r>
              <a:rPr lang="en-GB" sz="3200" b="1" dirty="0" smtClean="0">
                <a:solidFill>
                  <a:srgbClr val="FF0000"/>
                </a:solidFill>
              </a:rPr>
              <a:t>about what rooms you have in your house;</a:t>
            </a:r>
            <a:endParaRPr lang="en-GB" sz="3200" b="1" dirty="0">
              <a:solidFill>
                <a:srgbClr val="FF0000"/>
              </a:solidFill>
            </a:endParaRPr>
          </a:p>
          <a:p>
            <a:r>
              <a:rPr lang="en-GB" sz="3200" b="1" dirty="0">
                <a:solidFill>
                  <a:srgbClr val="FF0000"/>
                </a:solidFill>
              </a:rPr>
              <a:t>Task 2: Please write a sentence </a:t>
            </a:r>
            <a:r>
              <a:rPr lang="en-GB" sz="3200" b="1" dirty="0" smtClean="0">
                <a:solidFill>
                  <a:srgbClr val="FF0000"/>
                </a:solidFill>
              </a:rPr>
              <a:t>about </a:t>
            </a:r>
            <a:r>
              <a:rPr lang="en-GB" sz="3200" b="1" dirty="0">
                <a:solidFill>
                  <a:srgbClr val="FF0000"/>
                </a:solidFill>
              </a:rPr>
              <a:t>what </a:t>
            </a:r>
            <a:r>
              <a:rPr lang="en-GB" sz="3200" b="1" dirty="0" smtClean="0">
                <a:solidFill>
                  <a:srgbClr val="FF0000"/>
                </a:solidFill>
              </a:rPr>
              <a:t>furniture and items there are in the room; 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87624" y="4420533"/>
            <a:ext cx="9922681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171EEF"/>
                </a:solidFill>
              </a:rPr>
              <a:t>Extension 2:</a:t>
            </a:r>
          </a:p>
          <a:p>
            <a:r>
              <a:rPr lang="en-US" sz="3200" dirty="0">
                <a:solidFill>
                  <a:srgbClr val="171EEF"/>
                </a:solidFill>
                <a:ea typeface="KaiTi" charset="-122"/>
                <a:cs typeface="KaiTi" charset="-122"/>
              </a:rPr>
              <a:t> </a:t>
            </a:r>
            <a:r>
              <a:rPr lang="en-US" sz="3200" dirty="0" smtClean="0">
                <a:solidFill>
                  <a:srgbClr val="171EEF"/>
                </a:solidFill>
                <a:ea typeface="KaiTi" charset="-122"/>
                <a:cs typeface="KaiTi" charset="-122"/>
              </a:rPr>
              <a:t>Use </a:t>
            </a:r>
            <a:r>
              <a:rPr lang="zh-CN" altLang="en-US" sz="4000" dirty="0" smtClean="0">
                <a:ea typeface="KaiTi" charset="-122"/>
                <a:cs typeface="KaiTi" charset="-122"/>
              </a:rPr>
              <a:t>不</a:t>
            </a:r>
            <a:r>
              <a:rPr lang="zh-CN" altLang="en-US" sz="4000" dirty="0">
                <a:ea typeface="KaiTi" charset="-122"/>
                <a:cs typeface="KaiTi" charset="-122"/>
              </a:rPr>
              <a:t>但</a:t>
            </a:r>
            <a:r>
              <a:rPr lang="en-US" sz="4000" dirty="0">
                <a:ea typeface="KaiTi" charset="-122"/>
                <a:cs typeface="KaiTi" charset="-122"/>
              </a:rPr>
              <a:t>…</a:t>
            </a:r>
            <a:r>
              <a:rPr lang="zh-CN" altLang="en-US" sz="4000" dirty="0">
                <a:ea typeface="KaiTi" charset="-122"/>
                <a:cs typeface="KaiTi" charset="-122"/>
              </a:rPr>
              <a:t>而且</a:t>
            </a:r>
            <a:r>
              <a:rPr lang="en-US" sz="4000" dirty="0">
                <a:ea typeface="KaiTi" charset="-122"/>
                <a:cs typeface="KaiTi" charset="-122"/>
              </a:rPr>
              <a:t>…, </a:t>
            </a:r>
            <a:r>
              <a:rPr lang="zh-CN" altLang="en-US" sz="4000" dirty="0">
                <a:ea typeface="KaiTi" charset="-122"/>
                <a:cs typeface="KaiTi" charset="-122"/>
              </a:rPr>
              <a:t>因为</a:t>
            </a:r>
            <a:r>
              <a:rPr lang="en-US" sz="4000" dirty="0">
                <a:ea typeface="KaiTi" charset="-122"/>
                <a:cs typeface="KaiTi" charset="-122"/>
              </a:rPr>
              <a:t>…</a:t>
            </a:r>
            <a:r>
              <a:rPr lang="zh-CN" altLang="en-US" sz="4000" dirty="0">
                <a:ea typeface="KaiTi" charset="-122"/>
                <a:cs typeface="KaiTi" charset="-122"/>
              </a:rPr>
              <a:t>所以</a:t>
            </a:r>
            <a:r>
              <a:rPr lang="en-US" sz="4000" dirty="0">
                <a:ea typeface="KaiTi" charset="-122"/>
                <a:cs typeface="KaiTi" charset="-122"/>
              </a:rPr>
              <a:t>…, </a:t>
            </a:r>
            <a:r>
              <a:rPr lang="zh-CN" altLang="en-US" sz="4000" dirty="0">
                <a:ea typeface="KaiTi" charset="-122"/>
                <a:cs typeface="KaiTi" charset="-122"/>
              </a:rPr>
              <a:t>虽然</a:t>
            </a:r>
            <a:r>
              <a:rPr lang="en-US" sz="4000" dirty="0">
                <a:ea typeface="KaiTi" charset="-122"/>
                <a:cs typeface="KaiTi" charset="-122"/>
              </a:rPr>
              <a:t>…</a:t>
            </a:r>
            <a:r>
              <a:rPr lang="zh-CN" altLang="en-US" sz="4000" dirty="0">
                <a:ea typeface="KaiTi" charset="-122"/>
                <a:cs typeface="KaiTi" charset="-122"/>
              </a:rPr>
              <a:t>但是</a:t>
            </a:r>
            <a:r>
              <a:rPr lang="en-US" sz="4000" dirty="0" smtClean="0">
                <a:ea typeface="KaiTi" charset="-122"/>
                <a:cs typeface="KaiTi" charset="-122"/>
              </a:rPr>
              <a:t>…; </a:t>
            </a:r>
            <a:r>
              <a:rPr lang="en-US" sz="3200" dirty="0" smtClean="0">
                <a:solidFill>
                  <a:srgbClr val="171EEF"/>
                </a:solidFill>
                <a:ea typeface="KaiTi" charset="-122"/>
                <a:cs typeface="KaiTi" charset="-122"/>
              </a:rPr>
              <a:t>to make your sentences as high level as possible.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999931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CF1F335-9507-4062-874A-20B5DAC43C0C}"/>
</file>

<file path=customXml/itemProps2.xml><?xml version="1.0" encoding="utf-8"?>
<ds:datastoreItem xmlns:ds="http://schemas.openxmlformats.org/officeDocument/2006/customXml" ds:itemID="{273458C1-9766-4FAE-90D6-50DC5C507BA5}"/>
</file>

<file path=customXml/itemProps3.xml><?xml version="1.0" encoding="utf-8"?>
<ds:datastoreItem xmlns:ds="http://schemas.openxmlformats.org/officeDocument/2006/customXml" ds:itemID="{5DAF088A-A95F-4AA7-B527-440C914151BA}"/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648</Words>
  <Application>Microsoft Office PowerPoint</Application>
  <PresentationFormat>Widescreen</PresentationFormat>
  <Paragraphs>170</Paragraphs>
  <Slides>15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DengXian</vt:lpstr>
      <vt:lpstr>KaiTi</vt:lpstr>
      <vt:lpstr>Arial</vt:lpstr>
      <vt:lpstr>Calibri</vt:lpstr>
      <vt:lpstr>Calibri Light</vt:lpstr>
      <vt:lpstr>Times New Roman</vt:lpstr>
      <vt:lpstr>Wingdings</vt:lpstr>
      <vt:lpstr>Office Theme</vt:lpstr>
      <vt:lpstr>Vocab test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ellenwanguk@gmail.com</dc:creator>
  <cp:lastModifiedBy>W Huang</cp:lastModifiedBy>
  <cp:revision>88</cp:revision>
  <dcterms:created xsi:type="dcterms:W3CDTF">2018-03-18T09:36:52Z</dcterms:created>
  <dcterms:modified xsi:type="dcterms:W3CDTF">2021-03-09T11:29:00Z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