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7"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7" d="100"/>
          <a:sy n="67" d="100"/>
        </p:scale>
        <p:origin x="86"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6105E8-79FE-47A0-A26B-849B2F050E22}"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663058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6105E8-79FE-47A0-A26B-849B2F050E22}"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2959499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6105E8-79FE-47A0-A26B-849B2F050E22}"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2816700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6105E8-79FE-47A0-A26B-849B2F050E22}" type="datetimeFigureOut">
              <a:rPr lang="en-GB" smtClean="0"/>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2799573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6105E8-79FE-47A0-A26B-849B2F050E22}" type="datetimeFigureOut">
              <a:rPr lang="en-GB" smtClean="0"/>
              <a:t>18/10/2020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4067393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6105E8-79FE-47A0-A26B-849B2F050E22}" type="datetimeFigureOut">
              <a:rPr lang="en-GB" smtClean="0"/>
              <a:t>18/10/2020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3458256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6105E8-79FE-47A0-A26B-849B2F050E22}" type="datetimeFigureOut">
              <a:rPr lang="en-GB" smtClean="0"/>
              <a:t>18/10/2020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859640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6105E8-79FE-47A0-A26B-849B2F050E22}" type="datetimeFigureOut">
              <a:rPr lang="en-GB" smtClean="0"/>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1700511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6105E8-79FE-47A0-A26B-849B2F050E22}" type="datetimeFigureOut">
              <a:rPr lang="en-GB" smtClean="0"/>
              <a:t>18/10/2020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3780374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6105E8-79FE-47A0-A26B-849B2F050E22}"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632951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6105E8-79FE-47A0-A26B-849B2F050E22}" type="datetimeFigureOut">
              <a:rPr lang="en-GB" smtClean="0"/>
              <a:t>18/10/2020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EEA117-C247-49D6-823D-6E1A4D6DEF88}" type="slidenum">
              <a:rPr lang="en-GB" smtClean="0"/>
              <a:t>‹#›</a:t>
            </a:fld>
            <a:endParaRPr lang="en-GB"/>
          </a:p>
        </p:txBody>
      </p:sp>
    </p:spTree>
    <p:extLst>
      <p:ext uri="{BB962C8B-B14F-4D97-AF65-F5344CB8AC3E}">
        <p14:creationId xmlns:p14="http://schemas.microsoft.com/office/powerpoint/2010/main" val="2266391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6105E8-79FE-47A0-A26B-849B2F050E22}" type="datetimeFigureOut">
              <a:rPr lang="en-GB" smtClean="0"/>
              <a:t>18/10/2020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EEA117-C247-49D6-823D-6E1A4D6DEF88}" type="slidenum">
              <a:rPr lang="en-GB" smtClean="0"/>
              <a:t>‹#›</a:t>
            </a:fld>
            <a:endParaRPr lang="en-GB"/>
          </a:p>
        </p:txBody>
      </p:sp>
    </p:spTree>
    <p:extLst>
      <p:ext uri="{BB962C8B-B14F-4D97-AF65-F5344CB8AC3E}">
        <p14:creationId xmlns:p14="http://schemas.microsoft.com/office/powerpoint/2010/main" val="31527952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Separation Revision</a:t>
            </a:r>
          </a:p>
        </p:txBody>
      </p:sp>
      <p:sp>
        <p:nvSpPr>
          <p:cNvPr id="3" name="Content Placeholder 2"/>
          <p:cNvSpPr>
            <a:spLocks noGrp="1"/>
          </p:cNvSpPr>
          <p:nvPr>
            <p:ph idx="1"/>
          </p:nvPr>
        </p:nvSpPr>
        <p:spPr/>
        <p:txBody>
          <a:bodyPr/>
          <a:lstStyle/>
          <a:p>
            <a:r>
              <a:rPr lang="en-GB" dirty="0"/>
              <a:t>To name and describe the processes of separation</a:t>
            </a:r>
          </a:p>
          <a:p>
            <a:r>
              <a:rPr lang="en-GB" dirty="0"/>
              <a:t>To recall information that could be in the test</a:t>
            </a:r>
          </a:p>
          <a:p>
            <a:r>
              <a:rPr lang="en-GB" dirty="0"/>
              <a:t>To identify key words and use these to build sentences</a:t>
            </a:r>
          </a:p>
        </p:txBody>
      </p:sp>
    </p:spTree>
    <p:extLst>
      <p:ext uri="{BB962C8B-B14F-4D97-AF65-F5344CB8AC3E}">
        <p14:creationId xmlns:p14="http://schemas.microsoft.com/office/powerpoint/2010/main" val="1263765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230632"/>
            <a:ext cx="10515600" cy="1325563"/>
          </a:xfrm>
        </p:spPr>
        <p:txBody>
          <a:bodyPr/>
          <a:lstStyle/>
          <a:p>
            <a:r>
              <a:rPr lang="en-GB" dirty="0"/>
              <a:t>Retrieval Practice</a:t>
            </a:r>
          </a:p>
        </p:txBody>
      </p:sp>
      <p:sp>
        <p:nvSpPr>
          <p:cNvPr id="3" name="Content Placeholder 2"/>
          <p:cNvSpPr>
            <a:spLocks noGrp="1"/>
          </p:cNvSpPr>
          <p:nvPr>
            <p:ph idx="1"/>
          </p:nvPr>
        </p:nvSpPr>
        <p:spPr>
          <a:xfrm>
            <a:off x="838199" y="942755"/>
            <a:ext cx="10515600" cy="4351338"/>
          </a:xfrm>
        </p:spPr>
        <p:txBody>
          <a:bodyPr/>
          <a:lstStyle/>
          <a:p>
            <a:pPr marL="0" indent="0">
              <a:buNone/>
            </a:pPr>
            <a:r>
              <a:rPr lang="en-GB" dirty="0"/>
              <a:t>Answer the following questions</a:t>
            </a:r>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398801822"/>
              </p:ext>
            </p:extLst>
          </p:nvPr>
        </p:nvGraphicFramePr>
        <p:xfrm>
          <a:off x="1040961" y="1647346"/>
          <a:ext cx="9819696" cy="4443823"/>
        </p:xfrm>
        <a:graphic>
          <a:graphicData uri="http://schemas.openxmlformats.org/drawingml/2006/table">
            <a:tbl>
              <a:tblPr firstRow="1" bandRow="1">
                <a:tableStyleId>{5940675A-B579-460E-94D1-54222C63F5DA}</a:tableStyleId>
              </a:tblPr>
              <a:tblGrid>
                <a:gridCol w="3324005">
                  <a:extLst>
                    <a:ext uri="{9D8B030D-6E8A-4147-A177-3AD203B41FA5}">
                      <a16:colId xmlns:a16="http://schemas.microsoft.com/office/drawing/2014/main" val="3884143060"/>
                    </a:ext>
                  </a:extLst>
                </a:gridCol>
                <a:gridCol w="6495691">
                  <a:extLst>
                    <a:ext uri="{9D8B030D-6E8A-4147-A177-3AD203B41FA5}">
                      <a16:colId xmlns:a16="http://schemas.microsoft.com/office/drawing/2014/main" val="1563163661"/>
                    </a:ext>
                  </a:extLst>
                </a:gridCol>
              </a:tblGrid>
              <a:tr h="920275">
                <a:tc>
                  <a:txBody>
                    <a:bodyPr/>
                    <a:lstStyle/>
                    <a:p>
                      <a:r>
                        <a:rPr lang="en-GB" dirty="0"/>
                        <a:t>What is the difference</a:t>
                      </a:r>
                      <a:r>
                        <a:rPr lang="en-GB" baseline="0" dirty="0"/>
                        <a:t> between distillation and fractional distillation?</a:t>
                      </a:r>
                      <a:endParaRPr lang="en-GB" dirty="0"/>
                    </a:p>
                  </a:txBody>
                  <a:tcPr/>
                </a:tc>
                <a:tc>
                  <a:txBody>
                    <a:bodyPr/>
                    <a:lstStyle/>
                    <a:p>
                      <a:r>
                        <a:rPr lang="en-GB" b="1" baseline="0" dirty="0">
                          <a:solidFill>
                            <a:schemeClr val="tx1"/>
                          </a:solidFill>
                        </a:rPr>
                        <a:t>Fractional distillation is used for 2 or more liquids with close boiling points. Distillation is used for a dissolved solute and solvent.</a:t>
                      </a:r>
                      <a:endParaRPr lang="en-GB" dirty="0">
                        <a:solidFill>
                          <a:schemeClr val="tx1"/>
                        </a:solidFill>
                      </a:endParaRPr>
                    </a:p>
                  </a:txBody>
                  <a:tcPr/>
                </a:tc>
                <a:extLst>
                  <a:ext uri="{0D108BD9-81ED-4DB2-BD59-A6C34878D82A}">
                    <a16:rowId xmlns:a16="http://schemas.microsoft.com/office/drawing/2014/main" val="2404075944"/>
                  </a:ext>
                </a:extLst>
              </a:tr>
              <a:tr h="854751">
                <a:tc>
                  <a:txBody>
                    <a:bodyPr/>
                    <a:lstStyle/>
                    <a:p>
                      <a:r>
                        <a:rPr lang="en-GB" dirty="0"/>
                        <a:t>What is crystallisation used for?</a:t>
                      </a:r>
                    </a:p>
                  </a:txBody>
                  <a:tcPr/>
                </a:tc>
                <a:tc>
                  <a:txBody>
                    <a:bodyPr/>
                    <a:lstStyle/>
                    <a:p>
                      <a:r>
                        <a:rPr lang="en-GB" b="1" dirty="0">
                          <a:solidFill>
                            <a:schemeClr val="tx1"/>
                          </a:solidFill>
                        </a:rPr>
                        <a:t>Separating a soluble solute from the solvent (e.g. salt and water) when you just want the solute.</a:t>
                      </a:r>
                      <a:endParaRPr lang="en-GB" dirty="0">
                        <a:solidFill>
                          <a:schemeClr val="tx1"/>
                        </a:solidFill>
                      </a:endParaRPr>
                    </a:p>
                  </a:txBody>
                  <a:tcPr/>
                </a:tc>
                <a:extLst>
                  <a:ext uri="{0D108BD9-81ED-4DB2-BD59-A6C34878D82A}">
                    <a16:rowId xmlns:a16="http://schemas.microsoft.com/office/drawing/2014/main" val="3454622133"/>
                  </a:ext>
                </a:extLst>
              </a:tr>
              <a:tr h="1196357">
                <a:tc>
                  <a:txBody>
                    <a:bodyPr/>
                    <a:lstStyle/>
                    <a:p>
                      <a:r>
                        <a:rPr lang="en-GB" dirty="0"/>
                        <a:t>How could you completely</a:t>
                      </a:r>
                      <a:r>
                        <a:rPr lang="en-GB" baseline="0" dirty="0"/>
                        <a:t> separate a mixture of water, sand and salt (and not lose anything)?</a:t>
                      </a:r>
                      <a:endParaRPr lang="en-GB" dirty="0"/>
                    </a:p>
                  </a:txBody>
                  <a:tcPr/>
                </a:tc>
                <a:tc>
                  <a:txBody>
                    <a:bodyPr/>
                    <a:lstStyle/>
                    <a:p>
                      <a:r>
                        <a:rPr lang="en-GB" b="1" baseline="0" dirty="0">
                          <a:solidFill>
                            <a:schemeClr val="tx1"/>
                          </a:solidFill>
                        </a:rPr>
                        <a:t>Filter the sand out. Wash the filtrate to make sure no salt is stuck to the sand. Use distillation to collect the water. The salt should be left in the flask.</a:t>
                      </a:r>
                      <a:endParaRPr lang="en-GB" dirty="0">
                        <a:solidFill>
                          <a:schemeClr val="tx1"/>
                        </a:solidFill>
                      </a:endParaRPr>
                    </a:p>
                  </a:txBody>
                  <a:tcPr/>
                </a:tc>
                <a:extLst>
                  <a:ext uri="{0D108BD9-81ED-4DB2-BD59-A6C34878D82A}">
                    <a16:rowId xmlns:a16="http://schemas.microsoft.com/office/drawing/2014/main" val="12379419"/>
                  </a:ext>
                </a:extLst>
              </a:tr>
              <a:tr h="1472440">
                <a:tc>
                  <a:txBody>
                    <a:bodyPr/>
                    <a:lstStyle/>
                    <a:p>
                      <a:r>
                        <a:rPr lang="en-GB" dirty="0"/>
                        <a:t>Describe the process of</a:t>
                      </a:r>
                      <a:r>
                        <a:rPr lang="en-GB" baseline="0" dirty="0"/>
                        <a:t> chromatography.</a:t>
                      </a:r>
                      <a:endParaRPr lang="en-GB" dirty="0"/>
                    </a:p>
                  </a:txBody>
                  <a:tcPr/>
                </a:tc>
                <a:tc>
                  <a:txBody>
                    <a:bodyPr/>
                    <a:lstStyle/>
                    <a:p>
                      <a:r>
                        <a:rPr lang="en-GB" b="1" baseline="0" dirty="0">
                          <a:solidFill>
                            <a:schemeClr val="tx1"/>
                          </a:solidFill>
                        </a:rPr>
                        <a:t>Spot the unknown substance/mixture on a pencil line, along with some known substances (for reference). Allow the solvent to travel up the paper. Compare your unknown with the known compounds to identify.</a:t>
                      </a:r>
                      <a:endParaRPr lang="en-GB" dirty="0">
                        <a:solidFill>
                          <a:schemeClr val="tx1"/>
                        </a:solidFill>
                      </a:endParaRPr>
                    </a:p>
                  </a:txBody>
                  <a:tcPr/>
                </a:tc>
                <a:extLst>
                  <a:ext uri="{0D108BD9-81ED-4DB2-BD59-A6C34878D82A}">
                    <a16:rowId xmlns:a16="http://schemas.microsoft.com/office/drawing/2014/main" val="3751926957"/>
                  </a:ext>
                </a:extLst>
              </a:tr>
            </a:tbl>
          </a:graphicData>
        </a:graphic>
      </p:graphicFrame>
      <p:sp>
        <p:nvSpPr>
          <p:cNvPr id="5" name="Rectangle 4">
            <a:extLst>
              <a:ext uri="{FF2B5EF4-FFF2-40B4-BE49-F238E27FC236}">
                <a16:creationId xmlns:a16="http://schemas.microsoft.com/office/drawing/2014/main" id="{884E8ED5-D2F1-4805-ACC0-BC59AACB736C}"/>
              </a:ext>
            </a:extLst>
          </p:cNvPr>
          <p:cNvSpPr/>
          <p:nvPr/>
        </p:nvSpPr>
        <p:spPr>
          <a:xfrm>
            <a:off x="4400551" y="1667156"/>
            <a:ext cx="6366510" cy="8443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CE18BD4E-5796-4FFF-9A96-C09FE84D097A}"/>
              </a:ext>
            </a:extLst>
          </p:cNvPr>
          <p:cNvSpPr/>
          <p:nvPr/>
        </p:nvSpPr>
        <p:spPr>
          <a:xfrm>
            <a:off x="4400551" y="2617469"/>
            <a:ext cx="6366510" cy="6378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B4E7C87B-0488-4399-BD0D-9A28ACF3A5F9}"/>
              </a:ext>
            </a:extLst>
          </p:cNvPr>
          <p:cNvSpPr/>
          <p:nvPr/>
        </p:nvSpPr>
        <p:spPr>
          <a:xfrm>
            <a:off x="4400551" y="3488811"/>
            <a:ext cx="6366510" cy="939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77E7E1D2-F5E3-484F-8AF6-28CF86330497}"/>
              </a:ext>
            </a:extLst>
          </p:cNvPr>
          <p:cNvSpPr/>
          <p:nvPr/>
        </p:nvSpPr>
        <p:spPr>
          <a:xfrm>
            <a:off x="4400551" y="4672124"/>
            <a:ext cx="6366510" cy="11515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87901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241887" y="5825632"/>
            <a:ext cx="7593662" cy="876149"/>
          </a:xfrm>
          <a:solidFill>
            <a:srgbClr val="FFFF00"/>
          </a:solidFill>
        </p:spPr>
        <p:txBody>
          <a:bodyPr>
            <a:normAutofit/>
          </a:bodyPr>
          <a:lstStyle/>
          <a:p>
            <a:pPr marL="0" indent="0">
              <a:buNone/>
            </a:pPr>
            <a:r>
              <a:rPr lang="en-GB" b="1" dirty="0"/>
              <a:t>Challenge: </a:t>
            </a:r>
            <a:r>
              <a:rPr lang="en-GB" dirty="0"/>
              <a:t>Why can the apparatus in the diagram </a:t>
            </a:r>
            <a:r>
              <a:rPr lang="en-GB" b="1" dirty="0"/>
              <a:t>not</a:t>
            </a:r>
            <a:r>
              <a:rPr lang="en-GB" dirty="0"/>
              <a:t> be used to separate water and ethanol? </a:t>
            </a:r>
          </a:p>
        </p:txBody>
      </p:sp>
      <p:pic>
        <p:nvPicPr>
          <p:cNvPr id="4" name="Picture 3"/>
          <p:cNvPicPr>
            <a:picLocks noChangeAspect="1"/>
          </p:cNvPicPr>
          <p:nvPr/>
        </p:nvPicPr>
        <p:blipFill>
          <a:blip r:embed="rId2"/>
          <a:stretch>
            <a:fillRect/>
          </a:stretch>
        </p:blipFill>
        <p:spPr>
          <a:xfrm>
            <a:off x="-1" y="-10320"/>
            <a:ext cx="7513685" cy="3462967"/>
          </a:xfrm>
          <a:prstGeom prst="rect">
            <a:avLst/>
          </a:prstGeom>
        </p:spPr>
      </p:pic>
      <p:pic>
        <p:nvPicPr>
          <p:cNvPr id="5" name="Picture 4"/>
          <p:cNvPicPr>
            <a:picLocks noChangeAspect="1"/>
          </p:cNvPicPr>
          <p:nvPr/>
        </p:nvPicPr>
        <p:blipFill>
          <a:blip r:embed="rId3"/>
          <a:stretch>
            <a:fillRect/>
          </a:stretch>
        </p:blipFill>
        <p:spPr>
          <a:xfrm>
            <a:off x="7304463" y="2965313"/>
            <a:ext cx="662774" cy="487334"/>
          </a:xfrm>
          <a:prstGeom prst="rect">
            <a:avLst/>
          </a:prstGeom>
        </p:spPr>
      </p:pic>
      <p:pic>
        <p:nvPicPr>
          <p:cNvPr id="6" name="Picture 5"/>
          <p:cNvPicPr>
            <a:picLocks noChangeAspect="1"/>
          </p:cNvPicPr>
          <p:nvPr/>
        </p:nvPicPr>
        <p:blipFill>
          <a:blip r:embed="rId4"/>
          <a:stretch>
            <a:fillRect/>
          </a:stretch>
        </p:blipFill>
        <p:spPr>
          <a:xfrm>
            <a:off x="153056" y="3452646"/>
            <a:ext cx="5977767" cy="788277"/>
          </a:xfrm>
          <a:prstGeom prst="rect">
            <a:avLst/>
          </a:prstGeom>
        </p:spPr>
      </p:pic>
      <p:pic>
        <p:nvPicPr>
          <p:cNvPr id="7" name="Picture 6"/>
          <p:cNvPicPr>
            <a:picLocks noChangeAspect="1"/>
          </p:cNvPicPr>
          <p:nvPr/>
        </p:nvPicPr>
        <p:blipFill>
          <a:blip r:embed="rId3"/>
          <a:stretch>
            <a:fillRect/>
          </a:stretch>
        </p:blipFill>
        <p:spPr>
          <a:xfrm>
            <a:off x="7304463" y="3753589"/>
            <a:ext cx="662774" cy="487334"/>
          </a:xfrm>
          <a:prstGeom prst="rect">
            <a:avLst/>
          </a:prstGeom>
        </p:spPr>
      </p:pic>
      <p:pic>
        <p:nvPicPr>
          <p:cNvPr id="8" name="Picture 7"/>
          <p:cNvPicPr>
            <a:picLocks noChangeAspect="1"/>
          </p:cNvPicPr>
          <p:nvPr/>
        </p:nvPicPr>
        <p:blipFill>
          <a:blip r:embed="rId5"/>
          <a:stretch>
            <a:fillRect/>
          </a:stretch>
        </p:blipFill>
        <p:spPr>
          <a:xfrm>
            <a:off x="133778" y="4201591"/>
            <a:ext cx="6610651" cy="417706"/>
          </a:xfrm>
          <a:prstGeom prst="rect">
            <a:avLst/>
          </a:prstGeom>
        </p:spPr>
      </p:pic>
      <p:pic>
        <p:nvPicPr>
          <p:cNvPr id="9" name="Picture 8"/>
          <p:cNvPicPr>
            <a:picLocks noChangeAspect="1"/>
          </p:cNvPicPr>
          <p:nvPr/>
        </p:nvPicPr>
        <p:blipFill>
          <a:blip r:embed="rId6"/>
          <a:stretch>
            <a:fillRect/>
          </a:stretch>
        </p:blipFill>
        <p:spPr>
          <a:xfrm>
            <a:off x="153055" y="4658983"/>
            <a:ext cx="7808839" cy="330883"/>
          </a:xfrm>
          <a:prstGeom prst="rect">
            <a:avLst/>
          </a:prstGeom>
        </p:spPr>
      </p:pic>
      <p:pic>
        <p:nvPicPr>
          <p:cNvPr id="10" name="Picture 9"/>
          <p:cNvPicPr>
            <a:picLocks noChangeAspect="1"/>
          </p:cNvPicPr>
          <p:nvPr/>
        </p:nvPicPr>
        <p:blipFill>
          <a:blip r:embed="rId3"/>
          <a:stretch>
            <a:fillRect/>
          </a:stretch>
        </p:blipFill>
        <p:spPr>
          <a:xfrm>
            <a:off x="7318398" y="4217355"/>
            <a:ext cx="662774" cy="487334"/>
          </a:xfrm>
          <a:prstGeom prst="rect">
            <a:avLst/>
          </a:prstGeom>
        </p:spPr>
      </p:pic>
      <p:pic>
        <p:nvPicPr>
          <p:cNvPr id="11" name="Picture 10"/>
          <p:cNvPicPr>
            <a:picLocks noChangeAspect="1"/>
          </p:cNvPicPr>
          <p:nvPr/>
        </p:nvPicPr>
        <p:blipFill>
          <a:blip r:embed="rId7"/>
          <a:stretch>
            <a:fillRect/>
          </a:stretch>
        </p:blipFill>
        <p:spPr>
          <a:xfrm>
            <a:off x="7835549" y="4663032"/>
            <a:ext cx="4312175" cy="2038749"/>
          </a:xfrm>
          <a:prstGeom prst="rect">
            <a:avLst/>
          </a:prstGeom>
        </p:spPr>
      </p:pic>
      <p:pic>
        <p:nvPicPr>
          <p:cNvPr id="12" name="Picture 11"/>
          <p:cNvPicPr>
            <a:picLocks noChangeAspect="1"/>
          </p:cNvPicPr>
          <p:nvPr/>
        </p:nvPicPr>
        <p:blipFill>
          <a:blip r:embed="rId8"/>
          <a:stretch>
            <a:fillRect/>
          </a:stretch>
        </p:blipFill>
        <p:spPr>
          <a:xfrm>
            <a:off x="604346" y="4989865"/>
            <a:ext cx="6140083" cy="402121"/>
          </a:xfrm>
          <a:prstGeom prst="rect">
            <a:avLst/>
          </a:prstGeom>
        </p:spPr>
      </p:pic>
      <p:pic>
        <p:nvPicPr>
          <p:cNvPr id="13" name="Picture 12"/>
          <p:cNvPicPr>
            <a:picLocks noChangeAspect="1"/>
          </p:cNvPicPr>
          <p:nvPr/>
        </p:nvPicPr>
        <p:blipFill>
          <a:blip r:embed="rId9"/>
          <a:stretch>
            <a:fillRect/>
          </a:stretch>
        </p:blipFill>
        <p:spPr>
          <a:xfrm rot="10800000" flipH="1" flipV="1">
            <a:off x="6445409" y="4922746"/>
            <a:ext cx="475429" cy="404113"/>
          </a:xfrm>
          <a:prstGeom prst="rect">
            <a:avLst/>
          </a:prstGeom>
        </p:spPr>
      </p:pic>
      <p:pic>
        <p:nvPicPr>
          <p:cNvPr id="14" name="Picture 13"/>
          <p:cNvPicPr>
            <a:picLocks noChangeAspect="1"/>
          </p:cNvPicPr>
          <p:nvPr/>
        </p:nvPicPr>
        <p:blipFill>
          <a:blip r:embed="rId10"/>
          <a:stretch>
            <a:fillRect/>
          </a:stretch>
        </p:blipFill>
        <p:spPr>
          <a:xfrm>
            <a:off x="133778" y="5391985"/>
            <a:ext cx="5265714" cy="433647"/>
          </a:xfrm>
          <a:prstGeom prst="rect">
            <a:avLst/>
          </a:prstGeom>
        </p:spPr>
      </p:pic>
      <p:pic>
        <p:nvPicPr>
          <p:cNvPr id="15" name="Picture 14"/>
          <p:cNvPicPr>
            <a:picLocks noChangeAspect="1"/>
          </p:cNvPicPr>
          <p:nvPr/>
        </p:nvPicPr>
        <p:blipFill>
          <a:blip r:embed="rId3"/>
          <a:stretch>
            <a:fillRect/>
          </a:stretch>
        </p:blipFill>
        <p:spPr>
          <a:xfrm>
            <a:off x="5421862" y="5326860"/>
            <a:ext cx="662774" cy="487334"/>
          </a:xfrm>
          <a:prstGeom prst="rect">
            <a:avLst/>
          </a:prstGeom>
        </p:spPr>
      </p:pic>
      <p:pic>
        <p:nvPicPr>
          <p:cNvPr id="16" name="Picture 15"/>
          <p:cNvPicPr>
            <a:picLocks noChangeAspect="1"/>
          </p:cNvPicPr>
          <p:nvPr/>
        </p:nvPicPr>
        <p:blipFill>
          <a:blip r:embed="rId11"/>
          <a:stretch>
            <a:fillRect/>
          </a:stretch>
        </p:blipFill>
        <p:spPr>
          <a:xfrm>
            <a:off x="8351885" y="-71668"/>
            <a:ext cx="3656137" cy="4730651"/>
          </a:xfrm>
          <a:prstGeom prst="rect">
            <a:avLst/>
          </a:prstGeom>
        </p:spPr>
      </p:pic>
      <p:sp>
        <p:nvSpPr>
          <p:cNvPr id="17" name="Rectangle 16">
            <a:extLst>
              <a:ext uri="{FF2B5EF4-FFF2-40B4-BE49-F238E27FC236}">
                <a16:creationId xmlns:a16="http://schemas.microsoft.com/office/drawing/2014/main" id="{8344DC2A-077B-44E3-9CFB-C60A506A1615}"/>
              </a:ext>
            </a:extLst>
          </p:cNvPr>
          <p:cNvSpPr/>
          <p:nvPr/>
        </p:nvSpPr>
        <p:spPr>
          <a:xfrm>
            <a:off x="7984252" y="2320290"/>
            <a:ext cx="4038298" cy="4381491"/>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The solution would have to be heated to ethanol’s boiling point (78°C) but not above water’s boiling point (100°C) which is difficult to control with a Bunsen burner (better to use a temperature controlled water bath). Even then, a small amount of water will also evapourate so it won’t be pure ethanol.</a:t>
            </a:r>
          </a:p>
        </p:txBody>
      </p:sp>
    </p:spTree>
    <p:extLst>
      <p:ext uri="{BB962C8B-B14F-4D97-AF65-F5344CB8AC3E}">
        <p14:creationId xmlns:p14="http://schemas.microsoft.com/office/powerpoint/2010/main" val="58491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86420" y="3014373"/>
            <a:ext cx="7186497" cy="1066609"/>
          </a:xfrm>
          <a:prstGeom prst="rect">
            <a:avLst/>
          </a:prstGeom>
        </p:spPr>
      </p:pic>
      <p:pic>
        <p:nvPicPr>
          <p:cNvPr id="5" name="Picture 4"/>
          <p:cNvPicPr>
            <a:picLocks noChangeAspect="1"/>
          </p:cNvPicPr>
          <p:nvPr/>
        </p:nvPicPr>
        <p:blipFill>
          <a:blip r:embed="rId3"/>
          <a:stretch>
            <a:fillRect/>
          </a:stretch>
        </p:blipFill>
        <p:spPr>
          <a:xfrm>
            <a:off x="7594971" y="3611695"/>
            <a:ext cx="586609" cy="469287"/>
          </a:xfrm>
          <a:prstGeom prst="rect">
            <a:avLst/>
          </a:prstGeom>
        </p:spPr>
      </p:pic>
      <p:pic>
        <p:nvPicPr>
          <p:cNvPr id="6" name="Picture 5"/>
          <p:cNvPicPr>
            <a:picLocks noChangeAspect="1"/>
          </p:cNvPicPr>
          <p:nvPr/>
        </p:nvPicPr>
        <p:blipFill>
          <a:blip r:embed="rId4"/>
          <a:stretch>
            <a:fillRect/>
          </a:stretch>
        </p:blipFill>
        <p:spPr>
          <a:xfrm>
            <a:off x="386420" y="705049"/>
            <a:ext cx="8534254" cy="1621330"/>
          </a:xfrm>
          <a:prstGeom prst="rect">
            <a:avLst/>
          </a:prstGeom>
        </p:spPr>
      </p:pic>
      <p:pic>
        <p:nvPicPr>
          <p:cNvPr id="7" name="Picture 6"/>
          <p:cNvPicPr>
            <a:picLocks noChangeAspect="1"/>
          </p:cNvPicPr>
          <p:nvPr/>
        </p:nvPicPr>
        <p:blipFill>
          <a:blip r:embed="rId3"/>
          <a:stretch>
            <a:fillRect/>
          </a:stretch>
        </p:blipFill>
        <p:spPr>
          <a:xfrm>
            <a:off x="8920674" y="1735698"/>
            <a:ext cx="586609" cy="469287"/>
          </a:xfrm>
          <a:prstGeom prst="rect">
            <a:avLst/>
          </a:prstGeom>
        </p:spPr>
      </p:pic>
      <p:pic>
        <p:nvPicPr>
          <p:cNvPr id="8" name="Picture 7"/>
          <p:cNvPicPr>
            <a:picLocks noChangeAspect="1"/>
          </p:cNvPicPr>
          <p:nvPr/>
        </p:nvPicPr>
        <p:blipFill>
          <a:blip r:embed="rId5"/>
          <a:stretch>
            <a:fillRect/>
          </a:stretch>
        </p:blipFill>
        <p:spPr>
          <a:xfrm>
            <a:off x="214970" y="794567"/>
            <a:ext cx="342900" cy="247650"/>
          </a:xfrm>
          <a:prstGeom prst="rect">
            <a:avLst/>
          </a:prstGeom>
        </p:spPr>
      </p:pic>
      <p:sp>
        <p:nvSpPr>
          <p:cNvPr id="9" name="Content Placeholder 2"/>
          <p:cNvSpPr txBox="1">
            <a:spLocks/>
          </p:cNvSpPr>
          <p:nvPr/>
        </p:nvSpPr>
        <p:spPr>
          <a:xfrm>
            <a:off x="2165953" y="4761718"/>
            <a:ext cx="6502542" cy="687027"/>
          </a:xfrm>
          <a:prstGeom prst="rect">
            <a:avLst/>
          </a:prstGeom>
          <a:solidFill>
            <a:srgbClr val="FFFF00"/>
          </a:solidFill>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Challenge: </a:t>
            </a:r>
            <a:r>
              <a:rPr lang="en-GB" dirty="0"/>
              <a:t>How can you calculate the </a:t>
            </a:r>
            <a:r>
              <a:rPr lang="en-GB" dirty="0" err="1"/>
              <a:t>R</a:t>
            </a:r>
            <a:r>
              <a:rPr lang="en-GB" baseline="-25000" dirty="0" err="1"/>
              <a:t>f</a:t>
            </a:r>
            <a:r>
              <a:rPr lang="en-GB" dirty="0"/>
              <a:t> value using a chromatogram?</a:t>
            </a:r>
          </a:p>
        </p:txBody>
      </p:sp>
    </p:spTree>
    <p:extLst>
      <p:ext uri="{BB962C8B-B14F-4D97-AF65-F5344CB8AC3E}">
        <p14:creationId xmlns:p14="http://schemas.microsoft.com/office/powerpoint/2010/main" val="324216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271422" y="3184634"/>
            <a:ext cx="7597105" cy="2992329"/>
          </a:xfrm>
          <a:prstGeom prst="rect">
            <a:avLst/>
          </a:prstGeom>
        </p:spPr>
      </p:pic>
      <p:pic>
        <p:nvPicPr>
          <p:cNvPr id="6" name="Picture 5"/>
          <p:cNvPicPr>
            <a:picLocks noChangeAspect="1"/>
          </p:cNvPicPr>
          <p:nvPr/>
        </p:nvPicPr>
        <p:blipFill>
          <a:blip r:embed="rId3"/>
          <a:stretch>
            <a:fillRect/>
          </a:stretch>
        </p:blipFill>
        <p:spPr>
          <a:xfrm>
            <a:off x="1519940" y="124720"/>
            <a:ext cx="7100068" cy="3131936"/>
          </a:xfrm>
          <a:prstGeom prst="rect">
            <a:avLst/>
          </a:prstGeom>
        </p:spPr>
      </p:pic>
      <p:pic>
        <p:nvPicPr>
          <p:cNvPr id="7" name="Picture 6"/>
          <p:cNvPicPr>
            <a:picLocks noChangeAspect="1"/>
          </p:cNvPicPr>
          <p:nvPr/>
        </p:nvPicPr>
        <p:blipFill>
          <a:blip r:embed="rId4"/>
          <a:stretch>
            <a:fillRect/>
          </a:stretch>
        </p:blipFill>
        <p:spPr>
          <a:xfrm>
            <a:off x="1007620" y="241300"/>
            <a:ext cx="342900" cy="247650"/>
          </a:xfrm>
          <a:prstGeom prst="rect">
            <a:avLst/>
          </a:prstGeom>
        </p:spPr>
      </p:pic>
      <p:sp>
        <p:nvSpPr>
          <p:cNvPr id="5" name="Content Placeholder 2">
            <a:extLst>
              <a:ext uri="{FF2B5EF4-FFF2-40B4-BE49-F238E27FC236}">
                <a16:creationId xmlns:a16="http://schemas.microsoft.com/office/drawing/2014/main" id="{FD42057B-A782-44E7-A21C-251F09DD3A9D}"/>
              </a:ext>
            </a:extLst>
          </p:cNvPr>
          <p:cNvSpPr txBox="1">
            <a:spLocks/>
          </p:cNvSpPr>
          <p:nvPr/>
        </p:nvSpPr>
        <p:spPr>
          <a:xfrm>
            <a:off x="8789427" y="337523"/>
            <a:ext cx="3206111" cy="3422947"/>
          </a:xfrm>
          <a:prstGeom prst="rect">
            <a:avLst/>
          </a:prstGeom>
          <a:solidFill>
            <a:srgbClr val="FFFF00"/>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t>Challenge: </a:t>
            </a:r>
            <a:r>
              <a:rPr lang="en-GB" dirty="0"/>
              <a:t>How can you calculate the R</a:t>
            </a:r>
            <a:r>
              <a:rPr lang="en-GB" baseline="-25000" dirty="0"/>
              <a:t>f</a:t>
            </a:r>
            <a:r>
              <a:rPr lang="en-GB" dirty="0"/>
              <a:t> value using a chromatogram?</a:t>
            </a:r>
          </a:p>
          <a:p>
            <a:pPr marL="0" indent="0">
              <a:buFont typeface="Arial" panose="020B0604020202020204" pitchFamily="34" charset="0"/>
              <a:buNone/>
            </a:pPr>
            <a:r>
              <a:rPr lang="en-GB">
                <a:solidFill>
                  <a:srgbClr val="FF0000"/>
                </a:solidFill>
              </a:rPr>
              <a:t>R</a:t>
            </a:r>
            <a:r>
              <a:rPr lang="en-GB" baseline="-25000">
                <a:solidFill>
                  <a:srgbClr val="FF0000"/>
                </a:solidFill>
              </a:rPr>
              <a:t>f</a:t>
            </a:r>
            <a:r>
              <a:rPr lang="en-GB">
                <a:solidFill>
                  <a:srgbClr val="FF0000"/>
                </a:solidFill>
              </a:rPr>
              <a:t> = Distance </a:t>
            </a:r>
            <a:r>
              <a:rPr lang="en-GB" dirty="0">
                <a:solidFill>
                  <a:srgbClr val="FF0000"/>
                </a:solidFill>
              </a:rPr>
              <a:t>travelled by chemical spot / distance travelled by solvent</a:t>
            </a:r>
          </a:p>
        </p:txBody>
      </p:sp>
    </p:spTree>
    <p:extLst>
      <p:ext uri="{BB962C8B-B14F-4D97-AF65-F5344CB8AC3E}">
        <p14:creationId xmlns:p14="http://schemas.microsoft.com/office/powerpoint/2010/main" val="3845328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F762A4-E2DA-4F72-AEC7-EDA7EC53A324}"/>
</file>

<file path=customXml/itemProps2.xml><?xml version="1.0" encoding="utf-8"?>
<ds:datastoreItem xmlns:ds="http://schemas.openxmlformats.org/officeDocument/2006/customXml" ds:itemID="{21A83196-DA3D-436C-B877-B320A61FC8DF}">
  <ds:schemaRefs>
    <ds:schemaRef ds:uri="http://schemas.microsoft.com/office/2006/metadata/properties"/>
    <ds:schemaRef ds:uri="http://purl.org/dc/elements/1.1/"/>
    <ds:schemaRef ds:uri="http://www.w3.org/XML/1998/namespace"/>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f513355b-a9cf-41c1-ad84-cdbe52169224"/>
    <ds:schemaRef ds:uri="b547754c-74b2-4d91-982e-55751234f08d"/>
    <ds:schemaRef ds:uri="http://purl.org/dc/terms/"/>
  </ds:schemaRefs>
</ds:datastoreItem>
</file>

<file path=customXml/itemProps3.xml><?xml version="1.0" encoding="utf-8"?>
<ds:datastoreItem xmlns:ds="http://schemas.openxmlformats.org/officeDocument/2006/customXml" ds:itemID="{08830264-BF4F-4EDB-9B39-03ED9DD7F2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638</TotalTime>
  <Words>317</Words>
  <Application>Microsoft Office PowerPoint</Application>
  <PresentationFormat>Widescreen</PresentationFormat>
  <Paragraphs>19</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Separation Revision</vt:lpstr>
      <vt:lpstr>Retrieval Practice</vt:lpstr>
      <vt:lpstr>PowerPoint Presentation</vt:lpstr>
      <vt:lpstr>PowerPoint Presentation</vt:lpstr>
      <vt:lpstr>PowerPoint Presentation</vt:lpstr>
    </vt:vector>
  </TitlesOfParts>
  <Company>Highdown School and Sixth Form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Claridge</dc:creator>
  <cp:lastModifiedBy>H Parrott</cp:lastModifiedBy>
  <cp:revision>9</cp:revision>
  <dcterms:created xsi:type="dcterms:W3CDTF">2018-06-08T11:47:13Z</dcterms:created>
  <dcterms:modified xsi:type="dcterms:W3CDTF">2020-10-18T12:49:11Z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755700</vt:r8>
  </property>
  <property fmtid="{D5CDD505-2E9C-101B-9397-08002B2CF9AE}" pid="4" name="ComplianceAssetId">
    <vt:lpwstr/>
  </property>
  <property fmtid="{D5CDD505-2E9C-101B-9397-08002B2CF9AE}" pid="5" name="xd_Signature">
    <vt:bool>false</vt:bool>
  </property>
  <property fmtid="{D5CDD505-2E9C-101B-9397-08002B2CF9AE}" pid="6" name="xd_ProgID">
    <vt:lpwstr/>
  </property>
  <property fmtid="{D5CDD505-2E9C-101B-9397-08002B2CF9AE}" pid="7" name="TemplateUrl">
    <vt:lpwstr/>
  </property>
</Properties>
</file>