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77" r:id="rId5"/>
    <p:sldId id="275" r:id="rId6"/>
    <p:sldId id="272" r:id="rId7"/>
    <p:sldId id="274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300" y="-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09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054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45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53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6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724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8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711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52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05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635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301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questions+marks&amp;source=images&amp;cd=&amp;cad=rja&amp;docid=teTjtPUMARWjSM&amp;tbnid=vuOm3449NNyj3M:&amp;ved=0CAUQjRw&amp;url=http://www.mediabistro.com/fishbowldc/good-morning-fishbowldc-readers-123_b19887&amp;ei=ebPKUdPDEe6Y0AXagoHYAw&amp;bvm=bv.48340889,d.d2k&amp;psig=AFQjCNFi0XJVmsho_R9skRPXU9ErOsEY4A&amp;ust=137232510345089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741" y="116632"/>
            <a:ext cx="8928992" cy="1470025"/>
          </a:xfrm>
        </p:spPr>
        <p:txBody>
          <a:bodyPr>
            <a:normAutofit/>
          </a:bodyPr>
          <a:lstStyle/>
          <a:p>
            <a:pPr algn="l"/>
            <a:r>
              <a:rPr lang="en-GB" altLang="zh-CN" dirty="0"/>
              <a:t>Lesson one </a:t>
            </a:r>
            <a:r>
              <a:rPr lang="zh-CN" altLang="en-US" dirty="0"/>
              <a:t>王兰的课程</a:t>
            </a:r>
            <a:r>
              <a:rPr lang="en-GB" altLang="zh-CN" dirty="0"/>
              <a:t> </a:t>
            </a:r>
            <a:r>
              <a:rPr lang="en-US" altLang="ja-JP" sz="1800" dirty="0" err="1"/>
              <a:t>wáng</a:t>
            </a:r>
            <a:r>
              <a:rPr lang="en-US" altLang="ja-JP" sz="1800" dirty="0"/>
              <a:t>  </a:t>
            </a:r>
            <a:r>
              <a:rPr lang="en-US" altLang="ja-JP" sz="1800" dirty="0" err="1"/>
              <a:t>lán</a:t>
            </a:r>
            <a:r>
              <a:rPr lang="en-US" altLang="ja-JP" sz="1800" dirty="0"/>
              <a:t>  de  </a:t>
            </a:r>
            <a:r>
              <a:rPr lang="en-US" altLang="ja-JP" sz="1800" dirty="0" err="1"/>
              <a:t>kè</a:t>
            </a:r>
            <a:r>
              <a:rPr lang="en-US" altLang="ja-JP" sz="1800" dirty="0"/>
              <a:t> </a:t>
            </a:r>
            <a:r>
              <a:rPr lang="en-US" altLang="ja-JP" sz="1800" dirty="0" err="1"/>
              <a:t>biǎo</a:t>
            </a:r>
            <a:r>
              <a:rPr lang="en-US" altLang="ja-JP" sz="1800" dirty="0"/>
              <a:t> Wang Lan’s Timetable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7528" y="1556792"/>
            <a:ext cx="8136904" cy="4824536"/>
          </a:xfrm>
        </p:spPr>
        <p:txBody>
          <a:bodyPr>
            <a:noAutofit/>
          </a:bodyPr>
          <a:lstStyle/>
          <a:p>
            <a:pPr algn="l"/>
            <a:r>
              <a:rPr lang="en-US" altLang="zh-CN" b="1" dirty="0">
                <a:solidFill>
                  <a:schemeClr val="tx1"/>
                </a:solidFill>
              </a:rPr>
              <a:t>LO</a:t>
            </a:r>
            <a:r>
              <a:rPr lang="zh-CN" altLang="en-US" b="1" dirty="0">
                <a:solidFill>
                  <a:schemeClr val="tx1"/>
                </a:solidFill>
              </a:rPr>
              <a:t>：</a:t>
            </a:r>
            <a:r>
              <a:rPr lang="en-US" altLang="zh-CN" b="1" dirty="0">
                <a:solidFill>
                  <a:schemeClr val="tx1"/>
                </a:solidFill>
              </a:rPr>
              <a:t>We</a:t>
            </a:r>
            <a:r>
              <a:rPr lang="zh-CN" altLang="en-US" b="1" dirty="0">
                <a:solidFill>
                  <a:schemeClr val="tx1"/>
                </a:solidFill>
              </a:rPr>
              <a:t> </a:t>
            </a:r>
            <a:r>
              <a:rPr lang="en-US" altLang="zh-CN" b="1" dirty="0">
                <a:solidFill>
                  <a:schemeClr val="tx1"/>
                </a:solidFill>
              </a:rPr>
              <a:t>are learning to talk about our school timetable</a:t>
            </a:r>
          </a:p>
          <a:p>
            <a:pPr algn="l"/>
            <a:r>
              <a:rPr lang="en-US" altLang="zh-CN" b="1" dirty="0">
                <a:solidFill>
                  <a:schemeClr val="tx1"/>
                </a:solidFill>
              </a:rPr>
              <a:t>I can</a:t>
            </a:r>
            <a:endParaRPr lang="en-GB" altLang="zh-CN" b="1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match up school subject with Pinyin and English meaning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use time words in the correct order in a sentence</a:t>
            </a:r>
          </a:p>
          <a:p>
            <a:pPr algn="l"/>
            <a:endParaRPr lang="en-GB" b="1" dirty="0">
              <a:solidFill>
                <a:schemeClr val="tx1"/>
              </a:solidFill>
            </a:endParaRPr>
          </a:p>
          <a:p>
            <a:pPr algn="l"/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571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17311" y="887248"/>
            <a:ext cx="12456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上午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3657988" y="1477289"/>
            <a:ext cx="1571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52367" y="339697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下午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3767909" y="4002473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xià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92655" y="338152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7315491" y="200051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22" name="TextBox 21"/>
          <p:cNvSpPr txBox="1"/>
          <p:nvPr/>
        </p:nvSpPr>
        <p:spPr>
          <a:xfrm>
            <a:off x="7400680" y="3138658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5309244" y="46960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  <p:sp>
        <p:nvSpPr>
          <p:cNvPr id="24" name="TextBox 23"/>
          <p:cNvSpPr txBox="1"/>
          <p:nvPr/>
        </p:nvSpPr>
        <p:spPr>
          <a:xfrm>
            <a:off x="5561372" y="3881691"/>
            <a:ext cx="17636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/>
              <a:t>zhōng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wén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7418236" y="3784988"/>
            <a:ext cx="1487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/>
              <a:t>yīng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wén</a:t>
            </a:r>
            <a:endParaRPr lang="en-GB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7397665" y="2508341"/>
            <a:ext cx="1167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/>
              <a:t>fǎ</a:t>
            </a:r>
            <a:r>
              <a:rPr lang="en-US" altLang="ja-JP" sz="2800" dirty="0"/>
              <a:t> </a:t>
            </a:r>
            <a:r>
              <a:rPr lang="en-US" altLang="ja-JP" sz="2800" dirty="0" err="1"/>
              <a:t>wén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5411484" y="5164723"/>
            <a:ext cx="2165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/>
              <a:t>xī</a:t>
            </a:r>
            <a:r>
              <a:rPr lang="en-US" altLang="ja-JP" sz="2800" dirty="0"/>
              <a:t> </a:t>
            </a:r>
            <a:r>
              <a:rPr lang="en-US" altLang="ja-JP" sz="2800" dirty="0" err="1"/>
              <a:t>bān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yá</a:t>
            </a:r>
            <a:r>
              <a:rPr lang="en-US" altLang="ja-JP" sz="2800" dirty="0"/>
              <a:t> </a:t>
            </a:r>
            <a:r>
              <a:rPr lang="en-US" altLang="ja-JP" sz="2800" dirty="0" err="1"/>
              <a:t>wén</a:t>
            </a:r>
            <a:endParaRPr lang="en-GB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3702133" y="212654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34" name="TextBox 33"/>
          <p:cNvSpPr txBox="1"/>
          <p:nvPr/>
        </p:nvSpPr>
        <p:spPr>
          <a:xfrm>
            <a:off x="5592655" y="2043908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35" name="TextBox 34"/>
          <p:cNvSpPr txBox="1"/>
          <p:nvPr/>
        </p:nvSpPr>
        <p:spPr>
          <a:xfrm>
            <a:off x="7200244" y="81402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36" name="TextBox 35"/>
          <p:cNvSpPr txBox="1"/>
          <p:nvPr/>
        </p:nvSpPr>
        <p:spPr>
          <a:xfrm>
            <a:off x="3861057" y="462572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37" name="TextBox 36"/>
          <p:cNvSpPr txBox="1"/>
          <p:nvPr/>
        </p:nvSpPr>
        <p:spPr>
          <a:xfrm>
            <a:off x="7668908" y="452569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38" name="TextBox 37"/>
          <p:cNvSpPr txBox="1"/>
          <p:nvPr/>
        </p:nvSpPr>
        <p:spPr>
          <a:xfrm>
            <a:off x="5461408" y="83095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  <p:sp>
        <p:nvSpPr>
          <p:cNvPr id="39" name="TextBox 38"/>
          <p:cNvSpPr txBox="1"/>
          <p:nvPr/>
        </p:nvSpPr>
        <p:spPr>
          <a:xfrm>
            <a:off x="3905715" y="2621998"/>
            <a:ext cx="700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lǐ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28190" y="2604142"/>
            <a:ext cx="841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lì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shǐ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40569" y="1312159"/>
            <a:ext cx="1228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yīn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yuè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19406" y="5257618"/>
            <a:ext cx="1304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747532" y="5030618"/>
            <a:ext cx="1115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kē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4990" y="1322062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tǐ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14002" y="2865752"/>
            <a:ext cx="1090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</a:rPr>
              <a:t>maths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028903" y="1703075"/>
            <a:ext cx="1210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English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27113" y="2255254"/>
            <a:ext cx="1035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music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066401" y="1106469"/>
            <a:ext cx="1414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morning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115001" y="4858261"/>
            <a:ext cx="1639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afternoon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53652" y="3823217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science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400567" y="3704690"/>
            <a:ext cx="1311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Spanish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100138" y="5150242"/>
            <a:ext cx="1332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Chinese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649907" y="1215679"/>
            <a:ext cx="1178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French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019364" y="1941879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PE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121414" y="2615437"/>
            <a:ext cx="1187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history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860894" y="5847186"/>
            <a:ext cx="17081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geography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683225" y="1"/>
            <a:ext cx="2432269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dirty="0"/>
              <a:t>Task 1 Starter</a:t>
            </a:r>
            <a:endParaRPr lang="en-GB" sz="3200" dirty="0"/>
          </a:p>
        </p:txBody>
      </p:sp>
      <p:sp>
        <p:nvSpPr>
          <p:cNvPr id="59" name="TextBox 58"/>
          <p:cNvSpPr txBox="1"/>
          <p:nvPr/>
        </p:nvSpPr>
        <p:spPr>
          <a:xfrm>
            <a:off x="4803657" y="74333"/>
            <a:ext cx="157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Match up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73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FF0000"/>
                </a:solidFill>
              </a:rPr>
              <a:t>Task 2 Translate the following sentences into Chinese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103671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/>
              <a:t>I have </a:t>
            </a:r>
            <a:r>
              <a:rPr lang="en-US" dirty="0" err="1"/>
              <a:t>maths</a:t>
            </a:r>
            <a:r>
              <a:rPr lang="en-US" dirty="0"/>
              <a:t> on Monday morning at 10 am.</a:t>
            </a:r>
          </a:p>
        </p:txBody>
      </p:sp>
      <p:sp>
        <p:nvSpPr>
          <p:cNvPr id="4" name="Rectangle 3"/>
          <p:cNvSpPr/>
          <p:nvPr/>
        </p:nvSpPr>
        <p:spPr>
          <a:xfrm>
            <a:off x="2575761" y="2320110"/>
            <a:ext cx="6186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我星期一上午十点</a:t>
            </a:r>
            <a:r>
              <a:rPr lang="zh-CN" altLang="en-US" sz="3600" dirty="0">
                <a:solidFill>
                  <a:srgbClr val="FF0000"/>
                </a:solidFill>
              </a:rPr>
              <a:t>有</a:t>
            </a:r>
            <a:r>
              <a:rPr lang="zh-CN" altLang="en-US" sz="3600" dirty="0"/>
              <a:t>数学课。</a:t>
            </a:r>
            <a:endParaRPr lang="en-US" altLang="zh-CN" sz="36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991544" y="3212976"/>
            <a:ext cx="8229600" cy="103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2. I have PE on Tuesday at 1.30pm.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49785" y="4005064"/>
            <a:ext cx="8229600" cy="103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3.  I have history on Thursday at 10.45am</a:t>
            </a:r>
          </a:p>
        </p:txBody>
      </p:sp>
      <p:sp>
        <p:nvSpPr>
          <p:cNvPr id="7" name="Rectangle 6"/>
          <p:cNvSpPr/>
          <p:nvPr/>
        </p:nvSpPr>
        <p:spPr>
          <a:xfrm>
            <a:off x="1628081" y="5041777"/>
            <a:ext cx="90730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ym typeface="Wingdings" pitchFamily="2" charset="2"/>
              </a:rPr>
              <a:t>days of week  morning/afternoon  specific time</a:t>
            </a:r>
          </a:p>
        </p:txBody>
      </p:sp>
    </p:spTree>
    <p:extLst>
      <p:ext uri="{BB962C8B-B14F-4D97-AF65-F5344CB8AC3E}">
        <p14:creationId xmlns:p14="http://schemas.microsoft.com/office/powerpoint/2010/main" val="51982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136ED-29B6-4D94-A210-3B5F93ACF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476672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Lesson 2 What lesson do you have on Monday at eight?</a:t>
            </a:r>
          </a:p>
          <a:p>
            <a:pPr marL="0" indent="0">
              <a:buNone/>
            </a:pPr>
            <a:r>
              <a:rPr lang="en-GB" dirty="0"/>
              <a:t>LO: We are learning to talk about our timetables more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r>
              <a:rPr lang="en-GB" dirty="0"/>
              <a:t>form a question to ask similar to “What lesson do you have on Monday at 9am?”</a:t>
            </a:r>
          </a:p>
          <a:p>
            <a:r>
              <a:rPr lang="en-GB" dirty="0"/>
              <a:t>talk about what lesson I have on a specific day and at specific time</a:t>
            </a:r>
          </a:p>
          <a:p>
            <a:r>
              <a:rPr lang="en-GB" dirty="0"/>
              <a:t>Complete a  reading task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44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7" y="-186008"/>
            <a:ext cx="11152969" cy="1454767"/>
          </a:xfrm>
        </p:spPr>
        <p:txBody>
          <a:bodyPr>
            <a:noAutofit/>
          </a:bodyPr>
          <a:lstStyle/>
          <a:p>
            <a:pPr algn="l"/>
            <a:r>
              <a:rPr lang="en-GB" sz="2000" dirty="0"/>
              <a:t> Task 1 </a:t>
            </a:r>
            <a:r>
              <a:rPr lang="en-GB" sz="2000" b="1" dirty="0"/>
              <a:t>A question Look at Wang Lan’s timetable and </a:t>
            </a:r>
            <a:r>
              <a:rPr lang="en-GB" sz="2000" b="1" dirty="0">
                <a:solidFill>
                  <a:srgbClr val="FF0000"/>
                </a:solidFill>
              </a:rPr>
              <a:t>write two questions </a:t>
            </a:r>
            <a:r>
              <a:rPr lang="en-GB" sz="2000" b="1" dirty="0"/>
              <a:t>using the following example.</a:t>
            </a:r>
            <a:br>
              <a:rPr lang="en-GB" sz="2000" b="1" dirty="0"/>
            </a:br>
            <a:r>
              <a:rPr lang="en-GB" sz="2000" b="1" dirty="0"/>
              <a:t>Replace the words in red, then you have your own questions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663" y="1118647"/>
            <a:ext cx="10763670" cy="1252736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What lesson do you have on Friday morning at half past 8?</a:t>
            </a:r>
          </a:p>
        </p:txBody>
      </p:sp>
      <p:sp>
        <p:nvSpPr>
          <p:cNvPr id="4" name="Rectangle 3"/>
          <p:cNvSpPr/>
          <p:nvPr/>
        </p:nvSpPr>
        <p:spPr>
          <a:xfrm>
            <a:off x="588914" y="1663497"/>
            <a:ext cx="6965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cs typeface="+mj-cs"/>
              </a:rPr>
              <a:t>星期五上午八点</a:t>
            </a:r>
            <a:r>
              <a:rPr lang="zh-CN" altLang="en-US" sz="4000" dirty="0">
                <a:solidFill>
                  <a:prstClr val="black"/>
                </a:solidFill>
                <a:cs typeface="+mj-cs"/>
              </a:rPr>
              <a:t>，你有什么课？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055440" y="3395720"/>
            <a:ext cx="182293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你：</a:t>
            </a:r>
            <a:r>
              <a:rPr lang="en-US" altLang="zh-CN" sz="2800" dirty="0"/>
              <a:t>you</a:t>
            </a:r>
          </a:p>
          <a:p>
            <a:r>
              <a:rPr lang="zh-CN" altLang="en-US" sz="2800" dirty="0"/>
              <a:t>什么</a:t>
            </a:r>
            <a:r>
              <a:rPr lang="en-US" altLang="zh-CN" sz="2800" dirty="0"/>
              <a:t>: what</a:t>
            </a:r>
          </a:p>
          <a:p>
            <a:r>
              <a:rPr lang="zh-CN" altLang="en-US" sz="2800" dirty="0"/>
              <a:t>有</a:t>
            </a:r>
            <a:r>
              <a:rPr lang="en-US" altLang="zh-CN" sz="2800" dirty="0"/>
              <a:t>: to have</a:t>
            </a:r>
          </a:p>
          <a:p>
            <a:r>
              <a:rPr lang="zh-CN" altLang="en-US" sz="2800" dirty="0"/>
              <a:t>课：</a:t>
            </a:r>
            <a:r>
              <a:rPr lang="en-US" altLang="zh-CN" sz="2800" dirty="0"/>
              <a:t>lesson</a:t>
            </a:r>
            <a:endParaRPr lang="en-GB" sz="2800" dirty="0"/>
          </a:p>
        </p:txBody>
      </p:sp>
      <p:pic>
        <p:nvPicPr>
          <p:cNvPr id="1026" name="Picture 2" descr="http://www.mediabistro.com/fishbowlDC/files/original/question-mark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04" y="3104537"/>
            <a:ext cx="2175520" cy="229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27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5822" y="-44359"/>
            <a:ext cx="8229600" cy="749872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王兰的课程表</a:t>
            </a:r>
            <a:endParaRPr lang="en-GB" sz="3600" dirty="0">
              <a:solidFill>
                <a:srgbClr val="FF0000"/>
              </a:solidFill>
              <a:latin typeface="KaiTi" pitchFamily="49" charset="-122"/>
              <a:ea typeface="KaiTi" pitchFamily="49" charset="-122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820801"/>
              </p:ext>
            </p:extLst>
          </p:nvPr>
        </p:nvGraphicFramePr>
        <p:xfrm>
          <a:off x="623392" y="777965"/>
          <a:ext cx="8892478" cy="5414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0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703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8758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星期一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星期二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星期三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星期四</a:t>
                      </a:r>
                      <a:endParaRPr lang="en-GB" sz="2800" dirty="0"/>
                    </a:p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星期五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上午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8.00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科学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中文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数学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地理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数学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9.10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英文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数学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科学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数学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10.20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中文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历史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中文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11.30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英文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体育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下午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2.10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美术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体育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英文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3.15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中文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电脑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法文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8564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/>
                        <a:t>4.20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地理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英文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7368" y="102776"/>
            <a:ext cx="990143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altLang="zh-CN" dirty="0"/>
              <a:t>Reading</a:t>
            </a:r>
            <a:r>
              <a:rPr lang="zh-CN" altLang="en-US" dirty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616280" y="293736"/>
            <a:ext cx="1079142" cy="36933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altLang="zh-CN" dirty="0"/>
              <a:t>Speaking</a:t>
            </a:r>
            <a:r>
              <a:rPr lang="zh-CN" alt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385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404664"/>
            <a:ext cx="10657184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ja-JP" sz="3600" dirty="0"/>
              <a:t>Task 2 Read the paragraph and note down the times and the lessons in English.</a:t>
            </a:r>
            <a:endParaRPr lang="en-US" altLang="zh-CN" sz="3600" dirty="0"/>
          </a:p>
          <a:p>
            <a:pPr marL="0" indent="0">
              <a:buNone/>
            </a:pPr>
            <a:endParaRPr lang="en-US" altLang="zh-CN" sz="3600" dirty="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800" dirty="0"/>
              <a:t>今天是星期五，我有五节课。上午九点，是英文课；十点十分，是数学课；十一点半，是体育课。下午一点二十分，是历史课；三点十五分，是科学课。四点十五分，我和哥哥有游泳课。</a:t>
            </a:r>
            <a:endParaRPr lang="en-US" altLang="zh-CN" sz="3800" dirty="0"/>
          </a:p>
          <a:p>
            <a:endParaRPr lang="en-US" sz="2400" dirty="0"/>
          </a:p>
          <a:p>
            <a:r>
              <a:rPr lang="zh-CN" altLang="en-US" sz="2400" dirty="0"/>
              <a:t>今天：</a:t>
            </a:r>
            <a:r>
              <a:rPr lang="en-US" altLang="zh-CN" sz="2400" dirty="0"/>
              <a:t>today</a:t>
            </a:r>
            <a:r>
              <a:rPr lang="en-US" altLang="ja-JP" sz="2400" dirty="0"/>
              <a:t>, </a:t>
            </a:r>
            <a:r>
              <a:rPr lang="en-US" altLang="zh-CN" sz="2400" dirty="0"/>
              <a:t> </a:t>
            </a:r>
            <a:r>
              <a:rPr lang="en-US" altLang="ja-JP" sz="2400" dirty="0" err="1"/>
              <a:t>jīn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tiān</a:t>
            </a:r>
            <a:endParaRPr lang="en-US" altLang="zh-CN" sz="2400" dirty="0"/>
          </a:p>
          <a:p>
            <a:r>
              <a:rPr lang="zh-CN" altLang="en-US" sz="2400" dirty="0"/>
              <a:t>是：</a:t>
            </a:r>
            <a:r>
              <a:rPr lang="en-US" altLang="zh-CN" sz="2400" dirty="0"/>
              <a:t>is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shì</a:t>
            </a:r>
            <a:endParaRPr lang="en-US" altLang="zh-CN" sz="2400" dirty="0"/>
          </a:p>
          <a:p>
            <a:r>
              <a:rPr lang="zh-CN" altLang="en-US" sz="2400" dirty="0"/>
              <a:t>节：</a:t>
            </a:r>
            <a:r>
              <a:rPr lang="en-US" altLang="zh-CN" sz="2400" dirty="0"/>
              <a:t>measure word for “</a:t>
            </a:r>
            <a:r>
              <a:rPr lang="zh-CN" altLang="en-US" sz="2400" dirty="0"/>
              <a:t>课</a:t>
            </a:r>
            <a:r>
              <a:rPr lang="en-US" altLang="zh-CN" sz="2400" dirty="0"/>
              <a:t>” (lesson)</a:t>
            </a:r>
            <a:r>
              <a:rPr lang="en-US" altLang="ja-JP" sz="2400" dirty="0"/>
              <a:t>,</a:t>
            </a:r>
            <a:r>
              <a:rPr lang="en-US" altLang="zh-CN" sz="2400" dirty="0"/>
              <a:t> </a:t>
            </a:r>
            <a:r>
              <a:rPr lang="en-US" altLang="ja-JP" sz="2400" dirty="0" err="1"/>
              <a:t>jié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41007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55740" y="0"/>
            <a:ext cx="4968552" cy="11430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Practice Pinyin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55840" y="1250669"/>
            <a:ext cx="3168352" cy="42726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r>
              <a:rPr lang="en-US" altLang="ja-JP" dirty="0"/>
              <a:t>  de </a:t>
            </a:r>
          </a:p>
          <a:p>
            <a:pPr marL="0" indent="0">
              <a:buNone/>
            </a:pPr>
            <a:r>
              <a:rPr lang="en-US" altLang="ja-JP" dirty="0" err="1"/>
              <a:t>kē</a:t>
            </a:r>
            <a:r>
              <a:rPr lang="en-US" altLang="ja-JP" dirty="0"/>
              <a:t> </a:t>
            </a:r>
            <a:r>
              <a:rPr lang="en-US" altLang="ja-JP" dirty="0" err="1"/>
              <a:t>xué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kē</a:t>
            </a:r>
            <a:r>
              <a:rPr lang="en-US" altLang="ja-JP" dirty="0"/>
              <a:t> </a:t>
            </a:r>
            <a:r>
              <a:rPr lang="en-US" altLang="ja-JP" dirty="0" err="1"/>
              <a:t>xué</a:t>
            </a:r>
            <a:r>
              <a:rPr lang="en-US" altLang="ja-JP" dirty="0"/>
              <a:t> </a:t>
            </a:r>
          </a:p>
          <a:p>
            <a:pPr marL="0" indent="0">
              <a:buNone/>
            </a:pPr>
            <a:r>
              <a:rPr lang="en-US" altLang="ja-JP" dirty="0" err="1"/>
              <a:t>tǐ</a:t>
            </a:r>
            <a:r>
              <a:rPr lang="en-US" altLang="ja-JP" dirty="0"/>
              <a:t> </a:t>
            </a:r>
            <a:r>
              <a:rPr lang="en-US" altLang="ja-JP" dirty="0" err="1"/>
              <a:t>yù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lì</a:t>
            </a:r>
            <a:r>
              <a:rPr lang="en-US" altLang="ja-JP" dirty="0"/>
              <a:t> </a:t>
            </a:r>
            <a:r>
              <a:rPr lang="en-US" altLang="ja-JP" dirty="0" err="1"/>
              <a:t>shǐ</a:t>
            </a:r>
            <a:r>
              <a:rPr lang="en-US" altLang="ja-JP" dirty="0"/>
              <a:t> </a:t>
            </a:r>
          </a:p>
          <a:p>
            <a:pPr marL="0" indent="0">
              <a:buNone/>
            </a:pPr>
            <a:r>
              <a:rPr lang="en-US" altLang="ja-JP" dirty="0" err="1"/>
              <a:t>shù</a:t>
            </a:r>
            <a:r>
              <a:rPr lang="en-US" altLang="ja-JP" dirty="0"/>
              <a:t> </a:t>
            </a:r>
            <a:r>
              <a:rPr lang="en-US" altLang="ja-JP" dirty="0" err="1"/>
              <a:t>xué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měi</a:t>
            </a:r>
            <a:r>
              <a:rPr lang="en-US" altLang="ja-JP" dirty="0"/>
              <a:t> </a:t>
            </a:r>
            <a:r>
              <a:rPr lang="en-US" altLang="ja-JP" dirty="0" err="1"/>
              <a:t>shù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xīng</a:t>
            </a:r>
            <a:r>
              <a:rPr lang="en-US" altLang="ja-JP" dirty="0"/>
              <a:t> </a:t>
            </a:r>
            <a:r>
              <a:rPr lang="en-US" altLang="ja-JP" dirty="0" err="1"/>
              <a:t>qī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xīng</a:t>
            </a:r>
            <a:r>
              <a:rPr lang="en-US" altLang="ja-JP" dirty="0"/>
              <a:t> </a:t>
            </a:r>
            <a:r>
              <a:rPr lang="en-US" altLang="ja-JP" dirty="0" err="1"/>
              <a:t>qī</a:t>
            </a:r>
            <a:endParaRPr lang="en-US" altLang="ja-JP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495600" y="1244624"/>
            <a:ext cx="1944216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zh-CN" altLang="en-US" dirty="0"/>
              <a:t>中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kē</a:t>
            </a:r>
            <a:r>
              <a:rPr lang="zh-CN" altLang="en-US" dirty="0"/>
              <a:t> 科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xué</a:t>
            </a:r>
            <a:r>
              <a:rPr lang="zh-CN" altLang="en-US" dirty="0"/>
              <a:t> 学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yù</a:t>
            </a:r>
            <a:r>
              <a:rPr lang="zh-CN" altLang="en-US" dirty="0"/>
              <a:t> 育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shǐ</a:t>
            </a:r>
            <a:r>
              <a:rPr lang="zh-CN" altLang="en-US" dirty="0"/>
              <a:t> 史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shù</a:t>
            </a:r>
            <a:r>
              <a:rPr lang="zh-CN" altLang="en-US" dirty="0"/>
              <a:t> 数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shù</a:t>
            </a:r>
            <a:r>
              <a:rPr lang="zh-CN" altLang="en-US" dirty="0"/>
              <a:t> 术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xīng</a:t>
            </a:r>
            <a:r>
              <a:rPr lang="zh-CN" altLang="en-US" dirty="0"/>
              <a:t> 星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qī</a:t>
            </a:r>
            <a:r>
              <a:rPr lang="zh-CN" altLang="en-US" dirty="0"/>
              <a:t> 期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7968208" y="1250669"/>
            <a:ext cx="1944216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zh-CN" altLang="en-US" dirty="0"/>
              <a:t>中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kē</a:t>
            </a:r>
            <a:r>
              <a:rPr lang="zh-CN" altLang="en-US" dirty="0"/>
              <a:t> 科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xué</a:t>
            </a:r>
            <a:r>
              <a:rPr lang="zh-CN" altLang="en-US" dirty="0"/>
              <a:t> 学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yù</a:t>
            </a:r>
            <a:r>
              <a:rPr lang="zh-CN" altLang="en-US" dirty="0"/>
              <a:t> 育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shǐ</a:t>
            </a:r>
            <a:r>
              <a:rPr lang="zh-CN" altLang="en-US" dirty="0"/>
              <a:t> 史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shù</a:t>
            </a:r>
            <a:r>
              <a:rPr lang="zh-CN" altLang="en-US" dirty="0"/>
              <a:t> 数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shù</a:t>
            </a:r>
            <a:r>
              <a:rPr lang="zh-CN" altLang="en-US" dirty="0"/>
              <a:t> 术</a:t>
            </a:r>
            <a:endParaRPr lang="en-US" altLang="zh-CN" dirty="0"/>
          </a:p>
          <a:p>
            <a:pPr marL="0" indent="0">
              <a:buNone/>
            </a:pPr>
            <a:r>
              <a:rPr lang="en-US" altLang="ja-JP" dirty="0" err="1"/>
              <a:t>xīng</a:t>
            </a:r>
            <a:r>
              <a:rPr lang="zh-CN" altLang="en-US" dirty="0"/>
              <a:t> 星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qī</a:t>
            </a:r>
            <a:r>
              <a:rPr lang="zh-CN" altLang="en-US" dirty="0"/>
              <a:t> 期</a:t>
            </a:r>
            <a:endParaRPr lang="en-US" altLang="ja-JP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58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8221D7-4EF2-412C-89C8-9B8749D294B8}"/>
</file>

<file path=customXml/itemProps2.xml><?xml version="1.0" encoding="utf-8"?>
<ds:datastoreItem xmlns:ds="http://schemas.openxmlformats.org/officeDocument/2006/customXml" ds:itemID="{B6DC5FAD-A0AC-44B6-9A58-F33F3F2F3CAC}"/>
</file>

<file path=customXml/itemProps3.xml><?xml version="1.0" encoding="utf-8"?>
<ds:datastoreItem xmlns:ds="http://schemas.openxmlformats.org/officeDocument/2006/customXml" ds:itemID="{865A7823-9916-474B-97EB-DC7576D53521}"/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567</Words>
  <Application>Microsoft Office PowerPoint</Application>
  <PresentationFormat>Widescreen</PresentationFormat>
  <Paragraphs>136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KaiTi</vt:lpstr>
      <vt:lpstr>Arial</vt:lpstr>
      <vt:lpstr>Calibri</vt:lpstr>
      <vt:lpstr>Office Theme</vt:lpstr>
      <vt:lpstr>Lesson one 王兰的课程 wáng  lán  de  kè biǎo Wang Lan’s Timetable</vt:lpstr>
      <vt:lpstr>PowerPoint Presentation</vt:lpstr>
      <vt:lpstr>Task 2 Translate the following sentences into Chinese</vt:lpstr>
      <vt:lpstr>PowerPoint Presentation</vt:lpstr>
      <vt:lpstr> Task 1 A question Look at Wang Lan’s timetable and write two questions using the following example. Replace the words in red, then you have your own questions </vt:lpstr>
      <vt:lpstr>王兰的课程表</vt:lpstr>
      <vt:lpstr>PowerPoint Presentation</vt:lpstr>
      <vt:lpstr>Practice Pinyin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几点了？</dc:title>
  <dc:creator>Rong</dc:creator>
  <cp:lastModifiedBy>R Marshall</cp:lastModifiedBy>
  <cp:revision>33</cp:revision>
  <dcterms:created xsi:type="dcterms:W3CDTF">2013-06-12T21:39:43Z</dcterms:created>
  <dcterms:modified xsi:type="dcterms:W3CDTF">2021-04-19T10:45:01Z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