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0" r:id="rId2"/>
    <p:sldId id="256" r:id="rId3"/>
    <p:sldId id="258" r:id="rId4"/>
    <p:sldId id="262" r:id="rId5"/>
    <p:sldId id="260" r:id="rId6"/>
    <p:sldId id="263" r:id="rId7"/>
    <p:sldId id="265" r:id="rId8"/>
    <p:sldId id="266" r:id="rId9"/>
    <p:sldId id="264" r:id="rId10"/>
    <p:sldId id="267" r:id="rId11"/>
    <p:sldId id="268" r:id="rId12"/>
    <p:sldId id="269" r:id="rId13"/>
    <p:sldId id="272" r:id="rId14"/>
    <p:sldId id="273" r:id="rId15"/>
    <p:sldId id="274" r:id="rId16"/>
    <p:sldId id="277" r:id="rId17"/>
    <p:sldId id="27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898B0E-AEF7-4AE9-B5A2-6B200959FEC8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6DF4F3-BB16-4DDE-A62B-91621C3BB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237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40CCA-786E-4DFA-BFD6-046845D176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16CD59-3B15-488C-95ED-BB7B57CB5E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66FBEB-BC87-45D9-9668-1C8441330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67A252-372B-41B8-94A5-2652FC703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C7F0C9-2558-4E71-8976-B7C95591B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75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DB8A5-7794-4FDB-A524-4204B057A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66672-BE64-407E-AAA0-F3DB366255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E0B411-4145-4700-ABF7-1C510AB2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F54CC-6193-47B2-A345-3B1F52FF4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1E35A2-6A25-4446-960A-66862692B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49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86DA5-11BA-4361-86BF-9E9D73978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2AD290-863B-46A8-A7EB-7962CA35B9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C6B1CE-9AF8-43DA-B0A2-AC98E6706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AE0C09-0217-4DE5-AC64-0BDC7BF16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9C29BC-06E5-414D-8842-7DC3F837F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757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D297A-B444-4E6A-A621-24BD3FCD1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77974C-B2AB-41A0-9FFF-B1A34C96DD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6194E5-3C8E-41AE-A30A-FEDC442AD8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7F1CE-8C8B-416A-8749-4576A8A49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54B543-9B7A-4C57-9D1B-272AB4113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DB1392-B91C-473B-B266-2070251DC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565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1E053-423E-4410-87B0-397961F2C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74BBAF-E9A6-4493-A6E3-76AFF94D99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B58B46-73FD-4C3C-BC70-6AE7ECEFBB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3E557B-C1CF-4292-A2A0-B2AAF54EBB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B4DB91-636E-4322-9E6F-6EF82B93E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04C450-0B50-41E8-B6CB-E6982ED67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F6C243-1F2F-49B5-920E-8988A279E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59D0D0-6E3C-4731-9E5D-32A97A104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753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E7D6D-2F1B-4E56-BDC3-3653638D0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F61EB5-54FD-4B89-B7F4-B801DEA04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2F8276-C2EC-4C43-87AF-8642D4288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3BD938-AA0C-4147-882C-1EEA588CB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968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6479C8-2393-4457-AF9F-43E38801C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E391AF-5BC2-4D61-92FC-EA4BD9FB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EA293B-FB5F-4300-84E3-9E47A4C5B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869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1C4EC-F95E-43A5-A25A-AE8A002AF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F630F-FF91-4824-999A-D8C5FC102D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E224F5-654A-4F32-910D-521E0D560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63C1E4-72B0-4872-AC2E-9135767D8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14FAD9-FDCD-48A8-9EA6-D76CE4B23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387F48-0724-4F4B-B1B6-F018F7932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375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4C278-3E10-4339-9EAA-44E8EB1C0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B77F6D-BE09-490B-936C-20D6DE9E22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D8EA00-741E-4ED5-83F6-6462E81EA3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81CE31-E43F-43E9-A16F-B257731FA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85871B-A829-4D0A-8863-2C6922D88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EEB17A-66E9-4772-8FE2-D0EF705F6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511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72FD0-8B1C-4D7C-B8C7-C95826D38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A8A0E4-FD15-4812-8CA0-6F00D04401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B74B6-DB63-44F0-A92C-B1568546F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A6225-F460-4621-945A-36B604CFC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B8EA38-C467-43A7-901F-F8FD93A7F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474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7072A6-2A12-4409-BC13-C5083BFB41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079EE5-011B-45E0-99A7-23627FD51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0D5088-E39A-4063-AE81-4CE99F46E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627E0A-747B-4C3D-BA4F-88E981F8F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34D5F-03F1-4A1B-BCA2-8758BEFD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231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28729C-D8BF-4676-A1B7-5563829EE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94B0AC-8330-4AD0-B3D2-6B1C23F45B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A89EB-3889-4928-B301-B50EDD66C5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0140A-6C68-469F-AEDC-5F60BAB4545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6EB96-98B8-4FFC-852F-9559FE3525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3FD51A-0BC1-42D7-B785-0618F1947D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CBE90-F107-4927-B0E1-B41626554D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200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250D9-2CB6-4356-9C0D-1A4FFB28CE7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Week commencing 10</a:t>
            </a:r>
            <a:r>
              <a:rPr lang="en-GB" baseline="30000" dirty="0"/>
              <a:t>th</a:t>
            </a:r>
            <a:r>
              <a:rPr lang="en-GB" dirty="0"/>
              <a:t> May 2021</a:t>
            </a:r>
            <a:br>
              <a:rPr lang="en-GB" dirty="0"/>
            </a:br>
            <a:r>
              <a:rPr lang="en-GB" dirty="0"/>
              <a:t>Year 9 Non-MEP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BE37DA-D3DB-476A-8EF3-EAACB4AB06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951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5BD85-1DB7-4E1B-B9F2-1EFFE54A1A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1807" y="832206"/>
            <a:ext cx="9144000" cy="869505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Lesson 1 I will sunbathe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2E078F-0D60-4C7B-93AC-2C3B0185BF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80854" y="2040365"/>
            <a:ext cx="9144000" cy="3220003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2800" b="1" dirty="0"/>
              <a:t>LO: We are going to learn to use future time frame with holiday activities.</a:t>
            </a:r>
          </a:p>
          <a:p>
            <a:pPr algn="l"/>
            <a:r>
              <a:rPr lang="en-US" altLang="zh-CN" sz="2800" b="1" dirty="0"/>
              <a:t>I </a:t>
            </a:r>
            <a:r>
              <a:rPr lang="en-GB" altLang="zh-CN" sz="2800" b="1" dirty="0"/>
              <a:t>can</a:t>
            </a:r>
          </a:p>
          <a:p>
            <a:pPr algn="l"/>
            <a:r>
              <a:rPr lang="en-GB" altLang="zh-CN" sz="2800" b="1" dirty="0"/>
              <a:t>say and recognise holiday activities</a:t>
            </a:r>
          </a:p>
          <a:p>
            <a:pPr algn="l"/>
            <a:r>
              <a:rPr lang="en-GB" altLang="zh-CN" sz="2800" b="1" dirty="0"/>
              <a:t>demonstrate how to future time marker with these activities</a:t>
            </a:r>
          </a:p>
          <a:p>
            <a:pPr algn="l"/>
            <a:r>
              <a:rPr lang="en-GB" altLang="zh-CN" sz="2800" b="1" dirty="0"/>
              <a:t>complete the reading task with little help</a:t>
            </a:r>
          </a:p>
          <a:p>
            <a:pPr algn="l"/>
            <a:endParaRPr lang="en-GB" altLang="zh-CN" sz="2800" b="1" dirty="0"/>
          </a:p>
          <a:p>
            <a:pPr algn="l"/>
            <a:endParaRPr lang="en-GB" altLang="zh-CN" sz="2800" b="1" dirty="0"/>
          </a:p>
          <a:p>
            <a:pPr algn="l"/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2923576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371" y="829141"/>
            <a:ext cx="2073709" cy="12924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12716" y="2388714"/>
            <a:ext cx="1335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huá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xuě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456" y="829140"/>
            <a:ext cx="1853582" cy="116707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411231" y="2434576"/>
            <a:ext cx="1510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yóu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yǒng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837" y="3626915"/>
            <a:ext cx="1873735" cy="124236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808294" y="5446287"/>
            <a:ext cx="19862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shài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tài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yáng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8" name="TextBox 14"/>
          <p:cNvSpPr txBox="1"/>
          <p:nvPr/>
        </p:nvSpPr>
        <p:spPr>
          <a:xfrm>
            <a:off x="1245982" y="5381304"/>
            <a:ext cx="2230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mǎi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jì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niàn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pǐn</a:t>
            </a:r>
            <a:endParaRPr lang="en-GB" sz="2400" dirty="0">
              <a:solidFill>
                <a:srgbClr val="0070C0"/>
              </a:solidFill>
            </a:endParaRPr>
          </a:p>
        </p:txBody>
      </p:sp>
      <p:pic>
        <p:nvPicPr>
          <p:cNvPr id="21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154" y="748591"/>
            <a:ext cx="1906153" cy="1427774"/>
          </a:xfrm>
          <a:prstGeom prst="rect">
            <a:avLst/>
          </a:prstGeom>
        </p:spPr>
      </p:pic>
      <p:sp>
        <p:nvSpPr>
          <p:cNvPr id="22" name="TextBox 16"/>
          <p:cNvSpPr txBox="1"/>
          <p:nvPr/>
        </p:nvSpPr>
        <p:spPr>
          <a:xfrm>
            <a:off x="4838443" y="2398972"/>
            <a:ext cx="3281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cān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guān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bó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wù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guǎn</a:t>
            </a:r>
            <a:endParaRPr lang="en-US" altLang="ja-JP" sz="2800" dirty="0">
              <a:solidFill>
                <a:srgbClr val="0070C0"/>
              </a:solidFill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706" y="3528811"/>
            <a:ext cx="2169593" cy="144639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068" y="3702311"/>
            <a:ext cx="2034314" cy="1326468"/>
          </a:xfrm>
          <a:prstGeom prst="rect">
            <a:avLst/>
          </a:prstGeom>
        </p:spPr>
      </p:pic>
      <p:sp>
        <p:nvSpPr>
          <p:cNvPr id="28" name="TextBox 7"/>
          <p:cNvSpPr txBox="1"/>
          <p:nvPr/>
        </p:nvSpPr>
        <p:spPr>
          <a:xfrm>
            <a:off x="8073178" y="5446287"/>
            <a:ext cx="24561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pá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cháng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chéng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69702" y="92802"/>
            <a:ext cx="45566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>
                <a:solidFill>
                  <a:srgbClr val="FF0000"/>
                </a:solidFill>
              </a:rPr>
              <a:t>Can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you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say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these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words?</a:t>
            </a:r>
          </a:p>
        </p:txBody>
      </p:sp>
      <p:sp>
        <p:nvSpPr>
          <p:cNvPr id="30" name="TextBox 4"/>
          <p:cNvSpPr txBox="1"/>
          <p:nvPr/>
        </p:nvSpPr>
        <p:spPr>
          <a:xfrm>
            <a:off x="1693380" y="2922475"/>
            <a:ext cx="958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to ski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1" name="TextBox 4"/>
          <p:cNvSpPr txBox="1"/>
          <p:nvPr/>
        </p:nvSpPr>
        <p:spPr>
          <a:xfrm>
            <a:off x="4863952" y="2908144"/>
            <a:ext cx="29912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to see the museum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2" name="TextBox 4"/>
          <p:cNvSpPr txBox="1"/>
          <p:nvPr/>
        </p:nvSpPr>
        <p:spPr>
          <a:xfrm>
            <a:off x="8411231" y="2936419"/>
            <a:ext cx="1336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to swim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3" name="TextBox 4"/>
          <p:cNvSpPr txBox="1"/>
          <p:nvPr/>
        </p:nvSpPr>
        <p:spPr>
          <a:xfrm>
            <a:off x="1260082" y="5910070"/>
            <a:ext cx="2445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to buy souvenir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4" name="TextBox 4"/>
          <p:cNvSpPr txBox="1"/>
          <p:nvPr/>
        </p:nvSpPr>
        <p:spPr>
          <a:xfrm>
            <a:off x="4850327" y="5904524"/>
            <a:ext cx="1936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to sunbathe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5" name="TextBox 4"/>
          <p:cNvSpPr txBox="1"/>
          <p:nvPr/>
        </p:nvSpPr>
        <p:spPr>
          <a:xfrm>
            <a:off x="8108800" y="5917368"/>
            <a:ext cx="35509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to climb the Great Wall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27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371" y="829141"/>
            <a:ext cx="2073709" cy="1292417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456" y="829140"/>
            <a:ext cx="1853582" cy="11670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837" y="3626915"/>
            <a:ext cx="1873735" cy="1242368"/>
          </a:xfrm>
          <a:prstGeom prst="rect">
            <a:avLst/>
          </a:prstGeom>
        </p:spPr>
      </p:pic>
      <p:pic>
        <p:nvPicPr>
          <p:cNvPr id="21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154" y="748591"/>
            <a:ext cx="1906153" cy="1427774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706" y="3528811"/>
            <a:ext cx="2169593" cy="144639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068" y="3702311"/>
            <a:ext cx="2034314" cy="1326468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669702" y="92802"/>
            <a:ext cx="5254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>
                <a:solidFill>
                  <a:srgbClr val="FF0000"/>
                </a:solidFill>
              </a:rPr>
              <a:t>Can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you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still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say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these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words?</a:t>
            </a:r>
          </a:p>
        </p:txBody>
      </p:sp>
    </p:spTree>
    <p:extLst>
      <p:ext uri="{BB962C8B-B14F-4D97-AF65-F5344CB8AC3E}">
        <p14:creationId xmlns:p14="http://schemas.microsoft.com/office/powerpoint/2010/main" val="3404571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371" y="829141"/>
            <a:ext cx="2073709" cy="12924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29992" y="220102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滑雪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456" y="829140"/>
            <a:ext cx="1853582" cy="11670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475625" y="213946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游泳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837" y="3626915"/>
            <a:ext cx="1873735" cy="12423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24041" y="5151218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晒太阳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203116" y="5180343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买纪念品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4746000" y="2201021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参观博物馆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21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154" y="748591"/>
            <a:ext cx="1906153" cy="1427774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215" y="3731427"/>
            <a:ext cx="2319494" cy="1546329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068" y="3702311"/>
            <a:ext cx="2034314" cy="1326468"/>
          </a:xfrm>
          <a:prstGeom prst="rect">
            <a:avLst/>
          </a:prstGeom>
        </p:spPr>
      </p:pic>
      <p:sp>
        <p:nvSpPr>
          <p:cNvPr id="27" name="TextBox 12"/>
          <p:cNvSpPr txBox="1"/>
          <p:nvPr/>
        </p:nvSpPr>
        <p:spPr>
          <a:xfrm>
            <a:off x="8206299" y="5277756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爬长城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69702" y="92802"/>
            <a:ext cx="5254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>
                <a:solidFill>
                  <a:srgbClr val="FF0000"/>
                </a:solidFill>
              </a:rPr>
              <a:t>Can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you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still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say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these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words?</a:t>
            </a:r>
          </a:p>
        </p:txBody>
      </p:sp>
    </p:spTree>
    <p:extLst>
      <p:ext uri="{BB962C8B-B14F-4D97-AF65-F5344CB8AC3E}">
        <p14:creationId xmlns:p14="http://schemas.microsoft.com/office/powerpoint/2010/main" val="3772548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29992" y="220102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滑雪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75625" y="213946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游泳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24041" y="5151218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晒太阳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203116" y="5180343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买纪念品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4746000" y="2201021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参观博物馆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7" name="TextBox 12"/>
          <p:cNvSpPr txBox="1"/>
          <p:nvPr/>
        </p:nvSpPr>
        <p:spPr>
          <a:xfrm>
            <a:off x="8206299" y="5277756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爬长城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90823" y="542083"/>
            <a:ext cx="68020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>
                <a:solidFill>
                  <a:srgbClr val="FF0000"/>
                </a:solidFill>
              </a:rPr>
              <a:t>Do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you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know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what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these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words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mean?</a:t>
            </a:r>
          </a:p>
        </p:txBody>
      </p:sp>
    </p:spTree>
    <p:extLst>
      <p:ext uri="{BB962C8B-B14F-4D97-AF65-F5344CB8AC3E}">
        <p14:creationId xmlns:p14="http://schemas.microsoft.com/office/powerpoint/2010/main" val="291643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50682" y="145498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滑雪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62746" y="3723566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游泳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34058" y="1454981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晒太阳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4916738" y="3594773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买纪念品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1526281" y="3594773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参观博物馆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7" name="TextBox 12"/>
          <p:cNvSpPr txBox="1"/>
          <p:nvPr/>
        </p:nvSpPr>
        <p:spPr>
          <a:xfrm>
            <a:off x="8051753" y="1660108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爬长城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7580" y="215808"/>
            <a:ext cx="68020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>
                <a:solidFill>
                  <a:srgbClr val="FF0000"/>
                </a:solidFill>
              </a:rPr>
              <a:t>Do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you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know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what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these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words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mean?</a:t>
            </a:r>
          </a:p>
        </p:txBody>
      </p:sp>
    </p:spTree>
    <p:extLst>
      <p:ext uri="{BB962C8B-B14F-4D97-AF65-F5344CB8AC3E}">
        <p14:creationId xmlns:p14="http://schemas.microsoft.com/office/powerpoint/2010/main" val="4253295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50682" y="145498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滑雪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36966" y="3594772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游泳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154968" y="3594772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晒太阳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7847192" y="1478303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买纪念品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1526281" y="3594773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参观博物馆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7" name="TextBox 12"/>
          <p:cNvSpPr txBox="1"/>
          <p:nvPr/>
        </p:nvSpPr>
        <p:spPr>
          <a:xfrm>
            <a:off x="1593318" y="1624347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爬长城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20510" y="592879"/>
            <a:ext cx="68020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>
                <a:solidFill>
                  <a:srgbClr val="FF0000"/>
                </a:solidFill>
              </a:rPr>
              <a:t>Do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you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know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what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these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words</a:t>
            </a:r>
            <a:r>
              <a:rPr lang="ja-JP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ja-JP" sz="3200" b="1" dirty="0">
                <a:solidFill>
                  <a:srgbClr val="FF0000"/>
                </a:solidFill>
              </a:rPr>
              <a:t>mean?</a:t>
            </a:r>
          </a:p>
        </p:txBody>
      </p:sp>
    </p:spTree>
    <p:extLst>
      <p:ext uri="{BB962C8B-B14F-4D97-AF65-F5344CB8AC3E}">
        <p14:creationId xmlns:p14="http://schemas.microsoft.com/office/powerpoint/2010/main" val="503788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371" y="829141"/>
            <a:ext cx="2073709" cy="12924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29992" y="220102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滑雪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456" y="829140"/>
            <a:ext cx="1853582" cy="11670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475625" y="213946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游泳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837" y="3626915"/>
            <a:ext cx="1873735" cy="12423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24041" y="5151218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晒太阳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203116" y="5180343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买纪念品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4746000" y="2201021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参观博物馆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21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154" y="748591"/>
            <a:ext cx="1906153" cy="1427774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215" y="3731427"/>
            <a:ext cx="2319494" cy="1546329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068" y="3702311"/>
            <a:ext cx="2034314" cy="1326468"/>
          </a:xfrm>
          <a:prstGeom prst="rect">
            <a:avLst/>
          </a:prstGeom>
        </p:spPr>
      </p:pic>
      <p:sp>
        <p:nvSpPr>
          <p:cNvPr id="27" name="TextBox 12"/>
          <p:cNvSpPr txBox="1"/>
          <p:nvPr/>
        </p:nvSpPr>
        <p:spPr>
          <a:xfrm>
            <a:off x="8206299" y="5277756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爬长城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20510" y="22848"/>
            <a:ext cx="33318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>
                <a:solidFill>
                  <a:srgbClr val="FF0000"/>
                </a:solidFill>
              </a:rPr>
              <a:t>Let’s</a:t>
            </a:r>
            <a:r>
              <a:rPr lang="ja-JP" altLang="en-US" sz="3200" dirty="0">
                <a:solidFill>
                  <a:srgbClr val="FF0000"/>
                </a:solidFill>
              </a:rPr>
              <a:t> </a:t>
            </a:r>
            <a:r>
              <a:rPr lang="en-US" altLang="ja-JP" sz="3200" dirty="0">
                <a:solidFill>
                  <a:srgbClr val="FF0000"/>
                </a:solidFill>
              </a:rPr>
              <a:t>read</a:t>
            </a:r>
            <a:r>
              <a:rPr lang="ja-JP" altLang="en-US" sz="3200" dirty="0">
                <a:solidFill>
                  <a:srgbClr val="FF0000"/>
                </a:solidFill>
              </a:rPr>
              <a:t> </a:t>
            </a:r>
            <a:r>
              <a:rPr lang="en-US" altLang="ja-JP" sz="3200" dirty="0">
                <a:solidFill>
                  <a:srgbClr val="FF0000"/>
                </a:solidFill>
              </a:rPr>
              <a:t>together</a:t>
            </a:r>
          </a:p>
        </p:txBody>
      </p:sp>
    </p:spTree>
    <p:extLst>
      <p:ext uri="{BB962C8B-B14F-4D97-AF65-F5344CB8AC3E}">
        <p14:creationId xmlns:p14="http://schemas.microsoft.com/office/powerpoint/2010/main" val="4088309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6262" y="1130168"/>
            <a:ext cx="1415772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滑</a:t>
            </a:r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雪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91335" y="3026864"/>
            <a:ext cx="1415772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游</a:t>
            </a:r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泳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05594" y="4884665"/>
            <a:ext cx="2031325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晒</a:t>
            </a:r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太阳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105594" y="3940999"/>
            <a:ext cx="2646878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买</a:t>
            </a:r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纪念品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1121614" y="2112729"/>
            <a:ext cx="3262432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参观</a:t>
            </a:r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博物馆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7" name="TextBox 12"/>
          <p:cNvSpPr txBox="1"/>
          <p:nvPr/>
        </p:nvSpPr>
        <p:spPr>
          <a:xfrm>
            <a:off x="1106671" y="5828331"/>
            <a:ext cx="2031325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爬</a:t>
            </a:r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长城</a:t>
            </a:r>
            <a:endParaRPr lang="en-US" altLang="zh-CN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69048" y="123700"/>
            <a:ext cx="11325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b="1" dirty="0">
                <a:highlight>
                  <a:srgbClr val="FFFF00"/>
                </a:highlight>
              </a:rPr>
              <a:t>Task 1 Match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highlight>
                  <a:srgbClr val="FFFF00"/>
                </a:highlight>
              </a:rPr>
              <a:t>the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highlight>
                  <a:srgbClr val="FFFF00"/>
                </a:highlight>
              </a:rPr>
              <a:t>words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highlight>
                  <a:srgbClr val="FFFF00"/>
                </a:highlight>
              </a:rPr>
              <a:t>in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highlight>
                  <a:srgbClr val="FFFF00"/>
                </a:highlight>
              </a:rPr>
              <a:t>Chinese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highlight>
                  <a:srgbClr val="FFFF00"/>
                </a:highlight>
              </a:rPr>
              <a:t>with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highlight>
                  <a:srgbClr val="FFFF00"/>
                </a:highlight>
              </a:rPr>
              <a:t>the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highlight>
                  <a:srgbClr val="FFFF00"/>
                </a:highlight>
              </a:rPr>
              <a:t>words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highlight>
                  <a:srgbClr val="FFFF00"/>
                </a:highlight>
              </a:rPr>
              <a:t>in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highlight>
                  <a:srgbClr val="FFFF00"/>
                </a:highlight>
              </a:rPr>
              <a:t>Pinyin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highlight>
                  <a:srgbClr val="FFFF00"/>
                </a:highlight>
              </a:rPr>
              <a:t>and</a:t>
            </a:r>
            <a:r>
              <a:rPr lang="ja-JP" altLang="en-US" sz="2400" b="1" dirty="0">
                <a:highlight>
                  <a:srgbClr val="FFFF00"/>
                </a:highlight>
              </a:rPr>
              <a:t> </a:t>
            </a:r>
            <a:r>
              <a:rPr lang="en-US" altLang="ja-JP" sz="2400" b="1" dirty="0">
                <a:highlight>
                  <a:srgbClr val="FFFF00"/>
                </a:highlight>
              </a:rPr>
              <a:t>English. The words in Pinyin have already been matched up with the word in English. </a:t>
            </a:r>
            <a:r>
              <a:rPr lang="en-US" altLang="ja-JP" sz="2400" b="1" dirty="0">
                <a:solidFill>
                  <a:srgbClr val="FF0000"/>
                </a:solidFill>
                <a:highlight>
                  <a:srgbClr val="FFFF00"/>
                </a:highlight>
              </a:rPr>
              <a:t>3 minutes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41056" y="128405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41056" y="223583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541056" y="3210283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541056" y="416892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41056" y="50077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541056" y="598221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2774184" y="1253278"/>
            <a:ext cx="5341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f  </a:t>
            </a:r>
          </a:p>
        </p:txBody>
      </p:sp>
      <p:pic>
        <p:nvPicPr>
          <p:cNvPr id="84" name="图片 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2904" y="1135932"/>
            <a:ext cx="4785775" cy="859611"/>
          </a:xfrm>
          <a:prstGeom prst="rect">
            <a:avLst/>
          </a:prstGeom>
        </p:spPr>
      </p:pic>
      <p:pic>
        <p:nvPicPr>
          <p:cNvPr id="85" name="图片 8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2904" y="1917135"/>
            <a:ext cx="5346655" cy="944962"/>
          </a:xfrm>
          <a:prstGeom prst="rect">
            <a:avLst/>
          </a:prstGeom>
        </p:spPr>
      </p:pic>
      <p:pic>
        <p:nvPicPr>
          <p:cNvPr id="86" name="图片 8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2904" y="2889333"/>
            <a:ext cx="6968332" cy="859611"/>
          </a:xfrm>
          <a:prstGeom prst="rect">
            <a:avLst/>
          </a:prstGeom>
        </p:spPr>
      </p:pic>
      <p:pic>
        <p:nvPicPr>
          <p:cNvPr id="88" name="图片 8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2904" y="4798631"/>
            <a:ext cx="5907536" cy="859611"/>
          </a:xfrm>
          <a:prstGeom prst="rect">
            <a:avLst/>
          </a:prstGeom>
        </p:spPr>
      </p:pic>
      <p:pic>
        <p:nvPicPr>
          <p:cNvPr id="89" name="图片 8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2904" y="5799717"/>
            <a:ext cx="4298053" cy="8596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C5496C-6950-47CF-AAB6-B174287755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3117" y="3901091"/>
            <a:ext cx="7090263" cy="8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605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954181C-98D0-495A-A537-B96859BAF1A3}"/>
              </a:ext>
            </a:extLst>
          </p:cNvPr>
          <p:cNvSpPr txBox="1"/>
          <p:nvPr/>
        </p:nvSpPr>
        <p:spPr>
          <a:xfrm flipH="1">
            <a:off x="640424" y="154591"/>
            <a:ext cx="84510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highlight>
                  <a:srgbClr val="FFFF00"/>
                </a:highlight>
              </a:rPr>
              <a:t>Task 2 Use future markers. Write a sentence using this structure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A93CC7-11C0-4711-83FB-C049CB23270B}"/>
              </a:ext>
            </a:extLst>
          </p:cNvPr>
          <p:cNvSpPr txBox="1"/>
          <p:nvPr/>
        </p:nvSpPr>
        <p:spPr>
          <a:xfrm>
            <a:off x="640424" y="1253447"/>
            <a:ext cx="1530849" cy="6463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/>
              <a:t>Person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352D7D-12F0-4A2F-A3AA-DA820FA17F0F}"/>
              </a:ext>
            </a:extLst>
          </p:cNvPr>
          <p:cNvSpPr txBox="1"/>
          <p:nvPr/>
        </p:nvSpPr>
        <p:spPr>
          <a:xfrm>
            <a:off x="3115380" y="1253447"/>
            <a:ext cx="1530849" cy="175432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3600" dirty="0"/>
              <a:t>future time phrase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83645D-F887-4A54-BA7B-12AB05389C8F}"/>
              </a:ext>
            </a:extLst>
          </p:cNvPr>
          <p:cNvSpPr txBox="1"/>
          <p:nvPr/>
        </p:nvSpPr>
        <p:spPr>
          <a:xfrm>
            <a:off x="5860235" y="1265235"/>
            <a:ext cx="1530849" cy="120032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600" dirty="0"/>
              <a:t>去</a:t>
            </a:r>
            <a:r>
              <a:rPr lang="en-GB" altLang="zh-CN" sz="3600" dirty="0"/>
              <a:t>+ place</a:t>
            </a:r>
            <a:endParaRPr lang="en-GB" sz="3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055870-0EC7-49B3-85E9-CC68D3C6ED0A}"/>
              </a:ext>
            </a:extLst>
          </p:cNvPr>
          <p:cNvSpPr txBox="1"/>
          <p:nvPr/>
        </p:nvSpPr>
        <p:spPr>
          <a:xfrm>
            <a:off x="8742677" y="1349700"/>
            <a:ext cx="1530849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/>
              <a:t>activity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BFC74C0-DD53-43B6-A94A-1AC11BCB3404}"/>
              </a:ext>
            </a:extLst>
          </p:cNvPr>
          <p:cNvSpPr txBox="1"/>
          <p:nvPr/>
        </p:nvSpPr>
        <p:spPr>
          <a:xfrm flipH="1">
            <a:off x="979694" y="4392437"/>
            <a:ext cx="5565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除了</a:t>
            </a:r>
            <a:r>
              <a:rPr lang="en-GB" altLang="zh-CN" sz="3600" dirty="0"/>
              <a:t>…. </a:t>
            </a:r>
            <a:r>
              <a:rPr lang="zh-CN" altLang="en-US" sz="3600" dirty="0"/>
              <a:t>以外，我还会</a:t>
            </a:r>
            <a:r>
              <a:rPr lang="en-GB" altLang="zh-CN" sz="3600" dirty="0"/>
              <a:t>…</a:t>
            </a:r>
            <a:endParaRPr lang="en-GB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A7C508A-7521-42AE-BAB2-677757F760F1}"/>
              </a:ext>
            </a:extLst>
          </p:cNvPr>
          <p:cNvSpPr txBox="1"/>
          <p:nvPr/>
        </p:nvSpPr>
        <p:spPr>
          <a:xfrm flipH="1">
            <a:off x="979694" y="3847579"/>
            <a:ext cx="2177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Challenge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8EC7C4-FB17-4711-ADC4-665C07E196D9}"/>
              </a:ext>
            </a:extLst>
          </p:cNvPr>
          <p:cNvSpPr txBox="1"/>
          <p:nvPr/>
        </p:nvSpPr>
        <p:spPr>
          <a:xfrm flipH="1">
            <a:off x="979694" y="4960872"/>
            <a:ext cx="107955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Super challenge</a:t>
            </a:r>
          </a:p>
          <a:p>
            <a:r>
              <a:rPr lang="en-GB" sz="3600" dirty="0"/>
              <a:t>Give a reason to say why you would like to do these activities</a:t>
            </a:r>
          </a:p>
        </p:txBody>
      </p:sp>
    </p:spTree>
    <p:extLst>
      <p:ext uri="{BB962C8B-B14F-4D97-AF65-F5344CB8AC3E}">
        <p14:creationId xmlns:p14="http://schemas.microsoft.com/office/powerpoint/2010/main" val="4073070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80C85E-8CEA-4ECD-8662-888A73DE4DC2}"/>
              </a:ext>
            </a:extLst>
          </p:cNvPr>
          <p:cNvSpPr txBox="1"/>
          <p:nvPr/>
        </p:nvSpPr>
        <p:spPr>
          <a:xfrm>
            <a:off x="729572" y="905749"/>
            <a:ext cx="10510788" cy="4119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Task 3 Read and</a:t>
            </a:r>
            <a:r>
              <a:rPr lang="zh-CN" altLang="en-US" sz="2800" dirty="0">
                <a:highlight>
                  <a:srgbClr val="FFFF00"/>
                </a:highlight>
              </a:rPr>
              <a:t> </a:t>
            </a:r>
            <a:r>
              <a:rPr lang="en-GB" altLang="zh-CN" sz="2800" dirty="0">
                <a:highlight>
                  <a:srgbClr val="FFFF00"/>
                </a:highlight>
              </a:rPr>
              <a:t>translate the text into Pinyin and English.</a:t>
            </a:r>
          </a:p>
          <a:p>
            <a:endParaRPr lang="en-GB" sz="2800" dirty="0">
              <a:highlight>
                <a:srgbClr val="FFFF00"/>
              </a:highlight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/>
              <a:t>我明年夏天要去中国度假。我听说中国有很多好玩的地方。我想去参观故宫。除了参观故宫以外，我还打算去爬长城。我的朋友去过中国，他去年去了上海。在上海的时候，他不仅参观了漂亮的外滩，而且去豫园吃了很多好吃的小吃。他觉得中国的小吃比英国饭馆的小吃好吃多了。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543629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5BD85-1DB7-4E1B-B9F2-1EFFE54A1A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9339" y="0"/>
            <a:ext cx="9144000" cy="869505"/>
          </a:xfrm>
        </p:spPr>
        <p:txBody>
          <a:bodyPr>
            <a:normAutofit fontScale="90000"/>
          </a:bodyPr>
          <a:lstStyle/>
          <a:p>
            <a:r>
              <a:rPr lang="en-US" altLang="zh-CN" b="1" u="sng">
                <a:ea typeface="等线 Light"/>
              </a:rPr>
              <a:t>Lesson 5 I Sunbathed</a:t>
            </a:r>
            <a:endParaRPr lang="en-GB" b="1" u="sng">
              <a:ea typeface="等线 Light"/>
              <a:cs typeface="Calibri Ligh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2E078F-0D60-4C7B-93AC-2C3B0185BF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416" y="797192"/>
            <a:ext cx="10137168" cy="3106988"/>
          </a:xfrm>
        </p:spPr>
        <p:txBody>
          <a:bodyPr>
            <a:normAutofit/>
          </a:bodyPr>
          <a:lstStyle/>
          <a:p>
            <a:pPr algn="l"/>
            <a:r>
              <a:rPr lang="en-GB" sz="2800" b="1"/>
              <a:t>LO: We are going to recap past markers and use them with holiday activities.</a:t>
            </a:r>
          </a:p>
          <a:p>
            <a:pPr algn="l"/>
            <a:r>
              <a:rPr lang="en-US" altLang="zh-CN" sz="2800" b="1"/>
              <a:t>I </a:t>
            </a:r>
            <a:r>
              <a:rPr lang="en-GB" altLang="zh-CN" sz="2800" b="1"/>
              <a:t>can</a:t>
            </a:r>
          </a:p>
          <a:p>
            <a:pPr algn="l"/>
            <a:r>
              <a:rPr lang="en-GB" altLang="zh-CN" sz="2800" b="1"/>
              <a:t>use past markers correctly in a sentence</a:t>
            </a:r>
          </a:p>
          <a:p>
            <a:pPr algn="l"/>
            <a:r>
              <a:rPr lang="en-GB" altLang="zh-CN" sz="2800" b="1"/>
              <a:t>demonstrate how to use varied past markers with these activities</a:t>
            </a:r>
          </a:p>
          <a:p>
            <a:pPr algn="l"/>
            <a:r>
              <a:rPr lang="en-GB" altLang="zh-CN" sz="2800" b="1"/>
              <a:t>complete listening and translation tasks with ease</a:t>
            </a:r>
          </a:p>
          <a:p>
            <a:pPr algn="l"/>
            <a:endParaRPr lang="en-GB" altLang="zh-CN" sz="2800" b="1"/>
          </a:p>
          <a:p>
            <a:pPr algn="l"/>
            <a:endParaRPr lang="en-GB" altLang="zh-CN" sz="2800" b="1"/>
          </a:p>
          <a:p>
            <a:pPr algn="l"/>
            <a:endParaRPr lang="en-GB" sz="2800" b="1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659903-31C4-43BE-AB19-AE5B288F27FD}"/>
              </a:ext>
            </a:extLst>
          </p:cNvPr>
          <p:cNvSpPr txBox="1"/>
          <p:nvPr/>
        </p:nvSpPr>
        <p:spPr>
          <a:xfrm>
            <a:off x="1119882" y="3637052"/>
            <a:ext cx="8959065" cy="310854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/>
              <a:t>Starter:</a:t>
            </a:r>
          </a:p>
          <a:p>
            <a:r>
              <a:rPr lang="en-GB" sz="2800"/>
              <a:t>List future markers. Write each one 3 times</a:t>
            </a:r>
          </a:p>
          <a:p>
            <a:r>
              <a:rPr lang="en-GB" sz="2800"/>
              <a:t>Challenge</a:t>
            </a:r>
          </a:p>
          <a:p>
            <a:r>
              <a:rPr lang="en-GB" sz="2800"/>
              <a:t>Use one of these markers to make a sentence</a:t>
            </a:r>
          </a:p>
          <a:p>
            <a:r>
              <a:rPr lang="en-GB" sz="2800"/>
              <a:t>Super challenge:</a:t>
            </a:r>
          </a:p>
          <a:p>
            <a:r>
              <a:rPr lang="en-GB" sz="2800"/>
              <a:t>Use paired connectives or similar to make your sentence more interesting</a:t>
            </a:r>
          </a:p>
        </p:txBody>
      </p:sp>
    </p:spTree>
    <p:extLst>
      <p:ext uri="{BB962C8B-B14F-4D97-AF65-F5344CB8AC3E}">
        <p14:creationId xmlns:p14="http://schemas.microsoft.com/office/powerpoint/2010/main" val="6464978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02747-62CE-41F0-B60F-05389FAE4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88" y="69136"/>
            <a:ext cx="7709899" cy="611901"/>
          </a:xfrm>
        </p:spPr>
        <p:txBody>
          <a:bodyPr>
            <a:normAutofit fontScale="90000"/>
          </a:bodyPr>
          <a:lstStyle/>
          <a:p>
            <a:r>
              <a:rPr lang="en-GB">
                <a:latin typeface="+mn-lt"/>
              </a:rPr>
              <a:t>Are these statements true or false?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199FC9-BE72-4BAA-9FA3-9A734B10C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088" y="972870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GB"/>
              <a:t>Time phrases can either be placed before the subject or after the subject.</a:t>
            </a:r>
          </a:p>
          <a:p>
            <a:pPr marL="514350" indent="-514350">
              <a:buAutoNum type="arabicPeriod"/>
            </a:pPr>
            <a:r>
              <a:rPr lang="en-GB"/>
              <a:t>In the future time frame, the future marker goes after the first verb in the sentence</a:t>
            </a:r>
          </a:p>
          <a:p>
            <a:pPr marL="514350" indent="-514350">
              <a:buAutoNum type="arabicPeriod"/>
            </a:pPr>
            <a:r>
              <a:rPr lang="zh-CN" altLang="en-US"/>
              <a:t>准备</a:t>
            </a:r>
            <a:r>
              <a:rPr lang="en-GB" altLang="zh-CN"/>
              <a:t>means “to prepare”, it also indicates something will happen in the future. </a:t>
            </a:r>
          </a:p>
          <a:p>
            <a:pPr marL="514350" indent="-514350">
              <a:buAutoNum type="arabicPeriod"/>
            </a:pPr>
            <a:r>
              <a:rPr lang="en-GB"/>
              <a:t>There is only one past marker, which is “</a:t>
            </a:r>
            <a:r>
              <a:rPr lang="zh-CN" altLang="en-US"/>
              <a:t>了”</a:t>
            </a:r>
            <a:r>
              <a:rPr lang="en-GB" altLang="zh-CN"/>
              <a:t>.</a:t>
            </a:r>
          </a:p>
          <a:p>
            <a:pPr marL="514350" indent="-514350">
              <a:buAutoNum type="arabicPeriod"/>
            </a:pPr>
            <a:r>
              <a:rPr lang="en-GB"/>
              <a:t>Past marker “</a:t>
            </a:r>
            <a:r>
              <a:rPr lang="zh-CN" altLang="en-US"/>
              <a:t>了” </a:t>
            </a:r>
            <a:r>
              <a:rPr lang="en-US" altLang="zh-CN"/>
              <a:t>goes straight after the verb. If there are 2 verbs in the sentence, it goes straight after the second verb.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0711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95736" y="210294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KaiTi" panose="02010609060101010101" pitchFamily="49" charset="-122"/>
                <a:ea typeface="KaiTi" panose="02010609060101010101" pitchFamily="49" charset="-122"/>
              </a:rPr>
              <a:t>滑雪</a:t>
            </a:r>
            <a:endParaRPr lang="en-GB" sz="48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41369" y="204138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KaiTi" panose="02010609060101010101" pitchFamily="49" charset="-122"/>
                <a:ea typeface="KaiTi" panose="02010609060101010101" pitchFamily="49" charset="-122"/>
              </a:rPr>
              <a:t>游泳</a:t>
            </a:r>
            <a:endParaRPr lang="en-GB" sz="480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26090" y="4339560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KaiTi" panose="02010609060101010101" pitchFamily="49" charset="-122"/>
                <a:ea typeface="KaiTi" panose="02010609060101010101" pitchFamily="49" charset="-122"/>
              </a:rPr>
              <a:t>晒太阳</a:t>
            </a:r>
            <a:endParaRPr lang="en-US" altLang="zh-CN" sz="480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905165" y="4368685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KaiTi" panose="02010609060101010101" pitchFamily="49" charset="-122"/>
                <a:ea typeface="KaiTi" panose="02010609060101010101" pitchFamily="49" charset="-122"/>
              </a:rPr>
              <a:t>买纪念品</a:t>
            </a:r>
            <a:endParaRPr lang="en-GB" sz="480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4211744" y="2102941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KaiTi" panose="02010609060101010101" pitchFamily="49" charset="-122"/>
                <a:ea typeface="KaiTi" panose="02010609060101010101" pitchFamily="49" charset="-122"/>
              </a:rPr>
              <a:t>参观博物馆</a:t>
            </a:r>
            <a:endParaRPr lang="en-GB" sz="480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7" name="TextBox 12"/>
          <p:cNvSpPr txBox="1"/>
          <p:nvPr/>
        </p:nvSpPr>
        <p:spPr>
          <a:xfrm>
            <a:off x="7908348" y="4466098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latin typeface="KaiTi" panose="02010609060101010101" pitchFamily="49" charset="-122"/>
                <a:ea typeface="KaiTi" panose="02010609060101010101" pitchFamily="49" charset="-122"/>
              </a:rPr>
              <a:t>爬长城</a:t>
            </a:r>
            <a:endParaRPr lang="en-US" altLang="zh-CN" sz="480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90823" y="490713"/>
            <a:ext cx="102484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ja-JP" sz="3200" b="1" dirty="0">
                <a:solidFill>
                  <a:srgbClr val="FF0000"/>
                </a:solidFill>
              </a:rPr>
              <a:t>Task 1 Can you still say these words? Say these words in Chinese and English</a:t>
            </a:r>
            <a:endParaRPr lang="en-US" altLang="ja-JP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227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954181C-98D0-495A-A537-B96859BAF1A3}"/>
              </a:ext>
            </a:extLst>
          </p:cNvPr>
          <p:cNvSpPr txBox="1"/>
          <p:nvPr/>
        </p:nvSpPr>
        <p:spPr>
          <a:xfrm flipH="1">
            <a:off x="640424" y="61619"/>
            <a:ext cx="1007676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dirty="0">
                <a:highlight>
                  <a:srgbClr val="FFFF00"/>
                </a:highlight>
              </a:rPr>
              <a:t>Task 2 Use past marker le  Write a sentence using the sentence structure then translate your sentence into English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A93CC7-11C0-4711-83FB-C049CB23270B}"/>
              </a:ext>
            </a:extLst>
          </p:cNvPr>
          <p:cNvSpPr txBox="1"/>
          <p:nvPr/>
        </p:nvSpPr>
        <p:spPr>
          <a:xfrm>
            <a:off x="200922" y="1372151"/>
            <a:ext cx="1884412" cy="6463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/>
              <a:t>Person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352D7D-12F0-4A2F-A3AA-DA820FA17F0F}"/>
              </a:ext>
            </a:extLst>
          </p:cNvPr>
          <p:cNvSpPr txBox="1"/>
          <p:nvPr/>
        </p:nvSpPr>
        <p:spPr>
          <a:xfrm>
            <a:off x="2225751" y="1421380"/>
            <a:ext cx="4038658" cy="286232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/>
              <a:t>Past time phrase</a:t>
            </a:r>
          </a:p>
          <a:p>
            <a:r>
              <a:rPr lang="zh-CN" altLang="en-US" sz="3600">
                <a:ea typeface="等线"/>
              </a:rPr>
              <a:t>去年春天chūn tiān</a:t>
            </a:r>
            <a:endParaRPr lang="en-GB" altLang="zh-CN" sz="3600"/>
          </a:p>
          <a:p>
            <a:r>
              <a:rPr lang="en-GB" sz="3600"/>
              <a:t>         </a:t>
            </a:r>
            <a:r>
              <a:rPr lang="zh-CN" altLang="en-US" sz="3600">
                <a:ea typeface="等线"/>
              </a:rPr>
              <a:t>夏天xià tiān</a:t>
            </a:r>
            <a:endParaRPr lang="en-GB" altLang="zh-CN" sz="3600"/>
          </a:p>
          <a:p>
            <a:r>
              <a:rPr lang="en-GB" sz="3600"/>
              <a:t>         </a:t>
            </a:r>
            <a:r>
              <a:rPr lang="zh-CN" altLang="en-US" sz="3600">
                <a:ea typeface="等线"/>
              </a:rPr>
              <a:t>秋天qiū tiān</a:t>
            </a:r>
            <a:endParaRPr lang="en-GB" altLang="zh-CN" sz="3600"/>
          </a:p>
          <a:p>
            <a:r>
              <a:rPr lang="en-GB" sz="3600"/>
              <a:t>         </a:t>
            </a:r>
            <a:r>
              <a:rPr lang="zh-CN" altLang="en-US" sz="3600">
                <a:ea typeface="等线"/>
              </a:rPr>
              <a:t>冬天 dōng tiān</a:t>
            </a:r>
            <a:endParaRPr lang="en-GB" sz="36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83645D-F887-4A54-BA7B-12AB05389C8F}"/>
              </a:ext>
            </a:extLst>
          </p:cNvPr>
          <p:cNvSpPr txBox="1"/>
          <p:nvPr/>
        </p:nvSpPr>
        <p:spPr>
          <a:xfrm>
            <a:off x="6512069" y="1418315"/>
            <a:ext cx="1530849" cy="120032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600"/>
              <a:t>去</a:t>
            </a:r>
            <a:r>
              <a:rPr lang="en-GB" altLang="zh-CN" sz="3600"/>
              <a:t>+ place</a:t>
            </a:r>
            <a:endParaRPr lang="en-GB" sz="36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055870-0EC7-49B3-85E9-CC68D3C6ED0A}"/>
              </a:ext>
            </a:extLst>
          </p:cNvPr>
          <p:cNvSpPr txBox="1"/>
          <p:nvPr/>
        </p:nvSpPr>
        <p:spPr>
          <a:xfrm>
            <a:off x="8538238" y="1418315"/>
            <a:ext cx="3226716" cy="39703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/>
              <a:t>activity</a:t>
            </a:r>
          </a:p>
          <a:p>
            <a:r>
              <a:rPr lang="en-GB" sz="3600">
                <a:solidFill>
                  <a:srgbClr val="FF0000"/>
                </a:solidFill>
              </a:rPr>
              <a:t>verb + </a:t>
            </a:r>
            <a:r>
              <a:rPr lang="zh-CN" altLang="en-US" sz="3600">
                <a:solidFill>
                  <a:srgbClr val="FF0000"/>
                </a:solidFill>
              </a:rPr>
              <a:t>了</a:t>
            </a:r>
            <a:endParaRPr lang="en-GB" altLang="zh-CN" sz="3600">
              <a:solidFill>
                <a:srgbClr val="FF0000"/>
              </a:solidFill>
            </a:endParaRPr>
          </a:p>
          <a:p>
            <a:r>
              <a:rPr lang="zh-CN" altLang="en-US" sz="3600"/>
              <a:t>滑雪</a:t>
            </a:r>
            <a:endParaRPr lang="en-GB" altLang="zh-CN" sz="3600"/>
          </a:p>
          <a:p>
            <a:r>
              <a:rPr lang="zh-CN" altLang="en-US" sz="3600"/>
              <a:t>参观博物馆</a:t>
            </a:r>
            <a:endParaRPr lang="en-GB" altLang="zh-CN" sz="3600"/>
          </a:p>
          <a:p>
            <a:r>
              <a:rPr lang="zh-CN" altLang="en-US" sz="3600"/>
              <a:t>游泳</a:t>
            </a:r>
            <a:endParaRPr lang="en-GB" altLang="zh-CN" sz="3600"/>
          </a:p>
          <a:p>
            <a:r>
              <a:rPr lang="zh-CN" altLang="en-US" sz="3600"/>
              <a:t>买纪念品</a:t>
            </a:r>
            <a:endParaRPr lang="en-GB" altLang="zh-CN" sz="3600"/>
          </a:p>
          <a:p>
            <a:r>
              <a:rPr lang="zh-CN" altLang="en-US" sz="3600"/>
              <a:t>晒太阳</a:t>
            </a:r>
            <a:endParaRPr lang="en-GB" altLang="zh-CN" sz="3600"/>
          </a:p>
        </p:txBody>
      </p:sp>
    </p:spTree>
    <p:extLst>
      <p:ext uri="{BB962C8B-B14F-4D97-AF65-F5344CB8AC3E}">
        <p14:creationId xmlns:p14="http://schemas.microsoft.com/office/powerpoint/2010/main" val="23166368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296903A-61FF-40C8-AD26-5227C93012B2}"/>
              </a:ext>
            </a:extLst>
          </p:cNvPr>
          <p:cNvSpPr txBox="1"/>
          <p:nvPr/>
        </p:nvSpPr>
        <p:spPr>
          <a:xfrm flipH="1">
            <a:off x="795732" y="318499"/>
            <a:ext cx="6488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highlight>
                  <a:srgbClr val="FFFF00"/>
                </a:highlight>
              </a:rPr>
              <a:t>Task 3  and translate these sentences</a:t>
            </a:r>
            <a:endParaRPr lang="en-GB" sz="2800" b="1" dirty="0">
              <a:highlight>
                <a:srgbClr val="FFFF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F16B6F-86EC-46BC-816B-B4145094D3CC}"/>
              </a:ext>
            </a:extLst>
          </p:cNvPr>
          <p:cNvSpPr txBox="1"/>
          <p:nvPr/>
        </p:nvSpPr>
        <p:spPr>
          <a:xfrm>
            <a:off x="795733" y="3036395"/>
            <a:ext cx="103633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/>
              <a:t>3. </a:t>
            </a:r>
            <a:r>
              <a:rPr lang="zh-CN" altLang="en-US" sz="3200"/>
              <a:t>我叫美丽，我今年十二岁。我去年秋天和我的爸爸妈妈一起去北京参观了故宫。我非常喜欢故宫的建筑。</a:t>
            </a: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838404-CC3C-4184-9251-48C744794A54}"/>
              </a:ext>
            </a:extLst>
          </p:cNvPr>
          <p:cNvSpPr txBox="1"/>
          <p:nvPr/>
        </p:nvSpPr>
        <p:spPr>
          <a:xfrm>
            <a:off x="795733" y="1836079"/>
            <a:ext cx="103633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/>
              <a:t>2. </a:t>
            </a:r>
            <a:r>
              <a:rPr lang="zh-CN" altLang="en-US" sz="3200"/>
              <a:t>我叫小小，我今年十八岁。我去年夏天和我的朋友一起去上海看了博物馆。我觉得很没意思。</a:t>
            </a:r>
            <a:endParaRPr lang="en-GB" sz="32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B51643-E4CC-427D-941C-D00091DF8676}"/>
              </a:ext>
            </a:extLst>
          </p:cNvPr>
          <p:cNvSpPr txBox="1"/>
          <p:nvPr/>
        </p:nvSpPr>
        <p:spPr>
          <a:xfrm>
            <a:off x="795733" y="841719"/>
            <a:ext cx="103633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/>
              <a:t>1. </a:t>
            </a:r>
            <a:r>
              <a:rPr lang="zh-CN" altLang="en-US" sz="3200"/>
              <a:t>我叫小明，我今年十三岁。我去年春天和我的家人一起中国爬了长城。爬长城太累了。</a:t>
            </a:r>
            <a:endParaRPr lang="en-GB" sz="32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628582-BC92-46E6-9068-501527F56F94}"/>
              </a:ext>
            </a:extLst>
          </p:cNvPr>
          <p:cNvSpPr txBox="1"/>
          <p:nvPr/>
        </p:nvSpPr>
        <p:spPr>
          <a:xfrm>
            <a:off x="795599" y="4164201"/>
            <a:ext cx="103633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/>
              <a:t>4. </a:t>
            </a:r>
            <a:r>
              <a:rPr lang="zh-CN" altLang="en-US" sz="3200"/>
              <a:t>我叫大年，我今年十五岁。我去年冬天和我的家人一起去西班牙晒了太阳。我们玩得开心极了。</a:t>
            </a:r>
            <a:endParaRPr lang="en-GB" sz="3200"/>
          </a:p>
        </p:txBody>
      </p:sp>
    </p:spTree>
    <p:extLst>
      <p:ext uri="{BB962C8B-B14F-4D97-AF65-F5344CB8AC3E}">
        <p14:creationId xmlns:p14="http://schemas.microsoft.com/office/powerpoint/2010/main" val="2923995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BFD64FC-9A4B-4665-AE92-F9D9F33DD1C8}"/>
</file>

<file path=customXml/itemProps2.xml><?xml version="1.0" encoding="utf-8"?>
<ds:datastoreItem xmlns:ds="http://schemas.openxmlformats.org/officeDocument/2006/customXml" ds:itemID="{41A867BA-E948-41B7-B26D-90E6A768A370}"/>
</file>

<file path=customXml/itemProps3.xml><?xml version="1.0" encoding="utf-8"?>
<ds:datastoreItem xmlns:ds="http://schemas.openxmlformats.org/officeDocument/2006/customXml" ds:itemID="{5FC45D68-38AD-4007-ADA4-A60A0BCEE0C0}"/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978</Words>
  <Application>Microsoft Office PowerPoint</Application>
  <PresentationFormat>Widescreen</PresentationFormat>
  <Paragraphs>129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KaiTi</vt:lpstr>
      <vt:lpstr>Arial</vt:lpstr>
      <vt:lpstr>Calibri</vt:lpstr>
      <vt:lpstr>Calibri Light</vt:lpstr>
      <vt:lpstr>Office Theme</vt:lpstr>
      <vt:lpstr>Week commencing 10th May 2021 Year 9 Non-MEP</vt:lpstr>
      <vt:lpstr>Lesson 1 I will sunbathe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Lesson 5 I Sunbathed</vt:lpstr>
      <vt:lpstr>Are these statements true or false?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7 I went there by plane</dc:title>
  <dc:creator>R Marshall</dc:creator>
  <cp:lastModifiedBy>R Marshall</cp:lastModifiedBy>
  <cp:revision>21</cp:revision>
  <dcterms:created xsi:type="dcterms:W3CDTF">2020-09-20T21:36:28Z</dcterms:created>
  <dcterms:modified xsi:type="dcterms:W3CDTF">2021-04-19T12:40:41Z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