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0" r:id="rId3"/>
    <p:sldId id="261" r:id="rId4"/>
    <p:sldId id="257" r:id="rId5"/>
    <p:sldId id="258" r:id="rId6"/>
    <p:sldId id="259" r:id="rId7"/>
    <p:sldId id="262" r:id="rId8"/>
    <p:sldId id="267" r:id="rId9"/>
    <p:sldId id="263" r:id="rId10"/>
    <p:sldId id="264" r:id="rId11"/>
    <p:sldId id="265" r:id="rId12"/>
    <p:sldId id="269" r:id="rId13"/>
    <p:sldId id="270" r:id="rId14"/>
    <p:sldId id="271" r:id="rId15"/>
    <p:sldId id="27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AAF827-2921-4A24-93EB-B806963AD0B3}" v="307" dt="2020-11-13T15:31:26.470"/>
    <p1510:client id="{35EA65A5-B24E-2845-DEBE-BD1E8581ED8F}" v="110" dt="2020-11-16T12:09:53.643"/>
    <p1510:client id="{50B34ECE-DD52-C604-FE7E-086C09E637D8}" v="4" dt="2020-11-30T07:34:02.061"/>
    <p1510:client id="{68D2E5E6-F990-9597-7FF4-175A7D17A4BD}" v="240" dt="2020-11-27T15:21:17.352"/>
    <p1510:client id="{B81B54EC-C3E4-8D01-5C69-557E09730C74}" v="107" dt="2020-11-23T15:45:32.0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11/29/2020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11/29/2020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11/29/2020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11/29/2020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4522B21E-B2B9-4C72-9A71-C87EFD137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2"/>
            <a:ext cx="10999072"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524000" y="1293338"/>
            <a:ext cx="9144000" cy="3274592"/>
          </a:xfrm>
        </p:spPr>
        <p:txBody>
          <a:bodyPr anchor="ctr">
            <a:normAutofit/>
          </a:bodyPr>
          <a:lstStyle/>
          <a:p>
            <a:r>
              <a:rPr lang="en-US" sz="7200">
                <a:cs typeface="Calibri Light"/>
              </a:rPr>
              <a:t>Pop Up Cards Project</a:t>
            </a:r>
            <a:endParaRPr lang="en-US" sz="7200"/>
          </a:p>
        </p:txBody>
      </p:sp>
      <p:sp>
        <p:nvSpPr>
          <p:cNvPr id="3" name="Subtitle 2"/>
          <p:cNvSpPr>
            <a:spLocks noGrp="1"/>
          </p:cNvSpPr>
          <p:nvPr>
            <p:ph type="subTitle" idx="1"/>
          </p:nvPr>
        </p:nvSpPr>
        <p:spPr>
          <a:xfrm>
            <a:off x="1524000" y="5514052"/>
            <a:ext cx="9144000" cy="651910"/>
          </a:xfrm>
        </p:spPr>
        <p:txBody>
          <a:bodyPr vert="horz" lIns="91440" tIns="45720" rIns="91440" bIns="45720" rtlCol="0" anchor="ctr">
            <a:normAutofit/>
          </a:bodyPr>
          <a:lstStyle/>
          <a:p>
            <a:r>
              <a:rPr lang="en-US">
                <a:cs typeface="Calibri"/>
              </a:rPr>
              <a:t>2020 – Mrs Arnold</a:t>
            </a:r>
            <a:endParaRPr lang="en-US"/>
          </a:p>
        </p:txBody>
      </p:sp>
      <p:cxnSp>
        <p:nvCxnSpPr>
          <p:cNvPr id="25" name="Straight Connector 24">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54708"/>
            <a:ext cx="11000232"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CC7F7F-2536-448E-AA86-A500B3BF254A}"/>
              </a:ext>
            </a:extLst>
          </p:cNvPr>
          <p:cNvSpPr>
            <a:spLocks noGrp="1"/>
          </p:cNvSpPr>
          <p:nvPr>
            <p:ph type="title"/>
          </p:nvPr>
        </p:nvSpPr>
        <p:spPr>
          <a:xfrm>
            <a:off x="1075767" y="1188637"/>
            <a:ext cx="2988234" cy="4480726"/>
          </a:xfrm>
        </p:spPr>
        <p:txBody>
          <a:bodyPr>
            <a:normAutofit/>
          </a:bodyPr>
          <a:lstStyle/>
          <a:p>
            <a:pPr algn="r"/>
            <a:r>
              <a:rPr lang="en-US" sz="6600">
                <a:cs typeface="Calibri Light"/>
              </a:rPr>
              <a:t>Design Brief</a:t>
            </a:r>
            <a:endParaRPr lang="en-US" sz="6600"/>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1897363-7044-4FC4-8A34-C093C457D6AE}"/>
              </a:ext>
            </a:extLst>
          </p:cNvPr>
          <p:cNvSpPr>
            <a:spLocks noGrp="1"/>
          </p:cNvSpPr>
          <p:nvPr>
            <p:ph idx="1"/>
          </p:nvPr>
        </p:nvSpPr>
        <p:spPr>
          <a:xfrm>
            <a:off x="5255260" y="1648870"/>
            <a:ext cx="4702848" cy="3560260"/>
          </a:xfrm>
        </p:spPr>
        <p:txBody>
          <a:bodyPr vert="horz" lIns="91440" tIns="45720" rIns="91440" bIns="45720" rtlCol="0" anchor="ctr">
            <a:normAutofit/>
          </a:bodyPr>
          <a:lstStyle/>
          <a:p>
            <a:pPr marL="0" indent="0">
              <a:buNone/>
            </a:pPr>
            <a:r>
              <a:rPr lang="en-US" sz="2400">
                <a:ea typeface="+mn-lt"/>
                <a:cs typeface="+mn-lt"/>
              </a:rPr>
              <a:t>iPOP Cards Ltd are a manufacturer of novelty cards aimed at the teenage market. </a:t>
            </a:r>
          </a:p>
          <a:p>
            <a:pPr marL="0" indent="0">
              <a:buNone/>
            </a:pPr>
            <a:r>
              <a:rPr lang="en-US" sz="2400">
                <a:ea typeface="+mn-lt"/>
                <a:cs typeface="+mn-lt"/>
              </a:rPr>
              <a:t>You are requested to submit an unusual presentation for a pop up event card aimed at teenagers. Birthdays, religious festivals, or other occasions are all possible events.</a:t>
            </a:r>
            <a:endParaRPr lang="en-US" sz="2400">
              <a:cs typeface="Calibri"/>
            </a:endParaRPr>
          </a:p>
        </p:txBody>
      </p:sp>
    </p:spTree>
    <p:extLst>
      <p:ext uri="{BB962C8B-B14F-4D97-AF65-F5344CB8AC3E}">
        <p14:creationId xmlns:p14="http://schemas.microsoft.com/office/powerpoint/2010/main" val="365410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A5A2CE-2F0D-4AD0-8D1B-17BCF0B4F346}"/>
              </a:ext>
            </a:extLst>
          </p:cNvPr>
          <p:cNvSpPr>
            <a:spLocks noGrp="1"/>
          </p:cNvSpPr>
          <p:nvPr>
            <p:ph type="title"/>
          </p:nvPr>
        </p:nvSpPr>
        <p:spPr>
          <a:xfrm>
            <a:off x="645065" y="1463040"/>
            <a:ext cx="3796306" cy="2690949"/>
          </a:xfrm>
        </p:spPr>
        <p:txBody>
          <a:bodyPr anchor="t">
            <a:normAutofit/>
          </a:bodyPr>
          <a:lstStyle/>
          <a:p>
            <a:r>
              <a:rPr lang="en-US" sz="4800" dirty="0">
                <a:cs typeface="Calibri Light"/>
              </a:rPr>
              <a:t>Lesson 1 – Pop out Cards</a:t>
            </a:r>
            <a:endParaRPr lang="en-US" sz="4800" dirty="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A8BFA37-5842-4D0E-B8C6-E18FDBCC4F9C}"/>
              </a:ext>
            </a:extLst>
          </p:cNvPr>
          <p:cNvSpPr>
            <a:spLocks noGrp="1"/>
          </p:cNvSpPr>
          <p:nvPr>
            <p:ph idx="1"/>
          </p:nvPr>
        </p:nvSpPr>
        <p:spPr>
          <a:xfrm>
            <a:off x="5656218" y="1463039"/>
            <a:ext cx="5542387" cy="4300447"/>
          </a:xfrm>
        </p:spPr>
        <p:txBody>
          <a:bodyPr vert="horz" lIns="91440" tIns="45720" rIns="91440" bIns="45720" rtlCol="0" anchor="t">
            <a:normAutofit/>
          </a:bodyPr>
          <a:lstStyle/>
          <a:p>
            <a:pPr marL="0" indent="0">
              <a:buNone/>
            </a:pPr>
            <a:r>
              <a:rPr lang="en-US" sz="2200" dirty="0">
                <a:cs typeface="Calibri"/>
              </a:rPr>
              <a:t>In this lesson you are going to try out making 3 different pop out card designs.</a:t>
            </a:r>
          </a:p>
          <a:p>
            <a:pPr marL="0" indent="0">
              <a:buNone/>
            </a:pPr>
            <a:r>
              <a:rPr lang="en-US" sz="2200" dirty="0">
                <a:cs typeface="Calibri"/>
              </a:rPr>
              <a:t>You need to keep these safe as they will help you later in the project. </a:t>
            </a:r>
          </a:p>
          <a:p>
            <a:pPr marL="0" indent="0">
              <a:buNone/>
            </a:pPr>
            <a:endParaRPr lang="en-US" sz="2200">
              <a:cs typeface="Calibri"/>
            </a:endParaRPr>
          </a:p>
          <a:p>
            <a:pPr marL="0" indent="0">
              <a:buNone/>
            </a:pPr>
            <a:r>
              <a:rPr lang="en-US" sz="2200" dirty="0">
                <a:cs typeface="Calibri"/>
              </a:rPr>
              <a:t>You will need the following</a:t>
            </a:r>
          </a:p>
          <a:p>
            <a:r>
              <a:rPr lang="en-US" sz="2200" dirty="0">
                <a:cs typeface="Calibri"/>
              </a:rPr>
              <a:t>Handouts</a:t>
            </a:r>
          </a:p>
          <a:p>
            <a:r>
              <a:rPr lang="en-US" sz="2200" dirty="0">
                <a:cs typeface="Calibri"/>
              </a:rPr>
              <a:t>Scissors</a:t>
            </a:r>
          </a:p>
          <a:p>
            <a:r>
              <a:rPr lang="en-US" sz="2200" dirty="0">
                <a:cs typeface="Calibri"/>
              </a:rPr>
              <a:t>Glue</a:t>
            </a:r>
          </a:p>
          <a:p>
            <a:r>
              <a:rPr lang="en-US" sz="2200" dirty="0">
                <a:cs typeface="Calibri"/>
              </a:rPr>
              <a:t>Plastic wallet</a:t>
            </a:r>
          </a:p>
        </p:txBody>
      </p:sp>
    </p:spTree>
    <p:extLst>
      <p:ext uri="{BB962C8B-B14F-4D97-AF65-F5344CB8AC3E}">
        <p14:creationId xmlns:p14="http://schemas.microsoft.com/office/powerpoint/2010/main" val="35722195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3">
            <a:extLst>
              <a:ext uri="{FF2B5EF4-FFF2-40B4-BE49-F238E27FC236}">
                <a16:creationId xmlns:a16="http://schemas.microsoft.com/office/drawing/2014/main" id="{E45B1D5C-0827-4AF0-8186-11FC5A8B8B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E5CA3A-347C-404B-8106-50A23A9EE2C6}"/>
              </a:ext>
            </a:extLst>
          </p:cNvPr>
          <p:cNvSpPr>
            <a:spLocks noGrp="1"/>
          </p:cNvSpPr>
          <p:nvPr>
            <p:ph type="title"/>
          </p:nvPr>
        </p:nvSpPr>
        <p:spPr>
          <a:xfrm>
            <a:off x="9267909" y="2023110"/>
            <a:ext cx="2469624" cy="2846070"/>
          </a:xfrm>
        </p:spPr>
        <p:txBody>
          <a:bodyPr vert="horz" lIns="91440" tIns="45720" rIns="91440" bIns="45720" rtlCol="0" anchor="ctr">
            <a:normAutofit/>
          </a:bodyPr>
          <a:lstStyle/>
          <a:p>
            <a:r>
              <a:rPr lang="en-US" sz="3700"/>
              <a:t>Jaws Pop out</a:t>
            </a:r>
          </a:p>
        </p:txBody>
      </p:sp>
      <p:sp>
        <p:nvSpPr>
          <p:cNvPr id="22" name="Rectangle 25">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Text&#10;&#10;Description automatically generated">
            <a:extLst>
              <a:ext uri="{FF2B5EF4-FFF2-40B4-BE49-F238E27FC236}">
                <a16:creationId xmlns:a16="http://schemas.microsoft.com/office/drawing/2014/main" id="{DB0E0215-744D-474E-9914-3615DE83EC53}"/>
              </a:ext>
            </a:extLst>
          </p:cNvPr>
          <p:cNvPicPr>
            <a:picLocks noChangeAspect="1"/>
          </p:cNvPicPr>
          <p:nvPr/>
        </p:nvPicPr>
        <p:blipFill rotWithShape="1">
          <a:blip r:embed="rId2"/>
          <a:srcRect t="326" r="1" b="8338"/>
          <a:stretch/>
        </p:blipFill>
        <p:spPr>
          <a:xfrm>
            <a:off x="545238" y="858525"/>
            <a:ext cx="7608304" cy="5211906"/>
          </a:xfrm>
          <a:prstGeom prst="rect">
            <a:avLst/>
          </a:prstGeom>
        </p:spPr>
      </p:pic>
      <p:sp>
        <p:nvSpPr>
          <p:cNvPr id="23" name="Rectangle 29">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24115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45B1D5C-0827-4AF0-8186-11FC5A8B8B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D76FE6-E2F6-4B2B-9536-C09119B71589}"/>
              </a:ext>
            </a:extLst>
          </p:cNvPr>
          <p:cNvSpPr>
            <a:spLocks noGrp="1"/>
          </p:cNvSpPr>
          <p:nvPr>
            <p:ph type="title"/>
          </p:nvPr>
        </p:nvSpPr>
        <p:spPr>
          <a:xfrm>
            <a:off x="9267909" y="2023110"/>
            <a:ext cx="2469624" cy="2846070"/>
          </a:xfrm>
        </p:spPr>
        <p:txBody>
          <a:bodyPr vert="horz" lIns="91440" tIns="45720" rIns="91440" bIns="45720" rtlCol="0" anchor="ctr">
            <a:normAutofit/>
          </a:bodyPr>
          <a:lstStyle/>
          <a:p>
            <a:r>
              <a:rPr lang="en-US" sz="3700"/>
              <a:t>Christmas Tree Pop out</a:t>
            </a:r>
          </a:p>
        </p:txBody>
      </p:sp>
      <p:sp>
        <p:nvSpPr>
          <p:cNvPr id="13" name="Rectangle 12">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Graphical user interface&#10;&#10;Description automatically generated">
            <a:extLst>
              <a:ext uri="{FF2B5EF4-FFF2-40B4-BE49-F238E27FC236}">
                <a16:creationId xmlns:a16="http://schemas.microsoft.com/office/drawing/2014/main" id="{CB3AC259-2CA0-4866-B557-E2EC4AE16DD9}"/>
              </a:ext>
            </a:extLst>
          </p:cNvPr>
          <p:cNvPicPr>
            <a:picLocks noChangeAspect="1"/>
          </p:cNvPicPr>
          <p:nvPr/>
        </p:nvPicPr>
        <p:blipFill rotWithShape="1">
          <a:blip r:embed="rId2"/>
          <a:srcRect r="1" b="8664"/>
          <a:stretch/>
        </p:blipFill>
        <p:spPr>
          <a:xfrm>
            <a:off x="545238" y="858525"/>
            <a:ext cx="7608304" cy="5211906"/>
          </a:xfrm>
          <a:prstGeom prst="rect">
            <a:avLst/>
          </a:prstGeom>
        </p:spPr>
      </p:pic>
      <p:sp>
        <p:nvSpPr>
          <p:cNvPr id="17" name="Rectangle 16">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42307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E45B1D5C-0827-4AF0-8186-11FC5A8B8B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F9D250-599A-4216-9A2C-514E80F0EC9F}"/>
              </a:ext>
            </a:extLst>
          </p:cNvPr>
          <p:cNvSpPr>
            <a:spLocks noGrp="1"/>
          </p:cNvSpPr>
          <p:nvPr>
            <p:ph type="title"/>
          </p:nvPr>
        </p:nvSpPr>
        <p:spPr>
          <a:xfrm>
            <a:off x="9267909" y="2023110"/>
            <a:ext cx="2469624" cy="2846070"/>
          </a:xfrm>
        </p:spPr>
        <p:txBody>
          <a:bodyPr vert="horz" lIns="91440" tIns="45720" rIns="91440" bIns="45720" rtlCol="0" anchor="ctr">
            <a:normAutofit/>
          </a:bodyPr>
          <a:lstStyle/>
          <a:p>
            <a:r>
              <a:rPr lang="en-US" sz="3700"/>
              <a:t>Shark Pop out</a:t>
            </a:r>
          </a:p>
        </p:txBody>
      </p:sp>
      <p:sp>
        <p:nvSpPr>
          <p:cNvPr id="17" name="Rectangle 16">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A picture containing timeline&#10;&#10;Description automatically generated">
            <a:extLst>
              <a:ext uri="{FF2B5EF4-FFF2-40B4-BE49-F238E27FC236}">
                <a16:creationId xmlns:a16="http://schemas.microsoft.com/office/drawing/2014/main" id="{4F4E551A-9808-4D32-886B-6F60D2B625A3}"/>
              </a:ext>
            </a:extLst>
          </p:cNvPr>
          <p:cNvPicPr>
            <a:picLocks noChangeAspect="1"/>
          </p:cNvPicPr>
          <p:nvPr/>
        </p:nvPicPr>
        <p:blipFill rotWithShape="1">
          <a:blip r:embed="rId2"/>
          <a:srcRect r="1" b="8664"/>
          <a:stretch/>
        </p:blipFill>
        <p:spPr>
          <a:xfrm>
            <a:off x="545238" y="858525"/>
            <a:ext cx="7608304" cy="5211906"/>
          </a:xfrm>
          <a:prstGeom prst="rect">
            <a:avLst/>
          </a:prstGeom>
        </p:spPr>
      </p:pic>
      <p:sp>
        <p:nvSpPr>
          <p:cNvPr id="21" name="Rectangle 20">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02243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91612-78F5-4CC7-9BDD-EAEAC3E5A2AC}"/>
              </a:ext>
            </a:extLst>
          </p:cNvPr>
          <p:cNvSpPr>
            <a:spLocks noGrp="1"/>
          </p:cNvSpPr>
          <p:nvPr>
            <p:ph type="title"/>
          </p:nvPr>
        </p:nvSpPr>
        <p:spPr>
          <a:xfrm>
            <a:off x="4965430" y="629268"/>
            <a:ext cx="6586491" cy="1286160"/>
          </a:xfrm>
        </p:spPr>
        <p:txBody>
          <a:bodyPr anchor="b">
            <a:normAutofit/>
          </a:bodyPr>
          <a:lstStyle/>
          <a:p>
            <a:r>
              <a:rPr lang="en-US" sz="6000" b="1">
                <a:cs typeface="Calibri Light"/>
              </a:rPr>
              <a:t>Pop up evaluation</a:t>
            </a:r>
          </a:p>
        </p:txBody>
      </p:sp>
      <p:sp>
        <p:nvSpPr>
          <p:cNvPr id="3" name="Content Placeholder 2">
            <a:extLst>
              <a:ext uri="{FF2B5EF4-FFF2-40B4-BE49-F238E27FC236}">
                <a16:creationId xmlns:a16="http://schemas.microsoft.com/office/drawing/2014/main" id="{3EE583A3-DA84-4D0C-8839-ABC488E9E154}"/>
              </a:ext>
            </a:extLst>
          </p:cNvPr>
          <p:cNvSpPr>
            <a:spLocks noGrp="1"/>
          </p:cNvSpPr>
          <p:nvPr>
            <p:ph idx="1"/>
          </p:nvPr>
        </p:nvSpPr>
        <p:spPr>
          <a:xfrm>
            <a:off x="4965431" y="2438400"/>
            <a:ext cx="6586489" cy="3785419"/>
          </a:xfrm>
        </p:spPr>
        <p:txBody>
          <a:bodyPr vert="horz" lIns="91440" tIns="45720" rIns="91440" bIns="45720" rtlCol="0" anchor="t">
            <a:normAutofit/>
          </a:bodyPr>
          <a:lstStyle/>
          <a:p>
            <a:pPr marL="0" indent="0">
              <a:buNone/>
            </a:pPr>
            <a:r>
              <a:rPr lang="en-US" sz="4800">
                <a:cs typeface="Calibri"/>
              </a:rPr>
              <a:t>Now look at each pop up and evaluate it with a WWW and EBI</a:t>
            </a:r>
          </a:p>
        </p:txBody>
      </p:sp>
      <p:pic>
        <p:nvPicPr>
          <p:cNvPr id="5" name="Picture 4">
            <a:extLst>
              <a:ext uri="{FF2B5EF4-FFF2-40B4-BE49-F238E27FC236}">
                <a16:creationId xmlns:a16="http://schemas.microsoft.com/office/drawing/2014/main" id="{C9A0DD1D-029E-441C-947F-64E69AEA884F}"/>
              </a:ext>
            </a:extLst>
          </p:cNvPr>
          <p:cNvPicPr>
            <a:picLocks noChangeAspect="1"/>
          </p:cNvPicPr>
          <p:nvPr/>
        </p:nvPicPr>
        <p:blipFill rotWithShape="1">
          <a:blip r:embed="rId2"/>
          <a:srcRect l="40444" r="14440" b="4"/>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E0901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7720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A5A2CE-2F0D-4AD0-8D1B-17BCF0B4F346}"/>
              </a:ext>
            </a:extLst>
          </p:cNvPr>
          <p:cNvSpPr>
            <a:spLocks noGrp="1"/>
          </p:cNvSpPr>
          <p:nvPr>
            <p:ph type="title"/>
          </p:nvPr>
        </p:nvSpPr>
        <p:spPr>
          <a:xfrm>
            <a:off x="645065" y="1463040"/>
            <a:ext cx="3796306" cy="2690949"/>
          </a:xfrm>
        </p:spPr>
        <p:txBody>
          <a:bodyPr anchor="t">
            <a:normAutofit/>
          </a:bodyPr>
          <a:lstStyle/>
          <a:p>
            <a:r>
              <a:rPr lang="en-US" sz="4800" dirty="0">
                <a:cs typeface="Calibri Light"/>
              </a:rPr>
              <a:t>Lesson 2 – Pop Up Cards</a:t>
            </a:r>
            <a:endParaRPr lang="en-US" sz="4800" dirty="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A8BFA37-5842-4D0E-B8C6-E18FDBCC4F9C}"/>
              </a:ext>
            </a:extLst>
          </p:cNvPr>
          <p:cNvSpPr>
            <a:spLocks noGrp="1"/>
          </p:cNvSpPr>
          <p:nvPr>
            <p:ph idx="1"/>
          </p:nvPr>
        </p:nvSpPr>
        <p:spPr>
          <a:xfrm>
            <a:off x="5656218" y="1463039"/>
            <a:ext cx="5542387" cy="4300447"/>
          </a:xfrm>
        </p:spPr>
        <p:txBody>
          <a:bodyPr vert="horz" lIns="91440" tIns="45720" rIns="91440" bIns="45720" rtlCol="0" anchor="t">
            <a:normAutofit/>
          </a:bodyPr>
          <a:lstStyle/>
          <a:p>
            <a:pPr marL="0" indent="0">
              <a:buNone/>
            </a:pPr>
            <a:r>
              <a:rPr lang="en-US" sz="2200">
                <a:cs typeface="Calibri"/>
              </a:rPr>
              <a:t>In this lesson you are going to try out making 3 different pop up card designs.</a:t>
            </a:r>
          </a:p>
          <a:p>
            <a:pPr marL="0" indent="0">
              <a:buNone/>
            </a:pPr>
            <a:r>
              <a:rPr lang="en-US" sz="2200">
                <a:cs typeface="Calibri"/>
              </a:rPr>
              <a:t>You need to keep these safe as they will help you later in the project. </a:t>
            </a:r>
          </a:p>
          <a:p>
            <a:pPr marL="0" indent="0">
              <a:buNone/>
            </a:pPr>
            <a:endParaRPr lang="en-US" sz="2200">
              <a:cs typeface="Calibri"/>
            </a:endParaRPr>
          </a:p>
          <a:p>
            <a:pPr marL="0" indent="0">
              <a:buNone/>
            </a:pPr>
            <a:r>
              <a:rPr lang="en-US" sz="2200">
                <a:cs typeface="Calibri"/>
              </a:rPr>
              <a:t>You will need the following</a:t>
            </a:r>
          </a:p>
          <a:p>
            <a:r>
              <a:rPr lang="en-US" sz="2200">
                <a:cs typeface="Calibri"/>
              </a:rPr>
              <a:t>Handouts</a:t>
            </a:r>
          </a:p>
          <a:p>
            <a:r>
              <a:rPr lang="en-US" sz="2200">
                <a:cs typeface="Calibri"/>
              </a:rPr>
              <a:t>Scissors</a:t>
            </a:r>
          </a:p>
          <a:p>
            <a:r>
              <a:rPr lang="en-US" sz="2200">
                <a:cs typeface="Calibri"/>
              </a:rPr>
              <a:t>Glue</a:t>
            </a:r>
          </a:p>
          <a:p>
            <a:r>
              <a:rPr lang="en-US" sz="2200">
                <a:cs typeface="Calibri"/>
              </a:rPr>
              <a:t>Plastic wallet</a:t>
            </a:r>
          </a:p>
        </p:txBody>
      </p:sp>
    </p:spTree>
    <p:extLst>
      <p:ext uri="{BB962C8B-B14F-4D97-AF65-F5344CB8AC3E}">
        <p14:creationId xmlns:p14="http://schemas.microsoft.com/office/powerpoint/2010/main" val="34757539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45B1D5C-0827-4AF0-8186-11FC5A8B8B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AFB73A22-45A4-4EC7-9861-4F887A0A722A}"/>
              </a:ext>
            </a:extLst>
          </p:cNvPr>
          <p:cNvSpPr>
            <a:spLocks noGrp="1"/>
          </p:cNvSpPr>
          <p:nvPr>
            <p:ph type="title"/>
          </p:nvPr>
        </p:nvSpPr>
        <p:spPr>
          <a:xfrm>
            <a:off x="9267909" y="2023110"/>
            <a:ext cx="2469624" cy="2846070"/>
          </a:xfrm>
        </p:spPr>
        <p:txBody>
          <a:bodyPr vert="horz" lIns="91440" tIns="45720" rIns="91440" bIns="45720" rtlCol="0" anchor="ctr">
            <a:normAutofit/>
          </a:bodyPr>
          <a:lstStyle/>
          <a:p>
            <a:r>
              <a:rPr lang="en-US" sz="3700" dirty="0">
                <a:cs typeface="Calibri Light"/>
              </a:rPr>
              <a:t>Layers</a:t>
            </a:r>
            <a:br>
              <a:rPr lang="en-US" sz="3700" dirty="0">
                <a:cs typeface="Calibri Light"/>
              </a:rPr>
            </a:br>
            <a:r>
              <a:rPr lang="en-US" sz="3700" dirty="0">
                <a:cs typeface="Calibri Light"/>
              </a:rPr>
              <a:t>Pop up</a:t>
            </a:r>
            <a:endParaRPr lang="en-US" sz="3700" dirty="0"/>
          </a:p>
        </p:txBody>
      </p:sp>
      <p:sp>
        <p:nvSpPr>
          <p:cNvPr id="10" name="Rectangle 9">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Timeline&#10;&#10;Description automatically generated">
            <a:extLst>
              <a:ext uri="{FF2B5EF4-FFF2-40B4-BE49-F238E27FC236}">
                <a16:creationId xmlns:a16="http://schemas.microsoft.com/office/drawing/2014/main" id="{D14B534E-BA73-401E-AAFF-7108B9762C55}"/>
              </a:ext>
            </a:extLst>
          </p:cNvPr>
          <p:cNvPicPr>
            <a:picLocks noChangeAspect="1"/>
          </p:cNvPicPr>
          <p:nvPr/>
        </p:nvPicPr>
        <p:blipFill rotWithShape="1">
          <a:blip r:embed="rId2"/>
          <a:srcRect t="1785" r="1" b="6879"/>
          <a:stretch/>
        </p:blipFill>
        <p:spPr>
          <a:xfrm>
            <a:off x="545238" y="858525"/>
            <a:ext cx="7608304" cy="5211906"/>
          </a:xfrm>
          <a:prstGeom prst="rect">
            <a:avLst/>
          </a:prstGeom>
        </p:spPr>
      </p:pic>
      <p:sp>
        <p:nvSpPr>
          <p:cNvPr id="14" name="Rectangle 13">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40809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45B1D5C-0827-4AF0-8186-11FC5A8B8B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CE24CB-9DC7-4313-88B1-F69C32F67D1D}"/>
              </a:ext>
            </a:extLst>
          </p:cNvPr>
          <p:cNvSpPr>
            <a:spLocks noGrp="1"/>
          </p:cNvSpPr>
          <p:nvPr>
            <p:ph type="title"/>
          </p:nvPr>
        </p:nvSpPr>
        <p:spPr>
          <a:xfrm>
            <a:off x="9267909" y="2023110"/>
            <a:ext cx="2469624" cy="2846070"/>
          </a:xfrm>
        </p:spPr>
        <p:txBody>
          <a:bodyPr vert="horz" lIns="91440" tIns="45720" rIns="91440" bIns="45720" rtlCol="0" anchor="ctr">
            <a:normAutofit/>
          </a:bodyPr>
          <a:lstStyle/>
          <a:p>
            <a:r>
              <a:rPr lang="en-US" sz="3700" dirty="0">
                <a:cs typeface="Calibri Light"/>
              </a:rPr>
              <a:t>Castle</a:t>
            </a:r>
            <a:br>
              <a:rPr lang="en-US" sz="3700" dirty="0">
                <a:cs typeface="Calibri Light"/>
              </a:rPr>
            </a:br>
            <a:r>
              <a:rPr lang="en-US" sz="3700" dirty="0">
                <a:cs typeface="Calibri Light"/>
              </a:rPr>
              <a:t>Pop up</a:t>
            </a:r>
          </a:p>
        </p:txBody>
      </p:sp>
      <p:sp>
        <p:nvSpPr>
          <p:cNvPr id="10" name="Rectangle 9">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A picture containing graphical user interface&#10;&#10;Description automatically generated">
            <a:extLst>
              <a:ext uri="{FF2B5EF4-FFF2-40B4-BE49-F238E27FC236}">
                <a16:creationId xmlns:a16="http://schemas.microsoft.com/office/drawing/2014/main" id="{47FD4483-E9FE-440D-AD54-277918048027}"/>
              </a:ext>
            </a:extLst>
          </p:cNvPr>
          <p:cNvPicPr>
            <a:picLocks noChangeAspect="1"/>
          </p:cNvPicPr>
          <p:nvPr/>
        </p:nvPicPr>
        <p:blipFill rotWithShape="1">
          <a:blip r:embed="rId2"/>
          <a:srcRect t="2037" r="1" b="6627"/>
          <a:stretch/>
        </p:blipFill>
        <p:spPr>
          <a:xfrm>
            <a:off x="545238" y="858525"/>
            <a:ext cx="7608304" cy="5211906"/>
          </a:xfrm>
          <a:prstGeom prst="rect">
            <a:avLst/>
          </a:prstGeom>
        </p:spPr>
      </p:pic>
      <p:sp>
        <p:nvSpPr>
          <p:cNvPr id="14" name="Rectangle 13">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710439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45B1D5C-0827-4AF0-8186-11FC5A8B8B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AC4A6A-65D2-4C82-8953-1BF2A249423B}"/>
              </a:ext>
            </a:extLst>
          </p:cNvPr>
          <p:cNvSpPr>
            <a:spLocks noGrp="1"/>
          </p:cNvSpPr>
          <p:nvPr>
            <p:ph type="title"/>
          </p:nvPr>
        </p:nvSpPr>
        <p:spPr>
          <a:xfrm>
            <a:off x="9267909" y="2023110"/>
            <a:ext cx="2469624" cy="2846070"/>
          </a:xfrm>
        </p:spPr>
        <p:txBody>
          <a:bodyPr vert="horz" lIns="91440" tIns="45720" rIns="91440" bIns="45720" rtlCol="0" anchor="ctr">
            <a:normAutofit/>
          </a:bodyPr>
          <a:lstStyle/>
          <a:p>
            <a:r>
              <a:rPr lang="en-US" sz="3700" dirty="0">
                <a:cs typeface="Calibri Light"/>
              </a:rPr>
              <a:t>BBQ Pop up Invitation</a:t>
            </a:r>
            <a:endParaRPr lang="en-US" sz="3700" dirty="0" err="1"/>
          </a:p>
        </p:txBody>
      </p:sp>
      <p:sp>
        <p:nvSpPr>
          <p:cNvPr id="10" name="Rectangle 9">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iagram&#10;&#10;Description automatically generated">
            <a:extLst>
              <a:ext uri="{FF2B5EF4-FFF2-40B4-BE49-F238E27FC236}">
                <a16:creationId xmlns:a16="http://schemas.microsoft.com/office/drawing/2014/main" id="{B1CDC5E8-EA95-4671-836F-CE2BFF95D8CF}"/>
              </a:ext>
            </a:extLst>
          </p:cNvPr>
          <p:cNvPicPr>
            <a:picLocks noChangeAspect="1"/>
          </p:cNvPicPr>
          <p:nvPr/>
        </p:nvPicPr>
        <p:blipFill rotWithShape="1">
          <a:blip r:embed="rId2"/>
          <a:srcRect r="1" b="8664"/>
          <a:stretch/>
        </p:blipFill>
        <p:spPr>
          <a:xfrm>
            <a:off x="545238" y="858525"/>
            <a:ext cx="7608304" cy="5211906"/>
          </a:xfrm>
          <a:prstGeom prst="rect">
            <a:avLst/>
          </a:prstGeom>
        </p:spPr>
      </p:pic>
      <p:sp>
        <p:nvSpPr>
          <p:cNvPr id="14" name="Rectangle 13">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42768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91612-78F5-4CC7-9BDD-EAEAC3E5A2AC}"/>
              </a:ext>
            </a:extLst>
          </p:cNvPr>
          <p:cNvSpPr>
            <a:spLocks noGrp="1"/>
          </p:cNvSpPr>
          <p:nvPr>
            <p:ph type="title"/>
          </p:nvPr>
        </p:nvSpPr>
        <p:spPr>
          <a:xfrm>
            <a:off x="4965430" y="629268"/>
            <a:ext cx="6586491" cy="1286160"/>
          </a:xfrm>
        </p:spPr>
        <p:txBody>
          <a:bodyPr anchor="b">
            <a:normAutofit/>
          </a:bodyPr>
          <a:lstStyle/>
          <a:p>
            <a:r>
              <a:rPr lang="en-US" sz="6000" b="1">
                <a:cs typeface="Calibri Light"/>
              </a:rPr>
              <a:t>Pop up evaluation</a:t>
            </a:r>
          </a:p>
        </p:txBody>
      </p:sp>
      <p:sp>
        <p:nvSpPr>
          <p:cNvPr id="3" name="Content Placeholder 2">
            <a:extLst>
              <a:ext uri="{FF2B5EF4-FFF2-40B4-BE49-F238E27FC236}">
                <a16:creationId xmlns:a16="http://schemas.microsoft.com/office/drawing/2014/main" id="{3EE583A3-DA84-4D0C-8839-ABC488E9E154}"/>
              </a:ext>
            </a:extLst>
          </p:cNvPr>
          <p:cNvSpPr>
            <a:spLocks noGrp="1"/>
          </p:cNvSpPr>
          <p:nvPr>
            <p:ph idx="1"/>
          </p:nvPr>
        </p:nvSpPr>
        <p:spPr>
          <a:xfrm>
            <a:off x="4965431" y="2438400"/>
            <a:ext cx="6586489" cy="3785419"/>
          </a:xfrm>
        </p:spPr>
        <p:txBody>
          <a:bodyPr vert="horz" lIns="91440" tIns="45720" rIns="91440" bIns="45720" rtlCol="0" anchor="t">
            <a:normAutofit/>
          </a:bodyPr>
          <a:lstStyle/>
          <a:p>
            <a:pPr marL="0" indent="0">
              <a:buNone/>
            </a:pPr>
            <a:r>
              <a:rPr lang="en-US" sz="4800">
                <a:cs typeface="Calibri"/>
              </a:rPr>
              <a:t>Now look at each pop up and evaluate it with a WWW and EBI</a:t>
            </a:r>
          </a:p>
        </p:txBody>
      </p:sp>
      <p:pic>
        <p:nvPicPr>
          <p:cNvPr id="5" name="Picture 4">
            <a:extLst>
              <a:ext uri="{FF2B5EF4-FFF2-40B4-BE49-F238E27FC236}">
                <a16:creationId xmlns:a16="http://schemas.microsoft.com/office/drawing/2014/main" id="{C9A0DD1D-029E-441C-947F-64E69AEA884F}"/>
              </a:ext>
            </a:extLst>
          </p:cNvPr>
          <p:cNvPicPr>
            <a:picLocks noChangeAspect="1"/>
          </p:cNvPicPr>
          <p:nvPr/>
        </p:nvPicPr>
        <p:blipFill rotWithShape="1">
          <a:blip r:embed="rId2"/>
          <a:srcRect l="40444" r="14440" b="4"/>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E0901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3830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2542EEC-4F7C-4AE2-933E-EAC8EB3FA3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816898-8BF5-4008-8D52-E98D07746466}"/>
              </a:ext>
            </a:extLst>
          </p:cNvPr>
          <p:cNvSpPr>
            <a:spLocks noGrp="1"/>
          </p:cNvSpPr>
          <p:nvPr>
            <p:ph type="title"/>
          </p:nvPr>
        </p:nvSpPr>
        <p:spPr>
          <a:xfrm>
            <a:off x="7041856" y="3113415"/>
            <a:ext cx="4036334" cy="2387600"/>
          </a:xfrm>
        </p:spPr>
        <p:txBody>
          <a:bodyPr vert="horz" lIns="91440" tIns="45720" rIns="91440" bIns="45720" rtlCol="0" anchor="t">
            <a:normAutofit/>
          </a:bodyPr>
          <a:lstStyle/>
          <a:p>
            <a:r>
              <a:rPr lang="en-US" sz="5400"/>
              <a:t>Lesson 3 – Ideas time...</a:t>
            </a:r>
          </a:p>
        </p:txBody>
      </p:sp>
      <p:sp>
        <p:nvSpPr>
          <p:cNvPr id="11" name="Rectangle 10">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6824"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Text, letter&#10;&#10;Description automatically generated">
            <a:extLst>
              <a:ext uri="{FF2B5EF4-FFF2-40B4-BE49-F238E27FC236}">
                <a16:creationId xmlns:a16="http://schemas.microsoft.com/office/drawing/2014/main" id="{F63A3A2A-DCC8-4144-A549-EB101C666F44}"/>
              </a:ext>
            </a:extLst>
          </p:cNvPr>
          <p:cNvPicPr>
            <a:picLocks noGrp="1" noChangeAspect="1"/>
          </p:cNvPicPr>
          <p:nvPr>
            <p:ph idx="1"/>
          </p:nvPr>
        </p:nvPicPr>
        <p:blipFill rotWithShape="1">
          <a:blip r:embed="rId2"/>
          <a:srcRect b="33603"/>
          <a:stretch/>
        </p:blipFill>
        <p:spPr>
          <a:xfrm>
            <a:off x="747884" y="666728"/>
            <a:ext cx="5636642" cy="5580809"/>
          </a:xfrm>
          <a:prstGeom prst="rect">
            <a:avLst/>
          </a:prstGeom>
        </p:spPr>
      </p:pic>
      <p:grpSp>
        <p:nvGrpSpPr>
          <p:cNvPr id="15" name="Group 14">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60480" y="3154317"/>
            <a:ext cx="731521" cy="673460"/>
            <a:chOff x="3940602" y="308034"/>
            <a:chExt cx="2116791" cy="3428999"/>
          </a:xfrm>
          <a:solidFill>
            <a:schemeClr val="accent4"/>
          </a:solidFill>
        </p:grpSpPr>
        <p:sp>
          <p:nvSpPr>
            <p:cNvPr id="16" name="Rectangle 15">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483149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979455-9FDA-46DE-ADCD-6685C67A4D78}"/>
              </a:ext>
            </a:extLst>
          </p:cNvPr>
          <p:cNvSpPr>
            <a:spLocks noGrp="1"/>
          </p:cNvSpPr>
          <p:nvPr>
            <p:ph type="title"/>
          </p:nvPr>
        </p:nvSpPr>
        <p:spPr>
          <a:xfrm>
            <a:off x="1075767" y="1188637"/>
            <a:ext cx="2988234" cy="4480726"/>
          </a:xfrm>
        </p:spPr>
        <p:txBody>
          <a:bodyPr>
            <a:normAutofit/>
          </a:bodyPr>
          <a:lstStyle/>
          <a:p>
            <a:pPr algn="r"/>
            <a:r>
              <a:rPr lang="en-US" sz="5100" dirty="0">
                <a:cs typeface="Calibri Light"/>
              </a:rPr>
              <a:t>Research Page</a:t>
            </a:r>
            <a:endParaRPr lang="en-US" sz="5100" dirty="0"/>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3CECF77-07F0-49F6-B841-96DE7C618472}"/>
              </a:ext>
            </a:extLst>
          </p:cNvPr>
          <p:cNvSpPr>
            <a:spLocks noGrp="1"/>
          </p:cNvSpPr>
          <p:nvPr>
            <p:ph idx="1"/>
          </p:nvPr>
        </p:nvSpPr>
        <p:spPr>
          <a:xfrm>
            <a:off x="5255260" y="1648870"/>
            <a:ext cx="4702848" cy="3560260"/>
          </a:xfrm>
        </p:spPr>
        <p:txBody>
          <a:bodyPr vert="horz" lIns="91440" tIns="45720" rIns="91440" bIns="45720" rtlCol="0" anchor="ctr">
            <a:normAutofit/>
          </a:bodyPr>
          <a:lstStyle/>
          <a:p>
            <a:pPr marL="0" indent="0">
              <a:buNone/>
            </a:pPr>
            <a:r>
              <a:rPr lang="en-US" sz="2400" dirty="0">
                <a:cs typeface="Calibri" panose="020F0502020204030204"/>
              </a:rPr>
              <a:t>Please attach you pop ups form lesson 1&amp;2 on to this page, then evaluate with your thoughts on how you think the trial pop up went. Which of them would you like to </a:t>
            </a:r>
            <a:r>
              <a:rPr lang="en-US" sz="2400">
                <a:cs typeface="Calibri" panose="020F0502020204030204"/>
              </a:rPr>
              <a:t>uses in your final design?</a:t>
            </a:r>
            <a:endParaRPr lang="en-US" sz="2400" dirty="0">
              <a:cs typeface="Calibri" panose="020F0502020204030204"/>
            </a:endParaRPr>
          </a:p>
        </p:txBody>
      </p:sp>
    </p:spTree>
    <p:extLst>
      <p:ext uri="{BB962C8B-B14F-4D97-AF65-F5344CB8AC3E}">
        <p14:creationId xmlns:p14="http://schemas.microsoft.com/office/powerpoint/2010/main" val="23145063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002E6-EA2E-4C5E-9C56-C9C975D60FF5}"/>
              </a:ext>
            </a:extLst>
          </p:cNvPr>
          <p:cNvSpPr>
            <a:spLocks noGrp="1"/>
          </p:cNvSpPr>
          <p:nvPr>
            <p:ph type="title"/>
          </p:nvPr>
        </p:nvSpPr>
        <p:spPr>
          <a:xfrm>
            <a:off x="1653363" y="365760"/>
            <a:ext cx="9367203" cy="1188720"/>
          </a:xfrm>
        </p:spPr>
        <p:txBody>
          <a:bodyPr>
            <a:normAutofit/>
          </a:bodyPr>
          <a:lstStyle/>
          <a:p>
            <a:r>
              <a:rPr lang="en-US">
                <a:cs typeface="Calibri Light"/>
              </a:rPr>
              <a:t>Lesson 4 – Design time....</a:t>
            </a:r>
            <a:endParaRPr lang="en-US"/>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28B1DED-C35E-4431-8B89-2BD9E2655FA7}"/>
              </a:ext>
            </a:extLst>
          </p:cNvPr>
          <p:cNvSpPr>
            <a:spLocks noGrp="1"/>
          </p:cNvSpPr>
          <p:nvPr>
            <p:ph idx="1"/>
          </p:nvPr>
        </p:nvSpPr>
        <p:spPr>
          <a:xfrm>
            <a:off x="776345" y="2506951"/>
            <a:ext cx="11121241" cy="3092743"/>
          </a:xfrm>
        </p:spPr>
        <p:txBody>
          <a:bodyPr vert="horz" lIns="91440" tIns="45720" rIns="91440" bIns="45720" rtlCol="0" anchor="t">
            <a:normAutofit/>
          </a:bodyPr>
          <a:lstStyle/>
          <a:p>
            <a:endParaRPr lang="en-US" sz="2400"/>
          </a:p>
          <a:p>
            <a:pPr marL="0" indent="0">
              <a:buNone/>
            </a:pPr>
            <a:r>
              <a:rPr lang="en-US" b="1">
                <a:ea typeface="+mn-lt"/>
                <a:cs typeface="+mn-lt"/>
              </a:rPr>
              <a:t>Design Ideas:</a:t>
            </a:r>
            <a:endParaRPr lang="en-US">
              <a:cs typeface="Calibri" panose="020F0502020204030204"/>
            </a:endParaRPr>
          </a:p>
          <a:p>
            <a:pPr marL="0" indent="0">
              <a:buNone/>
            </a:pPr>
            <a:r>
              <a:rPr lang="en-US">
                <a:ea typeface="+mn-lt"/>
                <a:cs typeface="+mn-lt"/>
              </a:rPr>
              <a:t>On this page you need to come up with some ideas for your pop up card, shapes and themes. You don’t have to come up with the final idea of what the card will look like at this stage. </a:t>
            </a:r>
            <a:endParaRPr lang="en-US">
              <a:cs typeface="Calibri" panose="020F0502020204030204"/>
            </a:endParaRPr>
          </a:p>
          <a:p>
            <a:pPr marL="0" indent="0">
              <a:buNone/>
            </a:pPr>
            <a:endParaRPr lang="en-US" dirty="0">
              <a:cs typeface="Calibri"/>
            </a:endParaRPr>
          </a:p>
        </p:txBody>
      </p:sp>
    </p:spTree>
    <p:extLst>
      <p:ext uri="{BB962C8B-B14F-4D97-AF65-F5344CB8AC3E}">
        <p14:creationId xmlns:p14="http://schemas.microsoft.com/office/powerpoint/2010/main" val="322622963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9" ma:contentTypeDescription="Create a new document." ma:contentTypeScope="" ma:versionID="586f9885d1b8a02b209ae4d3e81d8742">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73756433fab6b1f5bff3e7d01cf1878"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E022DFD-87B1-4FE8-A8D1-47598540876B}"/>
</file>

<file path=customXml/itemProps2.xml><?xml version="1.0" encoding="utf-8"?>
<ds:datastoreItem xmlns:ds="http://schemas.openxmlformats.org/officeDocument/2006/customXml" ds:itemID="{96E9A009-DEBC-4387-AF00-D6FA09DB8011}"/>
</file>

<file path=customXml/itemProps3.xml><?xml version="1.0" encoding="utf-8"?>
<ds:datastoreItem xmlns:ds="http://schemas.openxmlformats.org/officeDocument/2006/customXml" ds:itemID="{85106031-0B70-466B-9FC6-D4428DD58FFD}"/>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15</Slides>
  <Notes>0</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Pop Up Cards Project</vt:lpstr>
      <vt:lpstr>Design Brief</vt:lpstr>
      <vt:lpstr>Lesson 1 – Pop out Cards</vt:lpstr>
      <vt:lpstr>Jaws Pop out</vt:lpstr>
      <vt:lpstr>Christmas Tree Pop out</vt:lpstr>
      <vt:lpstr>Shark Pop out</vt:lpstr>
      <vt:lpstr>Pop up evaluation</vt:lpstr>
      <vt:lpstr>Lesson 2 – Pop Up Cards</vt:lpstr>
      <vt:lpstr>Layers Pop up</vt:lpstr>
      <vt:lpstr>Castle Pop up</vt:lpstr>
      <vt:lpstr>BBQ Pop up Invitation</vt:lpstr>
      <vt:lpstr>Pop up evaluation</vt:lpstr>
      <vt:lpstr>Lesson 3 – Ideas time...</vt:lpstr>
      <vt:lpstr>Research Page</vt:lpstr>
      <vt:lpstr>Lesson 4 – Design time....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93</cp:revision>
  <dcterms:created xsi:type="dcterms:W3CDTF">2020-11-13T15:09:56Z</dcterms:created>
  <dcterms:modified xsi:type="dcterms:W3CDTF">2020-11-30T07:34:06Z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