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58" r:id="rId6"/>
    <p:sldId id="260" r:id="rId7"/>
    <p:sldId id="295" r:id="rId8"/>
    <p:sldId id="302" r:id="rId9"/>
    <p:sldId id="296" r:id="rId10"/>
    <p:sldId id="297" r:id="rId11"/>
    <p:sldId id="298" r:id="rId12"/>
    <p:sldId id="299" r:id="rId13"/>
    <p:sldId id="303" r:id="rId14"/>
    <p:sldId id="30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customXml" Target="../customXml/item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7FA22-B2E7-4ED6-B28C-31205B3AD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E6120-9509-4BCD-A5C5-4BD9126147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17008-DF69-4220-90F7-4FD8B790E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F4E69E-14D7-485C-B539-A0B63A03E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10E0F-3E98-4B7E-AFD3-E981CB6F3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4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87F8F-8AE6-4E57-A949-B82994AD4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4D31A-09C5-4184-8B74-5661117F4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710A0-863D-4FBB-9541-714A8B504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AD2FFB-E0F3-40A6-956E-DE1ADC492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FE9284-FCAF-4F6D-AC63-030135977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19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6C6F3-29A0-4C23-AED3-D9BB8B1F9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52E87-EC00-44E1-813F-B27EDB8FC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4F2F0-BD9A-4129-BAD8-2ADD75137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50F0-998A-4073-BD68-B03C24D75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67A42-AAF1-4BCD-AB5F-9ABA31FA3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043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889C5-DA54-4B8B-900C-CCC7C7E47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19C2-10D7-4B09-A34D-8F3548A142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D7BBEF-D76B-4370-9FCB-082CC09F17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0A886-D508-4E94-8088-C29F7DF7C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348A3-9C15-4709-B7F6-7F47EADC3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873D76-727A-4318-8008-2467032C3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8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C195B-B0D3-416E-A130-5632FB16B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4D472-D835-4CC8-92CB-CA5975093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0162CC-7B7B-4461-8159-E2EDC28A3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0C43F9-90CC-46A4-AFA6-E575C1DB15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16673B-6F99-429E-8097-21E039A714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C3B400-17ED-42B5-8309-07B40ADA1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22CA3F-4CF6-4BC0-BA79-8480FEF26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AD0F9F-D086-4D61-AFB4-DE8B76623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191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BF871-0A6B-4BDC-8DB8-D3E72E2F4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94D4F9-6975-4FFC-90D0-350DCF396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D975A3-9A42-4604-9043-BDF8A3E42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D9BBCE-48CC-4D66-872D-A94A9F0F9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23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9E339D-37CD-4836-A720-29CF32A35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549FEA-C4FF-4EEE-B8B8-DD7BB8388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1DE7E-B556-4C12-9E82-E31412279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939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8EA86-1AA0-43BF-B64C-67B3D44D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714F8B-0B50-4ADD-8F74-9C5C4ED08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38662-38F7-4157-A9E4-F1D5603783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592F7-FD71-4CDF-ABDD-5A0138014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1F3ACB-7C06-4813-9C70-F6FA9B0B4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BB9432-E136-4A30-8039-E11A5DA82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80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551B5-471E-4100-9EDF-275A78A23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25D370-2B3D-488B-A757-B4BDF42A3F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EF58A3-BCEB-45BE-8E58-7A26CB312C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B67C21-F885-4D3D-BD7F-8AD846841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7626E-59FD-4E2D-8C1D-861A2D6E0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53911-5E7C-4E7C-BFCA-E6BC24B86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112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03A78-CD60-4E9E-A80B-9D8CC29FB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1E5501-0BB4-4B7A-A98A-936F07151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34068-1E10-438E-8537-73820256E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08E92-D43D-4FC7-A37A-E4EC4E7E6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73244-13AF-4BAC-AD3E-6FDF77853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72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53D9E5-C9EE-4D6A-BDA5-2B342DEBD0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E3F353-ED35-476A-AC62-3F6C90D2FF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342AA-4620-4020-8F61-BA9273EFC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1DF9F-5E7F-4163-AA68-6EBFDB31C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F8A4-8B32-47A7-9070-93657712C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103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37F356E-5575-46C0-B0C4-096F7DF90B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752D6F-9B70-4933-B0B8-88743FDB71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4F8B8C-784C-4DCF-AC08-BE34718807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8A6233-DD1B-47D8-ADEC-CED29CA673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3025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910C3EE-06F5-4578-88A4-2A3885D794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8271E6-D599-4D5F-8A0F-8AF4699150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1B1E75D-327E-4F22-B0CC-302F250636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D2680A-E643-49DA-B42C-31A745C231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689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5BDDE7D-34BC-4791-9753-7098A56B8C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B304EA-9855-4160-BB82-272163905F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6C99C23-2572-4B1C-9909-C6C67AE00D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F47FC6-32F1-4BF2-AE81-F20BC44FE2C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3316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76A672-ABF1-4B04-BBEB-D7911A5D4F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35982B-CEA7-446A-B7B5-56B99A0132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52D7F4-7390-4F54-BCE8-6999921B65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57148-9F4A-40EE-B440-1F29E675F0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7448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D8E9929-DB07-4348-9F30-64C2B6052F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CE3A053-1E16-48B6-AADA-625E6AD23D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43C1E48-5C0C-49A5-94B3-887A977DE7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E112A5-D944-4D2A-9C3A-550A7CABEB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2284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3877024-05F7-4CDB-84AF-03EE4E33A9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FE5787-33EE-42FF-A716-D9788D3EDB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869CC82-40EB-4235-9DFA-6E387F6D7A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874389-A834-47A5-9E29-C755A7F1CB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97498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8A1475E-C391-4FCD-B4B9-DC639579F4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D2B4348-2949-4565-8089-E87FBF3B0C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DC71D00-B8E3-4D24-8DF1-982D6EFA92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37D32-5145-49C9-AD8D-3502E925961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71247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24916C-4A9E-4F8C-98AE-5E7DE30A8E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2D868D-E7B8-4FB1-A948-47000C2864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3291D2-7919-4EC1-8FDA-B16F86FCDD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11120A-64AB-4E54-B62E-9027FB340D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109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F4110C-B414-4680-B7CF-D261BA7E95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B6C2D2-3423-498D-9D93-6202059A1F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8683730-2904-4915-A564-239ECFA29B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915555-214F-40A5-B408-DFCF13ECEE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11479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24571F-4930-426C-9BEE-B892EDAA3D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9D04993-DF10-44DA-A36D-0EE117601D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1CDA9E2-5D60-4624-82AD-B8D2E81740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98CFC9-B226-47BF-81A3-F497D24FC1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68145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184D81-3FC2-41AA-B589-BC624697BD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698B9C-1AC1-42B5-881B-81F4D29B44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ED2FF42-CF71-4AEA-9DA6-B3A359B0ED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63512B-283D-47FB-8278-75B429637A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6013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F4BA95-40C2-4A72-92D8-2010295E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26789A-7F53-4F41-A25F-E60ECEF19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C4321-DC0D-4FBC-B711-845F687E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BBAD1-41D9-4441-B983-9FDF09A146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25353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56AC08-2767-42FF-A2EC-6F0CCEFFD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CEAA1C-4B6A-4895-81A2-B707E0845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7B01A-3F16-490B-B6B2-231479F7E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BF6F3-3069-4D29-9B7D-4C551029EFC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2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7E6A9D-C632-41E1-8862-053202D3C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0CE2C0-8DD9-4C6A-95C8-5F4F27B26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982201-59BB-40D5-B73E-5EDD07D811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26A8C-38A2-4287-A0C4-B5BBAEEB223A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1F13F-B427-49A2-BFA1-E55BB0BE3C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166B8-23F2-4BE6-A75A-8361F4EDC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F2DD2-A17D-4683-B144-B62CFB63F7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513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39AD352-97DB-4E89-A8BC-15001F39A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141C204-6AD3-4794-84DE-6FD1AA1E7A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76BF534-C5ED-4CC6-AB68-A79063820C7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itchFamily="-107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C854E1F-A3B6-4ACD-82ED-341F1A81783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itchFamily="-107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F8966C0-606B-4916-8332-9D09082EEF5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AA2930F1-9687-437D-A93A-79E9BCCB227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4549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07" charset="-128"/>
          <a:cs typeface="ＭＳ Ｐゴシック" pitchFamily="-107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07" charset="-128"/>
          <a:cs typeface="ＭＳ Ｐゴシック" pitchFamily="-107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7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7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7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7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5A265-40FA-4157-A013-A6B4DA2D6C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787400"/>
            <a:ext cx="9144000" cy="2387600"/>
          </a:xfrm>
        </p:spPr>
        <p:txBody>
          <a:bodyPr>
            <a:normAutofit/>
          </a:bodyPr>
          <a:lstStyle/>
          <a:p>
            <a:r>
              <a:rPr lang="en-GB" sz="9600" b="1" u="sng"/>
              <a:t>Specialised Cells: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389C3E5-5A05-4DF6-A592-1628ADB9A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649559"/>
              </p:ext>
            </p:extLst>
          </p:nvPr>
        </p:nvGraphicFramePr>
        <p:xfrm>
          <a:off x="503583" y="1965369"/>
          <a:ext cx="11092068" cy="453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7356">
                  <a:extLst>
                    <a:ext uri="{9D8B030D-6E8A-4147-A177-3AD203B41FA5}">
                      <a16:colId xmlns:a16="http://schemas.microsoft.com/office/drawing/2014/main" val="3614696085"/>
                    </a:ext>
                  </a:extLst>
                </a:gridCol>
                <a:gridCol w="3697356">
                  <a:extLst>
                    <a:ext uri="{9D8B030D-6E8A-4147-A177-3AD203B41FA5}">
                      <a16:colId xmlns:a16="http://schemas.microsoft.com/office/drawing/2014/main" val="3007398692"/>
                    </a:ext>
                  </a:extLst>
                </a:gridCol>
                <a:gridCol w="3697356">
                  <a:extLst>
                    <a:ext uri="{9D8B030D-6E8A-4147-A177-3AD203B41FA5}">
                      <a16:colId xmlns:a16="http://schemas.microsoft.com/office/drawing/2014/main" val="2470129997"/>
                    </a:ext>
                  </a:extLst>
                </a:gridCol>
              </a:tblGrid>
              <a:tr h="8504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Last Lesson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Last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Last Term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164600"/>
                  </a:ext>
                </a:extLst>
              </a:tr>
              <a:tr h="8504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What is the function of the nucleus?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How do light microscopes work?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How do we calculate weight?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5916639"/>
                  </a:ext>
                </a:extLst>
              </a:tr>
              <a:tr h="8504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Which cell structure is a gel like substance where reactions occur?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Describe how to observe cells with a microscope?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State a contact force and a non-contact force.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4978777"/>
                  </a:ext>
                </a:extLst>
              </a:tr>
              <a:tr h="8504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Compare an animal cell with a plant cell.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How do you calculate magnification?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Explain what is meant by ‘speed’ and ‘velocity’.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267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4834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558800" y="1135743"/>
            <a:ext cx="10769600" cy="5346701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1514" y="-1193800"/>
            <a:ext cx="9144000" cy="2387600"/>
          </a:xfrm>
        </p:spPr>
        <p:txBody>
          <a:bodyPr>
            <a:normAutofit/>
          </a:bodyPr>
          <a:lstStyle/>
          <a:p>
            <a:r>
              <a:rPr lang="en-GB" sz="880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/>
          <p:nvPr/>
        </p:nvCxnSpPr>
        <p:spPr>
          <a:xfrm flipV="1">
            <a:off x="587829" y="1193800"/>
            <a:ext cx="0" cy="528864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558800" y="6482443"/>
            <a:ext cx="11045371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9423400" y="197756"/>
            <a:ext cx="2679700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1433286" y="459740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explain what is meant by the term ‘specialised cell’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4647294" y="3160940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 describe how some different specialised cells are adapted for their function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7862210" y="175849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create a newspaper advert for a specialised cell job!</a:t>
            </a: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8CF8D-3D73-408B-890E-92A2C8A95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800" b="1" u="sng" dirty="0"/>
              <a:t>Look at your body…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2B961-1105-4D9E-8EBD-DCB5BC125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pairs, explain what the different parts of your body are designed to do and </a:t>
            </a:r>
            <a:r>
              <a:rPr lang="en-GB" b="1" dirty="0"/>
              <a:t>how</a:t>
            </a:r>
            <a:r>
              <a:rPr lang="en-GB" dirty="0"/>
              <a:t> they are designed to do this.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303D80B-EA63-4122-BD08-52CB68BB26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9" t="12426" r="14267" b="13042"/>
          <a:stretch/>
        </p:blipFill>
        <p:spPr bwMode="auto">
          <a:xfrm>
            <a:off x="820805" y="3994289"/>
            <a:ext cx="2053883" cy="213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9E4129A2-A45B-4D00-B526-B545811E3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496" y="2724685"/>
            <a:ext cx="2951706" cy="196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48DC9396-9500-4661-A40E-9A352E2CD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887" y="4773025"/>
            <a:ext cx="3269182" cy="172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43B03734-4BEE-4BCC-A7EA-C8005CB3B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887" y="2684574"/>
            <a:ext cx="2586282" cy="172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C17DC9A4-8EF2-4A6E-ACED-41BAEEF71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822" y="5009421"/>
            <a:ext cx="2951706" cy="165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448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E223A-4050-42A9-A03C-B9EBD3EA4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08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8000" b="1" u="sng" dirty="0"/>
              <a:t>What is a ‘Specialised Cell’?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F44FD9-B915-4C46-8087-D52B0C6A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5645"/>
            <a:ext cx="10515600" cy="5297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</a:rPr>
              <a:t>A specialised cell is a cell which has a specific shape or function to carry out a particular function.</a:t>
            </a:r>
          </a:p>
          <a:p>
            <a:pPr marL="0" indent="0">
              <a:buNone/>
            </a:pPr>
            <a:r>
              <a:rPr lang="en-GB" sz="4000" b="1" u="sng" dirty="0">
                <a:solidFill>
                  <a:srgbClr val="FF0000"/>
                </a:solidFill>
              </a:rPr>
              <a:t>Examples Include: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FF0000"/>
                </a:solidFill>
              </a:rPr>
              <a:t>- Sperm cell</a:t>
            </a:r>
          </a:p>
          <a:p>
            <a:pPr>
              <a:buFontTx/>
              <a:buChar char="-"/>
            </a:pPr>
            <a:r>
              <a:rPr lang="en-GB" sz="4000" dirty="0">
                <a:solidFill>
                  <a:srgbClr val="FF0000"/>
                </a:solidFill>
              </a:rPr>
              <a:t>Nerve cells</a:t>
            </a:r>
          </a:p>
          <a:p>
            <a:pPr>
              <a:buFontTx/>
              <a:buChar char="-"/>
            </a:pPr>
            <a:r>
              <a:rPr lang="en-GB" sz="4000" dirty="0">
                <a:solidFill>
                  <a:srgbClr val="FF0000"/>
                </a:solidFill>
              </a:rPr>
              <a:t>Red blood cells</a:t>
            </a:r>
          </a:p>
          <a:p>
            <a:pPr>
              <a:buFontTx/>
              <a:buChar char="-"/>
            </a:pPr>
            <a:r>
              <a:rPr lang="en-GB" sz="4000" dirty="0">
                <a:solidFill>
                  <a:srgbClr val="FF0000"/>
                </a:solidFill>
              </a:rPr>
              <a:t>Leaf cells</a:t>
            </a:r>
          </a:p>
          <a:p>
            <a:pPr>
              <a:buFontTx/>
              <a:buChar char="-"/>
            </a:pPr>
            <a:r>
              <a:rPr lang="en-GB" sz="4000" dirty="0">
                <a:solidFill>
                  <a:srgbClr val="FF0000"/>
                </a:solidFill>
              </a:rPr>
              <a:t>Root hair cells</a:t>
            </a:r>
          </a:p>
          <a:p>
            <a:pPr marL="0" indent="0">
              <a:buNone/>
            </a:pP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2DD19BE3-DC19-4449-A801-76695F31C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32" y="2641195"/>
            <a:ext cx="4294310" cy="188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0C1EEE76-51D2-43AE-AA31-F9B9D734F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825" y="4635354"/>
            <a:ext cx="2640037" cy="198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DC1CCFD2-2045-43DB-AEC2-0CF0DD30B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873" y="4709876"/>
            <a:ext cx="3004404" cy="190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586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E223A-4050-42A9-A03C-B9EBD3EA4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211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8000" b="1" u="sng" dirty="0"/>
              <a:t>Find out about the following cells: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F44FD9-B915-4C46-8087-D52B0C6A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5222"/>
            <a:ext cx="10515600" cy="4922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Using the following slides, find out about the different specialised cells.</a:t>
            </a:r>
          </a:p>
          <a:p>
            <a:pPr marL="0" indent="0">
              <a:buNone/>
            </a:pPr>
            <a:r>
              <a:rPr lang="en-GB" sz="4000" u="sng" dirty="0"/>
              <a:t>For each one in your books you MUST have:</a:t>
            </a:r>
          </a:p>
          <a:p>
            <a:pPr>
              <a:buFontTx/>
              <a:buChar char="-"/>
            </a:pPr>
            <a:r>
              <a:rPr lang="en-GB" sz="4000" dirty="0"/>
              <a:t>A labelled diagram</a:t>
            </a:r>
          </a:p>
          <a:p>
            <a:pPr>
              <a:buFontTx/>
              <a:buChar char="-"/>
            </a:pPr>
            <a:r>
              <a:rPr lang="en-GB" sz="4000" dirty="0"/>
              <a:t>A description of their function</a:t>
            </a:r>
          </a:p>
          <a:p>
            <a:pPr>
              <a:buFontTx/>
              <a:buChar char="-"/>
            </a:pPr>
            <a:r>
              <a:rPr lang="en-GB" sz="4000" dirty="0"/>
              <a:t>An explanation of how they are </a:t>
            </a:r>
            <a:r>
              <a:rPr lang="en-GB" sz="4000" b="1" dirty="0"/>
              <a:t>adapted </a:t>
            </a:r>
            <a:r>
              <a:rPr lang="en-GB" sz="4000" dirty="0"/>
              <a:t>to do their job.</a:t>
            </a:r>
          </a:p>
          <a:p>
            <a:pPr>
              <a:buFontTx/>
              <a:buChar char="-"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140634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053E7-DB73-436B-8676-881BB1CEF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"/>
            <a:ext cx="8229600" cy="79216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anose="020B0600070205080204" pitchFamily="34" charset="-128"/>
              </a:rPr>
              <a:t>Red blood cells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FDB39C67-9169-484B-AB32-0BF72497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6413" y="1214439"/>
            <a:ext cx="6235700" cy="46640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u="sng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Structure</a:t>
            </a:r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Large surface area</a:t>
            </a:r>
          </a:p>
          <a:p>
            <a:pPr eaLnBrk="1" hangingPunct="1"/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Contains haemoglobin which picks up oxygen</a:t>
            </a:r>
          </a:p>
          <a:p>
            <a:pPr eaLnBrk="1" hangingPunct="1"/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Has no nucleus to make room for more oxygen</a:t>
            </a:r>
          </a:p>
          <a:p>
            <a:pPr eaLnBrk="1" hangingPunct="1"/>
            <a:endParaRPr lang="en-GB" altLang="en-US" sz="2800" dirty="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GB" altLang="en-US" sz="2800" u="sng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</a:t>
            </a:r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 dirty="0">
                <a:latin typeface="Comic Sans MS" panose="030F0702030302020204" pitchFamily="66" charset="0"/>
                <a:ea typeface="ＭＳ Ｐゴシック" panose="020B0600070205080204" pitchFamily="34" charset="-128"/>
              </a:rPr>
              <a:t>Carries oxygen from the lungs to the body and carbon dioxide from the body back to the lungs.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E2AD02-1573-4C18-88C0-CB7584E50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1049338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dirty="0">
                <a:solidFill>
                  <a:srgbClr val="000000"/>
                </a:solidFill>
                <a:latin typeface="Comic Sans MS"/>
                <a:ea typeface="ＭＳ Ｐゴシック" panose="020B0600070205080204" pitchFamily="34" charset="-128"/>
                <a:cs typeface="Comic Sans MS"/>
              </a:rPr>
              <a:t>Red Blood Cells</a:t>
            </a:r>
          </a:p>
        </p:txBody>
      </p:sp>
      <p:pic>
        <p:nvPicPr>
          <p:cNvPr id="4101" name="Picture 4" descr="http://singularityhub.com/wp-content/uploads/2008/08/red-blood-cells.bmp">
            <a:extLst>
              <a:ext uri="{FF2B5EF4-FFF2-40B4-BE49-F238E27FC236}">
                <a16:creationId xmlns:a16="http://schemas.microsoft.com/office/drawing/2014/main" id="{EF0E5F07-7AFD-4925-99BC-FECC0D82C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r="13333"/>
          <a:stretch>
            <a:fillRect/>
          </a:stretch>
        </p:blipFill>
        <p:spPr bwMode="auto">
          <a:xfrm>
            <a:off x="7915276" y="1381126"/>
            <a:ext cx="2435225" cy="322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5">
            <a:extLst>
              <a:ext uri="{FF2B5EF4-FFF2-40B4-BE49-F238E27FC236}">
                <a16:creationId xmlns:a16="http://schemas.microsoft.com/office/drawing/2014/main" id="{B2321F80-E7FC-4701-8A07-5702E2C09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638" y="4819650"/>
            <a:ext cx="17272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64550-57EE-45A1-97DE-8C44A3A7D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"/>
            <a:ext cx="8229600" cy="79216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anose="020B0600070205080204" pitchFamily="34" charset="-128"/>
              </a:rPr>
              <a:t>Red blood cells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5C3C6E74-AAA6-40FA-B0F7-BE99465F6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2939" y="3498850"/>
            <a:ext cx="8245475" cy="17208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These cells are found in your blood.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They are attracted to diseases and bacteria that enter your body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They then ‘eats’ any bacteria/disease so the microbe can’t infect you and make you ill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9FA4F8-4E22-4C09-9484-DD2F04514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1336675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>
                <a:solidFill>
                  <a:srgbClr val="000000"/>
                </a:solidFill>
                <a:latin typeface="Comic Sans MS" pitchFamily="-112" charset="0"/>
                <a:ea typeface="Comic Sans MS" pitchFamily="-112" charset="0"/>
                <a:cs typeface="Comic Sans MS" pitchFamily="-112" charset="0"/>
              </a:rPr>
              <a:t>White Blood Cells</a:t>
            </a:r>
          </a:p>
        </p:txBody>
      </p:sp>
      <p:pic>
        <p:nvPicPr>
          <p:cNvPr id="5125" name="Picture 5">
            <a:extLst>
              <a:ext uri="{FF2B5EF4-FFF2-40B4-BE49-F238E27FC236}">
                <a16:creationId xmlns:a16="http://schemas.microsoft.com/office/drawing/2014/main" id="{69CD6A26-A3F8-4B40-9533-F4E4E969A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366838"/>
            <a:ext cx="6991350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>
            <a:extLst>
              <a:ext uri="{FF2B5EF4-FFF2-40B4-BE49-F238E27FC236}">
                <a16:creationId xmlns:a16="http://schemas.microsoft.com/office/drawing/2014/main" id="{427EF56D-11C3-40B6-962D-EF72D17DD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1" t="2245" r="11330" b="2226"/>
          <a:stretch>
            <a:fillRect/>
          </a:stretch>
        </p:blipFill>
        <p:spPr bwMode="auto">
          <a:xfrm>
            <a:off x="7620000" y="1131889"/>
            <a:ext cx="3048000" cy="428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5081B-8EF6-472D-8FA7-145957BAE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"/>
            <a:ext cx="8229600" cy="79216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>
                <a:solidFill>
                  <a:srgbClr val="00B0F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anose="020B0600070205080204" pitchFamily="34" charset="-128"/>
              </a:rPr>
              <a:t>Nerve cells</a:t>
            </a: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85B244D1-D719-4AE3-A743-08B261F7B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739" y="1117600"/>
            <a:ext cx="8042275" cy="525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Structure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These are extremely elongated              (long) cells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They have many branches at                    both ends to connect to other nerve cells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 long axis (main branch) is covered in   fat to prevent the electrical impulses affecting the surrounding parts of           your body</a:t>
            </a:r>
          </a:p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To carry nerve impulses around your body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123DC8-3A36-44C8-93B4-EEFEBDD3A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993775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dirty="0">
                <a:solidFill>
                  <a:srgbClr val="000000"/>
                </a:solidFill>
                <a:latin typeface="Comic Sans MS"/>
                <a:ea typeface="ＭＳ Ｐゴシック" panose="020B0600070205080204" pitchFamily="34" charset="-128"/>
                <a:cs typeface="Comic Sans MS"/>
              </a:rPr>
              <a:t>Nerve Cells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644E1-D18C-4E4F-877F-8BD05DB8E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0" y="1"/>
            <a:ext cx="8229600" cy="7921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b="1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anose="020B0600070205080204" pitchFamily="34" charset="-128"/>
              </a:rPr>
              <a:t>Sperm cells</a:t>
            </a:r>
          </a:p>
        </p:txBody>
      </p:sp>
      <p:pic>
        <p:nvPicPr>
          <p:cNvPr id="7171" name="Picture 2" descr="sperm cell - has a head and tail">
            <a:extLst>
              <a:ext uri="{FF2B5EF4-FFF2-40B4-BE49-F238E27FC236}">
                <a16:creationId xmlns:a16="http://schemas.microsoft.com/office/drawing/2014/main" id="{66CAA1F0-ED53-4946-B68C-78158E033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8" b="33202"/>
          <a:stretch>
            <a:fillRect/>
          </a:stretch>
        </p:blipFill>
        <p:spPr bwMode="auto">
          <a:xfrm rot="-1532352">
            <a:off x="3679826" y="3508375"/>
            <a:ext cx="70707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82A0CF4-0016-4C60-911F-C535B1050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1008063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dirty="0">
                <a:solidFill>
                  <a:srgbClr val="000000"/>
                </a:solidFill>
                <a:latin typeface="Comic Sans MS"/>
                <a:ea typeface="ＭＳ Ｐゴシック" panose="020B0600070205080204" pitchFamily="34" charset="-128"/>
                <a:cs typeface="Comic Sans MS"/>
              </a:rPr>
              <a:t>Sperm Cell</a:t>
            </a:r>
          </a:p>
        </p:txBody>
      </p:sp>
      <p:sp>
        <p:nvSpPr>
          <p:cNvPr id="7173" name="Content Placeholder 2">
            <a:extLst>
              <a:ext uri="{FF2B5EF4-FFF2-40B4-BE49-F238E27FC236}">
                <a16:creationId xmlns:a16="http://schemas.microsoft.com/office/drawing/2014/main" id="{00BA5E8C-6956-406F-9EFB-4C6F060A7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5938" y="1239838"/>
            <a:ext cx="8388350" cy="3422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Structure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Have a long tail so they can swim to find an egg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There are enzymes (like scissors) in the head of the sperm to help the sperm get into the egg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Made in the testis of males</a:t>
            </a:r>
          </a:p>
          <a:p>
            <a:pPr eaLnBrk="1" hangingPunct="1">
              <a:buFontTx/>
              <a:buNone/>
            </a:pPr>
            <a:endParaRPr lang="en-GB" altLang="en-US" sz="280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endParaRPr lang="en-GB" altLang="en-US" sz="280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To carry the father’s genetic information (DNA) to the egg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009D3-05C2-4527-BDC9-33331705B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"/>
            <a:ext cx="8229600" cy="86836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>
                <a:solidFill>
                  <a:srgbClr val="40404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ＭＳ Ｐゴシック" panose="020B0600070205080204" pitchFamily="34" charset="-128"/>
              </a:rPr>
              <a:t>Root hair cells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3E60A3-952F-473C-8BFA-60637791E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1104900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dirty="0">
                <a:solidFill>
                  <a:srgbClr val="000000"/>
                </a:solidFill>
                <a:latin typeface="Comic Sans MS"/>
                <a:ea typeface="ＭＳ Ｐゴシック" panose="020B0600070205080204" pitchFamily="34" charset="-128"/>
                <a:cs typeface="Comic Sans MS"/>
              </a:rPr>
              <a:t>Root Hair Cell</a:t>
            </a:r>
          </a:p>
        </p:txBody>
      </p:sp>
      <p:pic>
        <p:nvPicPr>
          <p:cNvPr id="8196" name="Picture 8" descr="http://images.sciencedaily.com/2008/07/080715093724-large.jpg">
            <a:extLst>
              <a:ext uri="{FF2B5EF4-FFF2-40B4-BE49-F238E27FC236}">
                <a16:creationId xmlns:a16="http://schemas.microsoft.com/office/drawing/2014/main" id="{2F449CF9-CEF6-478A-AC46-FE0E01FCC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r="18668"/>
          <a:stretch>
            <a:fillRect/>
          </a:stretch>
        </p:blipFill>
        <p:spPr bwMode="auto">
          <a:xfrm>
            <a:off x="7688263" y="1566863"/>
            <a:ext cx="2779712" cy="250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Content Placeholder 2">
            <a:extLst>
              <a:ext uri="{FF2B5EF4-FFF2-40B4-BE49-F238E27FC236}">
                <a16:creationId xmlns:a16="http://schemas.microsoft.com/office/drawing/2014/main" id="{7C4876CA-0D87-4821-B809-493A2186F2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8950" y="1365251"/>
            <a:ext cx="6502400" cy="39227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Structure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Large surface area to absorb lots of water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Thin cell wall to allow water to   pass through easily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Doesn’t contain any chloroplasts unlike all other plant cells</a:t>
            </a:r>
          </a:p>
          <a:p>
            <a:pPr eaLnBrk="1" hangingPunct="1">
              <a:buFontTx/>
              <a:buNone/>
            </a:pPr>
            <a:endParaRPr lang="en-GB" altLang="en-US" sz="2800"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n-GB" altLang="en-US" sz="2800" u="sng"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</a:t>
            </a:r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/>
            <a:r>
              <a:rPr lang="en-GB" altLang="en-US" sz="2800">
                <a:latin typeface="Comic Sans MS" panose="030F0702030302020204" pitchFamily="66" charset="0"/>
                <a:ea typeface="ＭＳ Ｐゴシック" panose="020B0600070205080204" pitchFamily="34" charset="-128"/>
              </a:rPr>
              <a:t>Absorbs minerals and water from soil</a:t>
            </a:r>
          </a:p>
        </p:txBody>
      </p:sp>
      <p:pic>
        <p:nvPicPr>
          <p:cNvPr id="8198" name="Picture 6" descr="root hair cell picture1">
            <a:extLst>
              <a:ext uri="{FF2B5EF4-FFF2-40B4-BE49-F238E27FC236}">
                <a16:creationId xmlns:a16="http://schemas.microsoft.com/office/drawing/2014/main" id="{44853829-28FA-44BE-BEE9-9749871E7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6" y="4037014"/>
            <a:ext cx="3751263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0107B56-B41D-4764-8E23-937A7FEC6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rgbClr val="FF33CC"/>
                </a:solidFill>
                <a:ea typeface="ＭＳ Ｐゴシック" panose="020B0600070205080204" pitchFamily="34" charset="-128"/>
              </a:rPr>
              <a:t>Palisade Cell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615E9938-6C79-45E1-8B94-3F831D3B52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1628776"/>
            <a:ext cx="4465638" cy="45370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600" u="sng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Structure</a:t>
            </a: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Found in the top of a leaf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Tall and has a large surface area to catch as much sunlight as possible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Packed with chloroplasts to absorb sunlight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600">
              <a:solidFill>
                <a:srgbClr val="000000"/>
              </a:solidFill>
              <a:latin typeface="Comic Sans MS" panose="030F0702030302020204" pitchFamily="66" charset="0"/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600" u="sng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Function</a:t>
            </a: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to carry out photosynthesis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600">
                <a:solidFill>
                  <a:srgbClr val="000000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rPr>
              <a:t>to help make plant food.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AD7DE7-F8F9-475D-8757-2B7FEB4C8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1336675"/>
          </a:xfrm>
          <a:prstGeom prst="rect">
            <a:avLst/>
          </a:prstGeom>
          <a:solidFill>
            <a:srgbClr val="72BFC5"/>
          </a:solidFill>
          <a:ln w="9525">
            <a:solidFill>
              <a:srgbClr val="B6DCD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dirty="0">
                <a:solidFill>
                  <a:srgbClr val="000000"/>
                </a:solidFill>
                <a:latin typeface="Comic Sans MS"/>
                <a:ea typeface="ＭＳ Ｐゴシック" panose="020B0600070205080204" pitchFamily="34" charset="-128"/>
                <a:cs typeface="Comic Sans MS"/>
              </a:rPr>
              <a:t>Palisade Cell</a:t>
            </a:r>
          </a:p>
        </p:txBody>
      </p:sp>
      <p:pic>
        <p:nvPicPr>
          <p:cNvPr id="9221" name="Picture 10">
            <a:extLst>
              <a:ext uri="{FF2B5EF4-FFF2-40B4-BE49-F238E27FC236}">
                <a16:creationId xmlns:a16="http://schemas.microsoft.com/office/drawing/2014/main" id="{70B50440-6823-47C1-8FAD-D44441746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1782764"/>
            <a:ext cx="3151188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82579-35AC-4BE7-BB15-97378FCA3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b="1" u="sng" dirty="0"/>
              <a:t>Create a poster for a job advert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AA03D-FF2C-490A-893F-2C9055A2F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826" y="1613453"/>
            <a:ext cx="5141843" cy="4525963"/>
          </a:xfrm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/>
              <a:t>Choose a specialized cell and write a newspaper job description.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b="1" dirty="0"/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b="1" dirty="0"/>
              <a:t>E.g. SPERM CELL WANTED! Must be a good swimmer, have a specially shaped head and have lots of energy! </a:t>
            </a:r>
            <a:endParaRPr lang="en-US" alt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BC5569-DCF1-446B-86A8-354E20E30432}"/>
              </a:ext>
            </a:extLst>
          </p:cNvPr>
          <p:cNvSpPr/>
          <p:nvPr/>
        </p:nvSpPr>
        <p:spPr>
          <a:xfrm>
            <a:off x="6586333" y="1613453"/>
            <a:ext cx="4784035" cy="4866860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solidFill>
                  <a:schemeClr val="tx1"/>
                </a:solidFill>
              </a:rPr>
              <a:t>Success criteria:</a:t>
            </a:r>
          </a:p>
          <a:p>
            <a:pPr algn="ctr"/>
            <a:endParaRPr lang="en-GB" sz="3200" b="1" u="sng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A cartoon drawing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A description of the job in question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Specific characteristics and why this is important</a:t>
            </a:r>
          </a:p>
        </p:txBody>
      </p:sp>
    </p:spTree>
    <p:extLst>
      <p:ext uri="{BB962C8B-B14F-4D97-AF65-F5344CB8AC3E}">
        <p14:creationId xmlns:p14="http://schemas.microsoft.com/office/powerpoint/2010/main" val="2075698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5EF08-3F02-4F36-A206-D03E9B0D5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– Complete the summary Questions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82D58C-07CF-476D-A059-95A86ACA01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1088"/>
          <a:stretch/>
        </p:blipFill>
        <p:spPr>
          <a:xfrm>
            <a:off x="0" y="1531200"/>
            <a:ext cx="5986463" cy="5326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7A87A6-1FA0-4A9B-A39A-5A5E9C79F0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430"/>
          <a:stretch/>
        </p:blipFill>
        <p:spPr>
          <a:xfrm>
            <a:off x="6205539" y="1531111"/>
            <a:ext cx="5786437" cy="532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09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B0642C2-9944-4863-9BBB-E940FC67490F}"/>
</file>

<file path=customXml/itemProps2.xml><?xml version="1.0" encoding="utf-8"?>
<ds:datastoreItem xmlns:ds="http://schemas.openxmlformats.org/officeDocument/2006/customXml" ds:itemID="{405E5442-790D-4548-AEE8-6898AB93F282}"/>
</file>

<file path=customXml/itemProps3.xml><?xml version="1.0" encoding="utf-8"?>
<ds:datastoreItem xmlns:ds="http://schemas.openxmlformats.org/officeDocument/2006/customXml" ds:itemID="{E57A9131-ED08-480F-A630-B1489E2C1A4B}"/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615</Words>
  <Application>Microsoft Office PowerPoint</Application>
  <PresentationFormat>Widescreen</PresentationFormat>
  <Paragraphs>98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Default Design</vt:lpstr>
      <vt:lpstr>Specialised Cells:</vt:lpstr>
      <vt:lpstr>Learning Objectives</vt:lpstr>
      <vt:lpstr>Look at your body…</vt:lpstr>
      <vt:lpstr>What is a ‘Specialised Cell’?</vt:lpstr>
      <vt:lpstr>Find out about the following cells:</vt:lpstr>
      <vt:lpstr>Red blood cells</vt:lpstr>
      <vt:lpstr>Red blood cells</vt:lpstr>
      <vt:lpstr>Nerve cells</vt:lpstr>
      <vt:lpstr>Sperm cells</vt:lpstr>
      <vt:lpstr>Root hair cells</vt:lpstr>
      <vt:lpstr>Palisade Cell</vt:lpstr>
      <vt:lpstr>Create a poster for a job advert</vt:lpstr>
      <vt:lpstr>Plenary – Complete the summary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Specialised Cells:</dc:title>
  <dc:creator>Alex Martin</dc:creator>
  <cp:lastModifiedBy>Alex Martin</cp:lastModifiedBy>
  <cp:revision>5</cp:revision>
  <dcterms:created xsi:type="dcterms:W3CDTF">2020-10-13T10:50:26Z</dcterms:created>
  <dcterms:modified xsi:type="dcterms:W3CDTF">2020-10-13T11:23:30Z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