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preferSingleView="1">
    <p:restoredLeft sz="15608"/>
    <p:restoredTop sz="94640"/>
  </p:normalViewPr>
  <p:slideViewPr>
    <p:cSldViewPr snapToGrid="0" snapToObjects="1">
      <p:cViewPr varScale="1">
        <p:scale>
          <a:sx n="93" d="100"/>
          <a:sy n="93" d="100"/>
        </p:scale>
        <p:origin x="160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515A9-876A-914B-9518-B1C985CDE0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BE03FD-257E-4D49-BA9D-FE547ED98B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EA55E-22B4-9141-BCFE-4EAACDF43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7CE195-810D-DF42-8CE5-28500FB2B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6C686-CD47-614C-A77A-43ED63608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793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11448-4370-F84B-8861-976CE9391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872F04-DCC7-1F4B-89F2-AB2D3908D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DC7FE7-E8D8-9A4B-98B0-DA4E9E6D9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548F45-02ED-FD41-B855-ECAAB23E2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2E98C-7030-8E42-9773-4AA51F6F2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122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E331A-CF30-5E40-BC7A-98C929BF3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10C338-1526-384B-9C08-A376AF890B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ACD003-CEF8-B844-9ACA-67FA5AFCD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FB9DD-F91F-7C46-AC62-7869009BA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1759A7-2751-A64E-8152-AE7A3CEE3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323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59440-3565-7148-902D-E73A58E60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A78E3C-FC0C-FB4F-90CB-3F5B26F72B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F80DB9-8D55-D54C-B622-136C007DCD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42B486-99FB-7E4E-9F53-5C81E3BC6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915646-263F-7341-800F-9A5AB6B22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B08EBE-587A-7245-ADBA-AC011F77F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51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6C8A8-C5C9-8541-81AF-89678F1FA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253B69-420B-AD4F-B904-E2C42844D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4D2D51-A36E-1B4A-84CA-D6B14480A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F20BFC-F0ED-D445-9FB6-995E6178FE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349A1D-7909-5948-9CED-D70F3D3530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88DE27-0E5A-714B-B9C9-8921A5078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A22CF0-24F5-EA46-837A-939F945AC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4C8932-27B6-E042-B7DB-9473BEF14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242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25C10-D4AB-CF41-BBA4-595CB089C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DEB041-A9B9-5E40-9218-EB3FCE805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880B80-9C49-3E48-97F8-BE2AA2739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16046-2274-E246-A31F-F0B841075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851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9F4A98-25E7-C04C-8E88-B0600587C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EA10D5-AD70-7947-AB60-7A8ECF6C4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CA5973-6B3E-ED4C-9388-2BFA1B9EB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61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A86F6-444E-7243-AC7D-64263DD17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503B7-32A6-064B-8F8B-BB85C5963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BE154A-19C8-8244-BF2A-DD7961428C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7266D5-A243-F84A-8518-329856E64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7327CB-58B5-A847-B7A1-C9D77241F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12A714-E50D-D844-AF87-1ECF36E9C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243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69FCC-5090-C643-89C9-D4369345C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C09AE3-65A6-5348-A4B1-224773457B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D3E1EC-EF13-464E-A9E5-059993CE85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B7B235-C826-C64A-B985-D112E8639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2D340C-03D1-8646-94F5-AD031CD58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046C5B-0B98-BA48-B2DD-853575FF7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53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71C0C-F109-8742-B152-5A69FB5FF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E2BD20-D17A-EE4E-87AE-81239C5C86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895373-F5E0-D34C-81B7-88F0449BC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30CE4-D601-5E45-8107-B4F5436AB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5EBBD-97F2-E04B-8FD1-3408D9CE6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609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AD5C3B-4767-E342-BB1E-464BBD256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547701-C17F-6640-A531-EA08D4D69F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3B00-69B0-5B45-929A-51E8C5DA6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A6AFC-3A70-0549-A467-9FD369E49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2E83F5-6065-2C43-85BB-D0BF1C283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941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F49908-11A2-814A-8111-1938270B9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22190-8931-424B-BD12-4DFB79E38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4F414-6316-C643-A98C-42FF066A2D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B2E2D-0598-AD49-933A-8E62756D06CE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825F8-7225-9E41-8647-72A152057F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350E2-8892-294A-BCFD-BA857357C8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D31B90-6AB8-5645-B769-3342A910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06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hyperlink" Target="https://www.youtube.com/watch?v=YRIjbDzweM8" TargetMode="External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6810667A-CE40-9642-B580-A8137ED229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364" y="1401505"/>
            <a:ext cx="5295081" cy="5035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DB1FFC-F319-8341-BB0D-C7EB189EE815}"/>
              </a:ext>
            </a:extLst>
          </p:cNvPr>
          <p:cNvSpPr txBox="1"/>
          <p:nvPr/>
        </p:nvSpPr>
        <p:spPr>
          <a:xfrm>
            <a:off x="442454" y="1997839"/>
            <a:ext cx="5295082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Welcome to Textiles!!</a:t>
            </a:r>
          </a:p>
          <a:p>
            <a:endParaRPr lang="en-US" dirty="0"/>
          </a:p>
          <a:p>
            <a:r>
              <a:rPr lang="en-US" dirty="0">
                <a:highlight>
                  <a:srgbClr val="FFFF00"/>
                </a:highlight>
              </a:rPr>
              <a:t>Starter </a:t>
            </a:r>
            <a:r>
              <a:rPr lang="en-US" dirty="0"/>
              <a:t>Please complete the following: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Name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Reg group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Read the classroom expectations and 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Turn to Tier 2 Vocab and research the definition for the first 4 Tier 2 words. </a:t>
            </a:r>
          </a:p>
        </p:txBody>
      </p:sp>
    </p:spTree>
    <p:extLst>
      <p:ext uri="{BB962C8B-B14F-4D97-AF65-F5344CB8AC3E}">
        <p14:creationId xmlns:p14="http://schemas.microsoft.com/office/powerpoint/2010/main" val="1462062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910AD63-01C2-9B42-9812-27C7D7ED2502}"/>
              </a:ext>
            </a:extLst>
          </p:cNvPr>
          <p:cNvSpPr txBox="1"/>
          <p:nvPr/>
        </p:nvSpPr>
        <p:spPr>
          <a:xfrm>
            <a:off x="0" y="705047"/>
            <a:ext cx="11608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Starter: </a:t>
            </a:r>
            <a:r>
              <a:rPr lang="en-GB" dirty="0">
                <a:ea typeface="Times New Roman" panose="02020603050405020304" pitchFamily="18" charset="0"/>
                <a:cs typeface="Courier New" panose="02070309020205020404" pitchFamily="49" charset="0"/>
              </a:rPr>
              <a:t>At the start of each lesson choose between 3-8 words to find the correct definition of. Write your definition along side the word. </a:t>
            </a:r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59737A9-F445-ED4B-9F97-82FB205A0FB0}"/>
              </a:ext>
            </a:extLst>
          </p:cNvPr>
          <p:cNvSpPr txBox="1">
            <a:spLocks/>
          </p:cNvSpPr>
          <p:nvPr/>
        </p:nvSpPr>
        <p:spPr>
          <a:xfrm>
            <a:off x="-110573" y="0"/>
            <a:ext cx="5915025" cy="70504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Tier 2 Subject Specific Vocab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92E40AB-9E22-BB4F-BBC5-C6ADDEB3DC76}"/>
              </a:ext>
            </a:extLst>
          </p:cNvPr>
          <p:cNvGraphicFramePr>
            <a:graphicFrameLocks noGrp="1"/>
          </p:cNvGraphicFramePr>
          <p:nvPr/>
        </p:nvGraphicFramePr>
        <p:xfrm>
          <a:off x="131618" y="1410094"/>
          <a:ext cx="11949547" cy="51398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7691">
                  <a:extLst>
                    <a:ext uri="{9D8B030D-6E8A-4147-A177-3AD203B41FA5}">
                      <a16:colId xmlns:a16="http://schemas.microsoft.com/office/drawing/2014/main" val="947811132"/>
                    </a:ext>
                  </a:extLst>
                </a:gridCol>
                <a:gridCol w="10681856">
                  <a:extLst>
                    <a:ext uri="{9D8B030D-6E8A-4147-A177-3AD203B41FA5}">
                      <a16:colId xmlns:a16="http://schemas.microsoft.com/office/drawing/2014/main" val="3632264460"/>
                    </a:ext>
                  </a:extLst>
                </a:gridCol>
              </a:tblGrid>
              <a:tr h="205602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Key Word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4103664"/>
                  </a:ext>
                </a:extLst>
              </a:tr>
              <a:tr h="205602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that does not attempt to represent an accurate depiction of a visual reality but instead use shapes, colours, forms and gestural marks to achieve its effect.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0607628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examine (something) methodically and in detail, typically in order to explain and interpret it.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575827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 notes to (a text or diagram) giving explanation or comment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9773978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needlework in which pieces of fabric are sewn or stuck on to a larger piece to form a picture or pattern.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5573901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art or practice of designing and constructing buildings.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1231555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method of sewing with overlapping stitches.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479789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method (originally used in Java) of producing coloured designs on textiles by dyeing them, having first applied wax to the parts to be left undyed.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852432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 written explanation - given to a designer - outlining the aims, objectives and milestones of a design project. ... It may contain some functional requirements, aesthetics, materials, safety and quality considerations and other design constraints.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1482542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embroidery or crochet stitch resembling a chain.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5275110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stitch formed of two stitches crossing each other.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2592857"/>
                  </a:ext>
                </a:extLst>
              </a:tr>
              <a:tr h="455897">
                <a:tc>
                  <a:txBody>
                    <a:bodyPr/>
                    <a:lstStyle/>
                    <a:p>
                      <a:pPr algn="l" rtl="0" fontAlgn="ctr"/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 a detailed account in words of.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7214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1961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6F18D6E-41DD-D040-8B93-7E6E95A87D66}"/>
              </a:ext>
            </a:extLst>
          </p:cNvPr>
          <p:cNvGraphicFramePr>
            <a:graphicFrameLocks noGrp="1"/>
          </p:cNvGraphicFramePr>
          <p:nvPr/>
        </p:nvGraphicFramePr>
        <p:xfrm>
          <a:off x="162340" y="223339"/>
          <a:ext cx="12029660" cy="48514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7805">
                  <a:extLst>
                    <a:ext uri="{9D8B030D-6E8A-4147-A177-3AD203B41FA5}">
                      <a16:colId xmlns:a16="http://schemas.microsoft.com/office/drawing/2014/main" val="3867976822"/>
                    </a:ext>
                  </a:extLst>
                </a:gridCol>
                <a:gridCol w="10681855">
                  <a:extLst>
                    <a:ext uri="{9D8B030D-6E8A-4147-A177-3AD203B41FA5}">
                      <a16:colId xmlns:a16="http://schemas.microsoft.com/office/drawing/2014/main" val="777934688"/>
                    </a:ext>
                  </a:extLst>
                </a:gridCol>
              </a:tblGrid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plan or drawing produced to show the look and function or workings of a building, garment, or other object before it is made.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0190157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judge or determine the significance, worth, or quality of something.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3310853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produce or make (something) from whatever is available.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5549512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process of being mentally stimulated to do or feel something, especially to do something creative.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9370513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a type of visual presentation or collage consisting of images, text, and samples of objects in a composition. It can be based on a set topic or can be any material chosen at random. 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8013920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used for hand-sewing, is a long slender tool with a pointed tip at one end and a hole at the other.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5231366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way a thing turns out; a consequence.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6551363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systematic investigation into and study of materials and sources in order to establish facts and reach new conclusions.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2768268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simple needlework stitch consisting of a line of small even stitches which run back and forth through the cloth without overlapping.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520355"/>
                  </a:ext>
                </a:extLst>
              </a:tr>
              <a:tr h="404856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particular group at which a product such as a film or advertisement is aimed.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2359767"/>
                  </a:ext>
                </a:extLst>
              </a:tr>
              <a:tr h="401457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long, thin strand of cotton, nylon, or other fibres used in sewing or weaving.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402696"/>
                  </a:ext>
                </a:extLst>
              </a:tr>
              <a:tr h="401457">
                <a:tc>
                  <a:txBody>
                    <a:bodyPr/>
                    <a:lstStyle/>
                    <a:p>
                      <a:pPr algn="l" rtl="0" fontAlgn="ctr"/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produce patterns in (a garment or piece of cloth) by tying parts of it to shield it from the dye.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023620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85047AD-9B19-E545-BAE8-C3E3E0E77B0E}"/>
              </a:ext>
            </a:extLst>
          </p:cNvPr>
          <p:cNvSpPr txBox="1"/>
          <p:nvPr/>
        </p:nvSpPr>
        <p:spPr>
          <a:xfrm>
            <a:off x="162340" y="5325925"/>
            <a:ext cx="12029660" cy="1477328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Word Bank:</a:t>
            </a:r>
          </a:p>
          <a:p>
            <a:pPr fontAlgn="ctr"/>
            <a:r>
              <a:rPr lang="en-GB" b="1" dirty="0"/>
              <a:t>Abstract Art</a:t>
            </a:r>
            <a:r>
              <a:rPr lang="en-GB" dirty="0"/>
              <a:t> |</a:t>
            </a:r>
            <a:r>
              <a:rPr lang="en-GB" b="1" dirty="0"/>
              <a:t>Analyse </a:t>
            </a:r>
            <a:r>
              <a:rPr lang="en-GB" dirty="0"/>
              <a:t>|</a:t>
            </a:r>
            <a:r>
              <a:rPr lang="en-GB" b="1" dirty="0"/>
              <a:t>Annotate </a:t>
            </a:r>
            <a:r>
              <a:rPr lang="en-GB" dirty="0"/>
              <a:t>|</a:t>
            </a:r>
            <a:r>
              <a:rPr lang="en-GB" b="1" dirty="0"/>
              <a:t>Applique</a:t>
            </a:r>
            <a:r>
              <a:rPr lang="en-GB" dirty="0"/>
              <a:t> |</a:t>
            </a:r>
            <a:r>
              <a:rPr lang="en-GB" b="1" dirty="0"/>
              <a:t>Architecture</a:t>
            </a:r>
            <a:r>
              <a:rPr lang="en-GB" dirty="0"/>
              <a:t> |</a:t>
            </a:r>
            <a:r>
              <a:rPr lang="en-GB" b="1" dirty="0"/>
              <a:t>Back stitch</a:t>
            </a:r>
            <a:r>
              <a:rPr lang="en-GB" dirty="0"/>
              <a:t> |</a:t>
            </a:r>
            <a:r>
              <a:rPr lang="en-GB" b="1" dirty="0"/>
              <a:t>Batik </a:t>
            </a:r>
            <a:r>
              <a:rPr lang="en-GB" dirty="0"/>
              <a:t>|</a:t>
            </a:r>
            <a:r>
              <a:rPr lang="en-GB" b="1" dirty="0"/>
              <a:t>Brief</a:t>
            </a:r>
            <a:r>
              <a:rPr lang="en-GB" dirty="0"/>
              <a:t> |</a:t>
            </a:r>
            <a:r>
              <a:rPr lang="en-GB" b="1" dirty="0"/>
              <a:t>Chain stitch</a:t>
            </a:r>
            <a:r>
              <a:rPr lang="en-GB" dirty="0"/>
              <a:t> |</a:t>
            </a:r>
            <a:r>
              <a:rPr lang="en-GB" b="1" dirty="0"/>
              <a:t>Cross Stitch </a:t>
            </a:r>
            <a:r>
              <a:rPr lang="en-GB" dirty="0"/>
              <a:t>|</a:t>
            </a:r>
            <a:r>
              <a:rPr lang="en-GB" b="1" dirty="0"/>
              <a:t>Describe</a:t>
            </a:r>
          </a:p>
          <a:p>
            <a:pPr fontAlgn="ctr"/>
            <a:r>
              <a:rPr lang="en-GB" b="1" dirty="0"/>
              <a:t>Design </a:t>
            </a:r>
            <a:r>
              <a:rPr lang="en-GB" dirty="0"/>
              <a:t>|</a:t>
            </a:r>
            <a:r>
              <a:rPr lang="en-GB" b="1" dirty="0"/>
              <a:t>Evaluate </a:t>
            </a:r>
            <a:r>
              <a:rPr lang="en-GB" dirty="0"/>
              <a:t>|</a:t>
            </a:r>
            <a:r>
              <a:rPr lang="en-GB" b="1" dirty="0"/>
              <a:t>Improvise </a:t>
            </a:r>
            <a:r>
              <a:rPr lang="en-GB" dirty="0"/>
              <a:t>|</a:t>
            </a:r>
            <a:r>
              <a:rPr lang="en-GB" b="1" dirty="0"/>
              <a:t>Inspiration </a:t>
            </a:r>
            <a:r>
              <a:rPr lang="en-GB" dirty="0"/>
              <a:t>|</a:t>
            </a:r>
            <a:r>
              <a:rPr lang="en-GB" b="1" dirty="0"/>
              <a:t>Mood Board</a:t>
            </a:r>
            <a:r>
              <a:rPr lang="en-GB" dirty="0"/>
              <a:t> |</a:t>
            </a:r>
            <a:r>
              <a:rPr lang="en-GB" b="1" dirty="0"/>
              <a:t>Needle </a:t>
            </a:r>
            <a:r>
              <a:rPr lang="en-GB" dirty="0"/>
              <a:t>|</a:t>
            </a:r>
            <a:r>
              <a:rPr lang="en-GB" b="1" dirty="0"/>
              <a:t>Outcome </a:t>
            </a:r>
            <a:r>
              <a:rPr lang="en-GB" dirty="0"/>
              <a:t>|</a:t>
            </a:r>
            <a:r>
              <a:rPr lang="en-GB" b="1" dirty="0"/>
              <a:t>Research</a:t>
            </a:r>
            <a:r>
              <a:rPr lang="en-GB" dirty="0"/>
              <a:t> |</a:t>
            </a:r>
            <a:r>
              <a:rPr lang="en-GB" b="1" dirty="0"/>
              <a:t>Running stitch </a:t>
            </a:r>
            <a:r>
              <a:rPr lang="en-GB" dirty="0"/>
              <a:t>|</a:t>
            </a:r>
            <a:r>
              <a:rPr lang="en-GB" b="1" dirty="0"/>
              <a:t>Target Audience</a:t>
            </a:r>
            <a:r>
              <a:rPr lang="en-GB" dirty="0"/>
              <a:t> </a:t>
            </a:r>
            <a:r>
              <a:rPr lang="en-GB" b="1" dirty="0"/>
              <a:t>Thread </a:t>
            </a:r>
            <a:r>
              <a:rPr lang="en-GB" dirty="0"/>
              <a:t>|</a:t>
            </a:r>
            <a:r>
              <a:rPr lang="en-GB" b="1" dirty="0"/>
              <a:t>Tie – Dye </a:t>
            </a:r>
            <a:endParaRPr lang="en-GB" dirty="0"/>
          </a:p>
          <a:p>
            <a:pPr fontAlgn="ctr"/>
            <a:r>
              <a:rPr lang="en-GB" b="1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223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0DF3546D-3645-8349-8A22-775D645E1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4586" y="1026506"/>
            <a:ext cx="4102063" cy="59039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65D03D-5F1C-244F-8683-C89F3CF1B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4270" y="3002923"/>
            <a:ext cx="2243706" cy="29387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B7BBE8-114B-1C4A-9B13-299639E39860}"/>
              </a:ext>
            </a:extLst>
          </p:cNvPr>
          <p:cNvSpPr txBox="1"/>
          <p:nvPr/>
        </p:nvSpPr>
        <p:spPr>
          <a:xfrm>
            <a:off x="-1" y="410798"/>
            <a:ext cx="94903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/>
              <a:t>Main: </a:t>
            </a:r>
            <a:r>
              <a:rPr lang="en-US" sz="1600" dirty="0"/>
              <a:t>Watch the video on Jon Burgerman. </a:t>
            </a:r>
            <a:r>
              <a:rPr lang="en-GB" sz="1600" dirty="0"/>
              <a:t>Create your own Burgerman monster using these objects to inspire you! – This is to be done on the page titled “Lesson 1 – Design Task”</a:t>
            </a:r>
            <a:br>
              <a:rPr lang="en-GB" sz="1600" dirty="0"/>
            </a:br>
            <a:r>
              <a:rPr lang="en-GB" sz="1600" b="1" dirty="0"/>
              <a:t>TIP: </a:t>
            </a:r>
            <a:r>
              <a:rPr lang="en-GB" sz="1600" dirty="0"/>
              <a:t>Consider merging objects together and remember the techniques Burgerman uses.</a:t>
            </a:r>
            <a:endParaRPr lang="en-US" sz="1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69FDA1B-607B-D14D-9551-359C40625B90}"/>
              </a:ext>
            </a:extLst>
          </p:cNvPr>
          <p:cNvSpPr/>
          <p:nvPr/>
        </p:nvSpPr>
        <p:spPr>
          <a:xfrm>
            <a:off x="-18276" y="1311312"/>
            <a:ext cx="493350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>
                <a:hlinkClick r:id="rId4"/>
              </a:rPr>
              <a:t>https://www.youtube.com/watch?v=YRIjbDzweM8</a:t>
            </a:r>
            <a:endParaRPr lang="en-GB" sz="1000" dirty="0"/>
          </a:p>
        </p:txBody>
      </p:sp>
      <p:pic>
        <p:nvPicPr>
          <p:cNvPr id="8" name="Picture 12" descr="http://i.dailymail.co.uk/i/pix/2012/03/30/article-0-0B2EFE3300000578-458_468x369.jpg">
            <a:extLst>
              <a:ext uri="{FF2B5EF4-FFF2-40B4-BE49-F238E27FC236}">
                <a16:creationId xmlns:a16="http://schemas.microsoft.com/office/drawing/2014/main" id="{C53A3B4E-6F8F-7C44-89D9-68C9B5721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222" y="1314029"/>
            <a:ext cx="2123778" cy="167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shewearsmanyhats.com/wp-content/uploads/2013/07/dipped-ice-cream-cones-7.jpg">
            <a:extLst>
              <a:ext uri="{FF2B5EF4-FFF2-40B4-BE49-F238E27FC236}">
                <a16:creationId xmlns:a16="http://schemas.microsoft.com/office/drawing/2014/main" id="{17FFAD03-016A-6746-8856-C641C290C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47" y="1540892"/>
            <a:ext cx="1816560" cy="2667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1B6BBEB-4450-F249-B00D-F7E5F0AA96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54826" y="2689886"/>
            <a:ext cx="2408994" cy="16177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B6798C-2C9C-6E41-8BF4-BFE41472AC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406" y="1972186"/>
            <a:ext cx="1536012" cy="24037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CB7C3F2-6D69-684D-9C41-349075F4070F}"/>
              </a:ext>
            </a:extLst>
          </p:cNvPr>
          <p:cNvSpPr txBox="1"/>
          <p:nvPr/>
        </p:nvSpPr>
        <p:spPr>
          <a:xfrm>
            <a:off x="4040576" y="4644334"/>
            <a:ext cx="2194333" cy="8309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Extra Challenge:</a:t>
            </a:r>
          </a:p>
          <a:p>
            <a:r>
              <a:rPr lang="en-GB" sz="1200" dirty="0"/>
              <a:t>Merge </a:t>
            </a:r>
            <a:r>
              <a:rPr lang="en-GB" sz="1200" u="sng" dirty="0"/>
              <a:t>ALL</a:t>
            </a:r>
            <a:r>
              <a:rPr lang="en-GB" sz="1200" dirty="0"/>
              <a:t> 5 objects together to make a JB monster and receive </a:t>
            </a:r>
            <a:r>
              <a:rPr lang="en-GB" sz="1200" dirty="0">
                <a:solidFill>
                  <a:srgbClr val="FF0000"/>
                </a:solidFill>
              </a:rPr>
              <a:t>a p point!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4035D3-52D5-404A-81D3-E5F0F569154E}"/>
              </a:ext>
            </a:extLst>
          </p:cNvPr>
          <p:cNvSpPr txBox="1"/>
          <p:nvPr/>
        </p:nvSpPr>
        <p:spPr>
          <a:xfrm>
            <a:off x="10585" y="5867587"/>
            <a:ext cx="450851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/>
              <a:t>Dessert: </a:t>
            </a:r>
            <a:r>
              <a:rPr lang="en-US" sz="1200" b="1" u="sng" dirty="0"/>
              <a:t>Evaluate your work today. </a:t>
            </a:r>
            <a:r>
              <a:rPr lang="en-US" sz="1200" i="1" dirty="0"/>
              <a:t>Give yourself a WWW, EBI. Try to include the key words we have discussed in today’s lesson.  </a:t>
            </a:r>
          </a:p>
          <a:p>
            <a:r>
              <a:rPr lang="en-US" sz="1200" dirty="0"/>
              <a:t>WWW:</a:t>
            </a:r>
          </a:p>
          <a:p>
            <a:endParaRPr lang="en-US" sz="1200" dirty="0"/>
          </a:p>
          <a:p>
            <a:r>
              <a:rPr lang="en-US" sz="1200" dirty="0"/>
              <a:t>EBI: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B2169D2-9E27-AE43-83D1-FB595A054965}"/>
              </a:ext>
            </a:extLst>
          </p:cNvPr>
          <p:cNvCxnSpPr>
            <a:cxnSpLocks/>
          </p:cNvCxnSpPr>
          <p:nvPr/>
        </p:nvCxnSpPr>
        <p:spPr>
          <a:xfrm flipV="1">
            <a:off x="10585" y="5812061"/>
            <a:ext cx="12181415" cy="19433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14" descr="http://weworkforcheese.com/wp-content/uploads/2010/06/lightbulb.jpg">
            <a:extLst>
              <a:ext uri="{FF2B5EF4-FFF2-40B4-BE49-F238E27FC236}">
                <a16:creationId xmlns:a16="http://schemas.microsoft.com/office/drawing/2014/main" id="{4CC291EC-4595-5142-B904-745FA7FF81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875120">
            <a:off x="941915" y="3867362"/>
            <a:ext cx="1402537" cy="186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535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C49316D-73DF-4F52-91B6-42C5E7D91D81}"/>
</file>

<file path=customXml/itemProps2.xml><?xml version="1.0" encoding="utf-8"?>
<ds:datastoreItem xmlns:ds="http://schemas.openxmlformats.org/officeDocument/2006/customXml" ds:itemID="{A56A1D40-3CBE-4CC2-9AE9-8213936C56A7}"/>
</file>

<file path=customXml/itemProps3.xml><?xml version="1.0" encoding="utf-8"?>
<ds:datastoreItem xmlns:ds="http://schemas.openxmlformats.org/officeDocument/2006/customXml" ds:itemID="{89C1F8B5-DB46-4C75-95E8-0FDB4E24E00B}"/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686</Words>
  <Application>Microsoft Macintosh PowerPoint</Application>
  <PresentationFormat>Widescreen</PresentationFormat>
  <Paragraphs>48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Francesca Probert</dc:creator>
  <cp:lastModifiedBy>Francesca Probert</cp:lastModifiedBy>
  <cp:revision>3</cp:revision>
  <dcterms:created xsi:type="dcterms:W3CDTF">2020-09-10T07:41:50Z</dcterms:created>
  <dcterms:modified xsi:type="dcterms:W3CDTF">2020-09-25T09:37:09Z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