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77" r:id="rId5"/>
    <p:sldId id="278" r:id="rId6"/>
    <p:sldId id="279" r:id="rId7"/>
    <p:sldId id="283" r:id="rId8"/>
    <p:sldId id="284" r:id="rId9"/>
    <p:sldId id="285" r:id="rId10"/>
    <p:sldId id="260" r:id="rId11"/>
    <p:sldId id="286" r:id="rId12"/>
    <p:sldId id="281" r:id="rId13"/>
    <p:sldId id="280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88D0B940-A10B-4758-B59E-8D18D9CA37A8}">
          <p14:sldIdLst>
            <p14:sldId id="256"/>
            <p14:sldId id="257"/>
            <p14:sldId id="258"/>
            <p14:sldId id="277"/>
            <p14:sldId id="278"/>
            <p14:sldId id="279"/>
            <p14:sldId id="283"/>
            <p14:sldId id="284"/>
            <p14:sldId id="285"/>
            <p14:sldId id="260"/>
            <p14:sldId id="286"/>
            <p14:sldId id="281"/>
            <p14:sldId id="280"/>
          </p14:sldIdLst>
        </p14:section>
        <p14:section name="Untitled Section" id="{76E3BEA8-014F-4950-9C2E-2CC0AAF9720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4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468774-823F-4895-AD9F-7D1E18CAC91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277F21E-FA4B-464E-BB10-4F4752E98EF5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zh-CN" dirty="0"/>
            <a:t>你好！我叫小海。我家有三口人。我家住两层的楼房。我家不大。我家楼上有两个卧室，一个厕所和一个浴室。我爸爸妈妈的卧室比我的大。我家楼下有一个客厅，一个</a:t>
          </a:r>
          <a:r>
            <a:rPr lang="zh-CN" altLang="en-US" dirty="0"/>
            <a:t>餐</a:t>
          </a:r>
          <a:r>
            <a:rPr lang="zh-CN" dirty="0"/>
            <a:t>厅和一个厨房。我家有花园。花园在房子的后面。花园很漂亮。</a:t>
          </a:r>
          <a:endParaRPr lang="en-GB" dirty="0"/>
        </a:p>
      </dgm:t>
    </dgm:pt>
    <dgm:pt modelId="{4DC622BC-0413-4612-A3AE-0E8126B7CDD5}" type="parTrans" cxnId="{970D0A1E-3906-4E8E-BA5E-26CD3F7CB7BC}">
      <dgm:prSet/>
      <dgm:spPr/>
      <dgm:t>
        <a:bodyPr/>
        <a:lstStyle/>
        <a:p>
          <a:endParaRPr lang="en-GB"/>
        </a:p>
      </dgm:t>
    </dgm:pt>
    <dgm:pt modelId="{73FEFB29-B173-46EF-AB4F-5D9467460E8C}" type="sibTrans" cxnId="{970D0A1E-3906-4E8E-BA5E-26CD3F7CB7BC}">
      <dgm:prSet/>
      <dgm:spPr/>
      <dgm:t>
        <a:bodyPr/>
        <a:lstStyle/>
        <a:p>
          <a:endParaRPr lang="en-GB"/>
        </a:p>
      </dgm:t>
    </dgm:pt>
    <dgm:pt modelId="{FCFD2173-0541-4162-9208-DB3AF2E21C09}" type="pres">
      <dgm:prSet presAssocID="{2B468774-823F-4895-AD9F-7D1E18CAC919}" presName="linear" presStyleCnt="0">
        <dgm:presLayoutVars>
          <dgm:animLvl val="lvl"/>
          <dgm:resizeHandles val="exact"/>
        </dgm:presLayoutVars>
      </dgm:prSet>
      <dgm:spPr/>
    </dgm:pt>
    <dgm:pt modelId="{9642106B-6A31-41C5-99E9-5651739DDC50}" type="pres">
      <dgm:prSet presAssocID="{E277F21E-FA4B-464E-BB10-4F4752E98EF5}" presName="parentText" presStyleLbl="node1" presStyleIdx="0" presStyleCnt="1" custLinFactNeighborX="-5746" custLinFactNeighborY="-725">
        <dgm:presLayoutVars>
          <dgm:chMax val="0"/>
          <dgm:bulletEnabled val="1"/>
        </dgm:presLayoutVars>
      </dgm:prSet>
      <dgm:spPr>
        <a:prstGeom prst="flowChartPredefinedProcess">
          <a:avLst/>
        </a:prstGeom>
      </dgm:spPr>
    </dgm:pt>
  </dgm:ptLst>
  <dgm:cxnLst>
    <dgm:cxn modelId="{0242D618-9AD8-4253-9D52-61BDD36A2C3D}" type="presOf" srcId="{2B468774-823F-4895-AD9F-7D1E18CAC919}" destId="{FCFD2173-0541-4162-9208-DB3AF2E21C09}" srcOrd="0" destOrd="0" presId="urn:microsoft.com/office/officeart/2005/8/layout/vList2"/>
    <dgm:cxn modelId="{970D0A1E-3906-4E8E-BA5E-26CD3F7CB7BC}" srcId="{2B468774-823F-4895-AD9F-7D1E18CAC919}" destId="{E277F21E-FA4B-464E-BB10-4F4752E98EF5}" srcOrd="0" destOrd="0" parTransId="{4DC622BC-0413-4612-A3AE-0E8126B7CDD5}" sibTransId="{73FEFB29-B173-46EF-AB4F-5D9467460E8C}"/>
    <dgm:cxn modelId="{609C3437-38AA-44B8-8C09-69F72EFD1CC9}" type="presOf" srcId="{E277F21E-FA4B-464E-BB10-4F4752E98EF5}" destId="{9642106B-6A31-41C5-99E9-5651739DDC50}" srcOrd="0" destOrd="0" presId="urn:microsoft.com/office/officeart/2005/8/layout/vList2"/>
    <dgm:cxn modelId="{005669BD-B837-427E-B78B-55AB450D34E8}" type="presParOf" srcId="{FCFD2173-0541-4162-9208-DB3AF2E21C09}" destId="{9642106B-6A31-41C5-99E9-5651739DDC5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42106B-6A31-41C5-99E9-5651739DDC50}">
      <dsp:nvSpPr>
        <dsp:cNvPr id="0" name=""/>
        <dsp:cNvSpPr/>
      </dsp:nvSpPr>
      <dsp:spPr>
        <a:xfrm>
          <a:off x="0" y="1546"/>
          <a:ext cx="5013014" cy="6640920"/>
        </a:xfrm>
        <a:prstGeom prst="flowChartPredefinedProcess">
          <a:avLst/>
        </a:prstGeom>
        <a:solidFill>
          <a:schemeClr val="tx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sz="3300" kern="1200" dirty="0"/>
            <a:t>你好！我叫小海。我家有三口人。我家住两层的楼房。我家不大。我家楼上有两个卧室，一个厕所和一个浴室。我爸爸妈妈的卧室比我的大。我家楼下有一个客厅，一个</a:t>
          </a:r>
          <a:r>
            <a:rPr lang="zh-CN" altLang="en-US" sz="3300" kern="1200" dirty="0"/>
            <a:t>餐</a:t>
          </a:r>
          <a:r>
            <a:rPr lang="zh-CN" sz="3300" kern="1200" dirty="0"/>
            <a:t>厅和一个厨房。我家有花园。花园在房子的后面。花园很漂亮。</a:t>
          </a:r>
          <a:endParaRPr lang="en-GB" sz="3300" kern="1200" dirty="0"/>
        </a:p>
      </dsp:txBody>
      <dsp:txXfrm>
        <a:off x="626627" y="1546"/>
        <a:ext cx="3759760" cy="66409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D03A35-2705-4022-8798-1E8EA34A09B5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EE2BD0-FE50-4833-91B1-3AA626D630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232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E2BD0-FE50-4833-91B1-3AA626D6305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890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E2BD0-FE50-4833-91B1-3AA626D6305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837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E2BD0-FE50-4833-91B1-3AA626D6305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837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EE2BD0-FE50-4833-91B1-3AA626D6305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837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912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991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22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51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61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943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226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952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530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996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11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09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16.png"/><Relationship Id="rId3" Type="http://schemas.microsoft.com/office/2007/relationships/media" Target="../media/media2.m4a"/><Relationship Id="rId21" Type="http://schemas.openxmlformats.org/officeDocument/2006/relationships/image" Target="../media/image19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15.png"/><Relationship Id="rId2" Type="http://schemas.openxmlformats.org/officeDocument/2006/relationships/audio" Target="../media/media1.m4a"/><Relationship Id="rId16" Type="http://schemas.openxmlformats.org/officeDocument/2006/relationships/image" Target="../media/image14.png"/><Relationship Id="rId20" Type="http://schemas.openxmlformats.org/officeDocument/2006/relationships/image" Target="../media/image18.jpe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openxmlformats.org/officeDocument/2006/relationships/image" Target="../media/image13.png"/><Relationship Id="rId10" Type="http://schemas.openxmlformats.org/officeDocument/2006/relationships/audio" Target="../media/media5.m4a"/><Relationship Id="rId19" Type="http://schemas.openxmlformats.org/officeDocument/2006/relationships/image" Target="../media/image17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m4a"/><Relationship Id="rId13" Type="http://schemas.openxmlformats.org/officeDocument/2006/relationships/image" Target="../media/image23.png"/><Relationship Id="rId3" Type="http://schemas.microsoft.com/office/2007/relationships/media" Target="../media/media8.m4a"/><Relationship Id="rId7" Type="http://schemas.microsoft.com/office/2007/relationships/media" Target="../media/media10.m4a"/><Relationship Id="rId12" Type="http://schemas.openxmlformats.org/officeDocument/2006/relationships/image" Target="../media/image2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audio" Target="../media/media9.m4a"/><Relationship Id="rId11" Type="http://schemas.openxmlformats.org/officeDocument/2006/relationships/image" Target="../media/image21.png"/><Relationship Id="rId5" Type="http://schemas.microsoft.com/office/2007/relationships/media" Target="../media/media9.m4a"/><Relationship Id="rId10" Type="http://schemas.openxmlformats.org/officeDocument/2006/relationships/image" Target="../media/image20.png"/><Relationship Id="rId4" Type="http://schemas.openxmlformats.org/officeDocument/2006/relationships/audio" Target="../media/media8.m4a"/><Relationship Id="rId9" Type="http://schemas.openxmlformats.org/officeDocument/2006/relationships/slideLayout" Target="../slideLayouts/slideLayout7.xml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4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29.jpeg"/><Relationship Id="rId5" Type="http://schemas.openxmlformats.org/officeDocument/2006/relationships/image" Target="../media/image16.png"/><Relationship Id="rId10" Type="http://schemas.openxmlformats.org/officeDocument/2006/relationships/image" Target="../media/image22.png"/><Relationship Id="rId4" Type="http://schemas.openxmlformats.org/officeDocument/2006/relationships/image" Target="../media/image25.jpeg"/><Relationship Id="rId9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3.pn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3.png"/><Relationship Id="rId5" Type="http://schemas.openxmlformats.org/officeDocument/2006/relationships/image" Target="../media/image16.png"/><Relationship Id="rId10" Type="http://schemas.openxmlformats.org/officeDocument/2006/relationships/image" Target="../media/image22.png"/><Relationship Id="rId4" Type="http://schemas.openxmlformats.org/officeDocument/2006/relationships/image" Target="../media/image15.png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1.jpeg"/><Relationship Id="rId7" Type="http://schemas.openxmlformats.org/officeDocument/2006/relationships/image" Target="../media/image3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32.jpeg"/><Relationship Id="rId10" Type="http://schemas.openxmlformats.org/officeDocument/2006/relationships/image" Target="../media/image23.png"/><Relationship Id="rId4" Type="http://schemas.openxmlformats.org/officeDocument/2006/relationships/image" Target="../media/image16.png"/><Relationship Id="rId9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401" y="1628800"/>
            <a:ext cx="7772400" cy="432048"/>
          </a:xfrm>
        </p:spPr>
        <p:txBody>
          <a:bodyPr>
            <a:normAutofit fontScale="90000"/>
          </a:bodyPr>
          <a:lstStyle/>
          <a:p>
            <a:r>
              <a:rPr lang="en-US" u="sng" dirty="0"/>
              <a:t>I am now in the living room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2852936"/>
            <a:ext cx="7560840" cy="2736304"/>
          </a:xfrm>
        </p:spPr>
        <p:txBody>
          <a:bodyPr>
            <a:normAutofit fontScale="25000" lnSpcReduction="20000"/>
          </a:bodyPr>
          <a:lstStyle/>
          <a:p>
            <a:pPr algn="l"/>
            <a:r>
              <a:rPr lang="en-GB" sz="11200" dirty="0">
                <a:solidFill>
                  <a:schemeClr val="tx1"/>
                </a:solidFill>
              </a:rPr>
              <a:t>LO: </a:t>
            </a:r>
          </a:p>
          <a:p>
            <a:pPr algn="l"/>
            <a:r>
              <a:rPr lang="en-GB" sz="11200" dirty="0">
                <a:solidFill>
                  <a:schemeClr val="tx1"/>
                </a:solidFill>
              </a:rPr>
              <a:t>We are learning rooms in the house</a:t>
            </a:r>
          </a:p>
          <a:p>
            <a:pPr algn="l"/>
            <a:endParaRPr lang="en-GB" sz="11200" dirty="0">
              <a:solidFill>
                <a:schemeClr val="tx1"/>
              </a:solidFill>
            </a:endParaRPr>
          </a:p>
          <a:p>
            <a:pPr algn="l"/>
            <a:r>
              <a:rPr lang="en-GB" sz="11200" dirty="0">
                <a:solidFill>
                  <a:schemeClr val="tx1"/>
                </a:solidFill>
              </a:rPr>
              <a:t>I can</a:t>
            </a:r>
          </a:p>
          <a:p>
            <a:pPr algn="l"/>
            <a:r>
              <a:rPr lang="en-GB" sz="11200" dirty="0">
                <a:solidFill>
                  <a:schemeClr val="tx1"/>
                </a:solidFill>
              </a:rPr>
              <a:t>say the rooms in the house and </a:t>
            </a:r>
          </a:p>
          <a:p>
            <a:pPr algn="l"/>
            <a:r>
              <a:rPr lang="en-GB" sz="11200" dirty="0">
                <a:solidFill>
                  <a:schemeClr val="tx1"/>
                </a:solidFill>
              </a:rPr>
              <a:t>use them with “I am </a:t>
            </a:r>
            <a:r>
              <a:rPr lang="en-US" altLang="ja-JP" sz="11200" dirty="0">
                <a:solidFill>
                  <a:schemeClr val="tx1"/>
                </a:solidFill>
              </a:rPr>
              <a:t>now </a:t>
            </a:r>
            <a:r>
              <a:rPr lang="en-GB" sz="11200" dirty="0">
                <a:solidFill>
                  <a:schemeClr val="tx1"/>
                </a:solidFill>
              </a:rPr>
              <a:t>in…”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A6E1EB-F242-4619-81B3-5A0347E24C09}"/>
              </a:ext>
            </a:extLst>
          </p:cNvPr>
          <p:cNvSpPr txBox="1"/>
          <p:nvPr/>
        </p:nvSpPr>
        <p:spPr>
          <a:xfrm>
            <a:off x="467544" y="404664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FF00"/>
                </a:highlight>
              </a:rPr>
              <a:t>Lesson 1 this week</a:t>
            </a:r>
          </a:p>
        </p:txBody>
      </p:sp>
    </p:spTree>
    <p:extLst>
      <p:ext uri="{BB962C8B-B14F-4D97-AF65-F5344CB8AC3E}">
        <p14:creationId xmlns:p14="http://schemas.microsoft.com/office/powerpoint/2010/main" val="1860925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685" y="3721303"/>
            <a:ext cx="1184998" cy="820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939" y="1702895"/>
            <a:ext cx="1182490" cy="794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551" y="2743338"/>
            <a:ext cx="1233267" cy="784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551" y="4672935"/>
            <a:ext cx="1244708" cy="932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219" y="695125"/>
            <a:ext cx="1336814" cy="919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219" y="5751983"/>
            <a:ext cx="1200702" cy="697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55496" y="127190"/>
            <a:ext cx="5813061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Task 1 Match the pictures to the words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473" y="4309849"/>
            <a:ext cx="2283053" cy="716846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3496" y="3366760"/>
            <a:ext cx="2251030" cy="684931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626" y="2454690"/>
            <a:ext cx="2214899" cy="71521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496976"/>
            <a:ext cx="2408055" cy="1084007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077258"/>
            <a:ext cx="2145437" cy="1028095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12669"/>
            <a:ext cx="2172742" cy="1025227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18" name="TextBox 17"/>
          <p:cNvSpPr txBox="1"/>
          <p:nvPr/>
        </p:nvSpPr>
        <p:spPr>
          <a:xfrm>
            <a:off x="379512" y="1776769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09216" y="575198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13693" y="281222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13693" y="3710370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31057" y="4672935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/>
              <a:t>5</a:t>
            </a:r>
            <a:endParaRPr lang="en-GB" sz="3600" dirty="0"/>
          </a:p>
        </p:txBody>
      </p:sp>
      <p:sp>
        <p:nvSpPr>
          <p:cNvPr id="39" name="TextBox 38"/>
          <p:cNvSpPr txBox="1"/>
          <p:nvPr/>
        </p:nvSpPr>
        <p:spPr>
          <a:xfrm>
            <a:off x="431057" y="703732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523496" y="5337869"/>
            <a:ext cx="459305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>
                <a:solidFill>
                  <a:srgbClr val="FF0000"/>
                </a:solidFill>
              </a:rPr>
              <a:t>Example: 1= </a:t>
            </a:r>
            <a:r>
              <a:rPr lang="zh-CN" altLang="en-US" sz="4800" dirty="0">
                <a:solidFill>
                  <a:srgbClr val="FF0000"/>
                </a:solidFill>
              </a:rPr>
              <a:t>房子</a:t>
            </a:r>
            <a:endParaRPr lang="en-GB" sz="48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35750" y="171905"/>
            <a:ext cx="1658274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ja-JP" sz="2800" b="1" dirty="0">
                <a:solidFill>
                  <a:srgbClr val="FF0000"/>
                </a:solidFill>
              </a:rPr>
              <a:t>5 minutes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591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2588" y="1007387"/>
            <a:ext cx="1439578" cy="1293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48501" y="2501681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客厅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4651431" y="2548102"/>
            <a:ext cx="1155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kè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tīng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195" y="1121819"/>
            <a:ext cx="1641696" cy="12298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394946" y="2514232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房间</a:t>
            </a:r>
            <a:endParaRPr lang="en-GB" sz="4000" dirty="0"/>
          </a:p>
        </p:txBody>
      </p:sp>
      <p:sp>
        <p:nvSpPr>
          <p:cNvPr id="19" name="TextBox 18"/>
          <p:cNvSpPr txBox="1"/>
          <p:nvPr/>
        </p:nvSpPr>
        <p:spPr>
          <a:xfrm>
            <a:off x="1646369" y="2545795"/>
            <a:ext cx="14264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r>
              <a:rPr lang="en-US" altLang="ja-JP" sz="2800" dirty="0"/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jiān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99821" y="3343513"/>
            <a:ext cx="969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room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458" y="982210"/>
            <a:ext cx="1602879" cy="1200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6357907" y="2468439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厨房</a:t>
            </a:r>
            <a:endParaRPr lang="en-GB" sz="4000" dirty="0"/>
          </a:p>
        </p:txBody>
      </p:sp>
      <p:sp>
        <p:nvSpPr>
          <p:cNvPr id="24" name="TextBox 23"/>
          <p:cNvSpPr txBox="1"/>
          <p:nvPr/>
        </p:nvSpPr>
        <p:spPr>
          <a:xfrm>
            <a:off x="7475215" y="2560772"/>
            <a:ext cx="14280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chú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615185" y="3257766"/>
            <a:ext cx="18155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living room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720766" y="3222118"/>
            <a:ext cx="12543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kitchen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54" y="4031480"/>
            <a:ext cx="1604820" cy="1307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029" y="4149104"/>
            <a:ext cx="1733882" cy="1190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461701" y="5479609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餐厅</a:t>
            </a:r>
            <a:endParaRPr lang="en-GB" sz="4000" dirty="0"/>
          </a:p>
        </p:txBody>
      </p:sp>
      <p:sp>
        <p:nvSpPr>
          <p:cNvPr id="30" name="TextBox 29"/>
          <p:cNvSpPr txBox="1"/>
          <p:nvPr/>
        </p:nvSpPr>
        <p:spPr>
          <a:xfrm>
            <a:off x="6146955" y="544742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花园</a:t>
            </a:r>
            <a:endParaRPr lang="en-GB" sz="4000" dirty="0"/>
          </a:p>
        </p:txBody>
      </p:sp>
      <p:sp>
        <p:nvSpPr>
          <p:cNvPr id="31" name="TextBox 30"/>
          <p:cNvSpPr txBox="1"/>
          <p:nvPr/>
        </p:nvSpPr>
        <p:spPr>
          <a:xfrm>
            <a:off x="1664900" y="5611103"/>
            <a:ext cx="13358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cān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tīng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57543" y="5539756"/>
            <a:ext cx="16097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huā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yuan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580591" y="5611103"/>
            <a:ext cx="1116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cè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suǒ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34" name="Picture 2" descr="https://encrypted-tbn3.google.com/images?q=tbn:ANd9GcQ9lE4K_IFjQBADBQ8H4K1HmJsQatEXou6ULhmUlAg8gIFUbfr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541" y="4149104"/>
            <a:ext cx="1761669" cy="1157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3379133" y="5539756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车库</a:t>
            </a:r>
            <a:endParaRPr lang="en-GB" sz="4000" dirty="0"/>
          </a:p>
        </p:txBody>
      </p:sp>
      <p:sp>
        <p:nvSpPr>
          <p:cNvPr id="36" name="TextBox 35"/>
          <p:cNvSpPr txBox="1"/>
          <p:nvPr/>
        </p:nvSpPr>
        <p:spPr>
          <a:xfrm>
            <a:off x="748754" y="6168892"/>
            <a:ext cx="1950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dining room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647709" y="6146283"/>
            <a:ext cx="11503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garage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856075" y="6109726"/>
            <a:ext cx="11941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garden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AB2DA26-73A8-408B-B9F4-ACE10C59BF56}"/>
              </a:ext>
            </a:extLst>
          </p:cNvPr>
          <p:cNvSpPr txBox="1"/>
          <p:nvPr/>
        </p:nvSpPr>
        <p:spPr>
          <a:xfrm>
            <a:off x="394946" y="260296"/>
            <a:ext cx="8048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Task 2 Learn to say these words and copy them down in characters, pinyin and English. Continue next page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605B75D-7EA6-47D2-A301-6632B84373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91746" y="1658609"/>
            <a:ext cx="406400" cy="4064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4136EB4-9DF9-489D-B0D9-6A8A27562E6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3175933" y="1654286"/>
            <a:ext cx="406400" cy="4064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180A1CB-ECBB-4FA7-933F-123B634C908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5807197" y="1582516"/>
            <a:ext cx="406400" cy="4064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FB8437A-E552-46D1-96AD-316C758286C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163917" y="4482114"/>
            <a:ext cx="406400" cy="4064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9EDA14E-F46D-4BBD-AE94-EE47AE5B4B20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3068826" y="4601421"/>
            <a:ext cx="406400" cy="40640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105C052-FA10-4EC2-B032-59D08342E6E1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1"/>
          <a:stretch>
            <a:fillRect/>
          </a:stretch>
        </p:blipFill>
        <p:spPr>
          <a:xfrm>
            <a:off x="6154707" y="4524647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748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5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312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40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40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00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137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12" grpId="0"/>
      <p:bldP spid="25" grpId="0"/>
      <p:bldP spid="26" grpId="0"/>
      <p:bldP spid="36" grpId="0"/>
      <p:bldP spid="37" grpId="0"/>
      <p:bldP spid="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478063" y="4930906"/>
            <a:ext cx="1116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cè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suǒ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569" y="216726"/>
            <a:ext cx="1641874" cy="1179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721" y="181723"/>
            <a:ext cx="1448939" cy="964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556" y="3359363"/>
            <a:ext cx="1520638" cy="1242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487" y="3431371"/>
            <a:ext cx="1562309" cy="1170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038727" y="1383067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浴室</a:t>
            </a:r>
            <a:endParaRPr lang="en-GB" sz="4000" dirty="0"/>
          </a:p>
        </p:txBody>
      </p:sp>
      <p:sp>
        <p:nvSpPr>
          <p:cNvPr id="22" name="TextBox 21"/>
          <p:cNvSpPr txBox="1"/>
          <p:nvPr/>
        </p:nvSpPr>
        <p:spPr>
          <a:xfrm>
            <a:off x="1248613" y="48566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厕所</a:t>
            </a:r>
            <a:endParaRPr lang="en-GB" sz="4000" dirty="0"/>
          </a:p>
        </p:txBody>
      </p:sp>
      <p:sp>
        <p:nvSpPr>
          <p:cNvPr id="23" name="TextBox 22"/>
          <p:cNvSpPr txBox="1"/>
          <p:nvPr/>
        </p:nvSpPr>
        <p:spPr>
          <a:xfrm>
            <a:off x="1261403" y="1553779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卧室</a:t>
            </a:r>
            <a:endParaRPr lang="en-GB" sz="4000" dirty="0"/>
          </a:p>
        </p:txBody>
      </p:sp>
      <p:sp>
        <p:nvSpPr>
          <p:cNvPr id="24" name="TextBox 23"/>
          <p:cNvSpPr txBox="1"/>
          <p:nvPr/>
        </p:nvSpPr>
        <p:spPr>
          <a:xfrm>
            <a:off x="4962053" y="4928612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书房</a:t>
            </a:r>
            <a:endParaRPr lang="en-GB" sz="4000" dirty="0"/>
          </a:p>
        </p:txBody>
      </p:sp>
      <p:sp>
        <p:nvSpPr>
          <p:cNvPr id="25" name="TextBox 24"/>
          <p:cNvSpPr txBox="1"/>
          <p:nvPr/>
        </p:nvSpPr>
        <p:spPr>
          <a:xfrm>
            <a:off x="6242097" y="1396194"/>
            <a:ext cx="10294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yù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shì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461752" y="1631163"/>
            <a:ext cx="1120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wò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shì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172641" y="4967363"/>
            <a:ext cx="1416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shū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22853" y="2261665"/>
            <a:ext cx="15254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bedroom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65927" y="2121206"/>
            <a:ext cx="16358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bathroom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07461" y="5550521"/>
            <a:ext cx="9502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toilet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26649" y="5526134"/>
            <a:ext cx="9821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study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3A7944C-7382-425C-A666-5543D5F5C12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31939" y="661344"/>
            <a:ext cx="406400" cy="40640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A5443DF-3EBA-4642-AA1B-1A9C3F66951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632327" y="739526"/>
            <a:ext cx="406400" cy="4064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5B9E087-9254-436E-85FA-C4F2505A82B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539552" y="3777279"/>
            <a:ext cx="406400" cy="4064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26D471F-5186-4FF6-A8A4-86F7E2422B95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4632327" y="377699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779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3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23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45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61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149" y="4359223"/>
            <a:ext cx="879915" cy="790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895" y="4453110"/>
            <a:ext cx="979731" cy="733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584" y="4354984"/>
            <a:ext cx="980916" cy="79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262" y="5467751"/>
            <a:ext cx="1017687" cy="698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2" descr="https://encrypted-tbn3.google.com/images?q=tbn:ANd9GcQ9lE4K_IFjQBADBQ8H4K1HmJsQatEXou6ULhmUlAg8gIFUbfr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087" y="4505106"/>
            <a:ext cx="1076787" cy="707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4716" y="2598003"/>
            <a:ext cx="90270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我</a:t>
            </a:r>
            <a:r>
              <a:rPr lang="zh-CN" altLang="en-US" sz="4000" dirty="0">
                <a:solidFill>
                  <a:srgbClr val="00B050"/>
                </a:solidFill>
              </a:rPr>
              <a:t>现在</a:t>
            </a:r>
            <a:r>
              <a:rPr lang="zh-CN" altLang="en-US" sz="4800" dirty="0">
                <a:solidFill>
                  <a:srgbClr val="0070C0"/>
                </a:solidFill>
              </a:rPr>
              <a:t>在</a:t>
            </a:r>
            <a:r>
              <a:rPr lang="zh-CN" altLang="en-US" sz="4800" dirty="0">
                <a:solidFill>
                  <a:srgbClr val="FF0000"/>
                </a:solidFill>
              </a:rPr>
              <a:t>客厅</a:t>
            </a:r>
            <a:r>
              <a:rPr lang="zh-CN" altLang="en-US" sz="4800" dirty="0">
                <a:solidFill>
                  <a:srgbClr val="0070C0"/>
                </a:solidFill>
              </a:rPr>
              <a:t>里</a:t>
            </a:r>
            <a:r>
              <a:rPr lang="zh-CN" altLang="en-US" sz="4000" dirty="0"/>
              <a:t>。</a:t>
            </a:r>
            <a:r>
              <a:rPr lang="en-US" altLang="ja-JP" sz="3200" dirty="0" err="1"/>
              <a:t>wǒ</a:t>
            </a:r>
            <a:r>
              <a:rPr lang="en-US" altLang="ja-JP" sz="3200" dirty="0"/>
              <a:t> </a:t>
            </a:r>
            <a:r>
              <a:rPr lang="en-US" altLang="ja-JP" sz="3200" dirty="0" err="1">
                <a:solidFill>
                  <a:srgbClr val="00B050"/>
                </a:solidFill>
              </a:rPr>
              <a:t>xiàn</a:t>
            </a:r>
            <a:r>
              <a:rPr lang="en-US" altLang="ja-JP" sz="3200" dirty="0">
                <a:solidFill>
                  <a:srgbClr val="00B050"/>
                </a:solidFill>
              </a:rPr>
              <a:t> </a:t>
            </a:r>
            <a:r>
              <a:rPr lang="en-US" altLang="ja-JP" sz="3200" dirty="0" err="1">
                <a:solidFill>
                  <a:srgbClr val="00B050"/>
                </a:solidFill>
              </a:rPr>
              <a:t>zài</a:t>
            </a:r>
            <a:r>
              <a:rPr lang="en-US" altLang="ja-JP" sz="3200" dirty="0">
                <a:solidFill>
                  <a:srgbClr val="00B050"/>
                </a:solidFill>
              </a:rPr>
              <a:t> </a:t>
            </a:r>
            <a:r>
              <a:rPr lang="en-US" altLang="ja-JP" sz="4000" dirty="0" err="1">
                <a:solidFill>
                  <a:srgbClr val="0070C0"/>
                </a:solidFill>
              </a:rPr>
              <a:t>zài</a:t>
            </a:r>
            <a:r>
              <a:rPr lang="en-US" altLang="ja-JP" sz="4000" dirty="0"/>
              <a:t> </a:t>
            </a:r>
            <a:r>
              <a:rPr lang="en-US" altLang="ja-JP" sz="4000" dirty="0" err="1">
                <a:solidFill>
                  <a:srgbClr val="FF0000"/>
                </a:solidFill>
              </a:rPr>
              <a:t>kè</a:t>
            </a:r>
            <a:r>
              <a:rPr lang="en-US" altLang="ja-JP" sz="4000" dirty="0">
                <a:solidFill>
                  <a:srgbClr val="FF0000"/>
                </a:solidFill>
              </a:rPr>
              <a:t> </a:t>
            </a:r>
            <a:r>
              <a:rPr lang="en-US" altLang="ja-JP" sz="4000" dirty="0" err="1">
                <a:solidFill>
                  <a:srgbClr val="FF0000"/>
                </a:solidFill>
              </a:rPr>
              <a:t>tīng</a:t>
            </a:r>
            <a:r>
              <a:rPr lang="en-US" altLang="ja-JP" sz="4000" dirty="0">
                <a:solidFill>
                  <a:srgbClr val="FF0000"/>
                </a:solidFill>
              </a:rPr>
              <a:t> </a:t>
            </a:r>
            <a:r>
              <a:rPr lang="en-US" altLang="ja-JP" sz="4000" dirty="0" err="1">
                <a:solidFill>
                  <a:srgbClr val="0070C0"/>
                </a:solidFill>
              </a:rPr>
              <a:t>lǐ</a:t>
            </a:r>
            <a:endParaRPr lang="en-GB" sz="4000" dirty="0">
              <a:solidFill>
                <a:srgbClr val="0070C0"/>
              </a:solidFill>
            </a:endParaRPr>
          </a:p>
        </p:txBody>
      </p:sp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843" y="5482866"/>
            <a:ext cx="1007875" cy="724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110" y="5539984"/>
            <a:ext cx="972118" cy="646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6873" y="5519445"/>
            <a:ext cx="1029083" cy="76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147" y="4427475"/>
            <a:ext cx="1048180" cy="785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4716" y="3383091"/>
            <a:ext cx="44035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/>
              <a:t>I  </a:t>
            </a:r>
            <a:r>
              <a:rPr lang="en-US" altLang="ja-JP" sz="3200" dirty="0">
                <a:solidFill>
                  <a:srgbClr val="FF0000"/>
                </a:solidFill>
              </a:rPr>
              <a:t> </a:t>
            </a:r>
            <a:r>
              <a:rPr lang="en-US" altLang="ja-JP" sz="3200" dirty="0">
                <a:solidFill>
                  <a:srgbClr val="00B050"/>
                </a:solidFill>
              </a:rPr>
              <a:t>now</a:t>
            </a:r>
            <a:r>
              <a:rPr lang="en-US" altLang="ja-JP" sz="3200" dirty="0">
                <a:solidFill>
                  <a:srgbClr val="FF0000"/>
                </a:solidFill>
              </a:rPr>
              <a:t>    </a:t>
            </a:r>
            <a:r>
              <a:rPr lang="en-US" altLang="ja-JP" sz="3200" dirty="0">
                <a:solidFill>
                  <a:srgbClr val="0070C0"/>
                </a:solidFill>
              </a:rPr>
              <a:t>in </a:t>
            </a:r>
            <a:r>
              <a:rPr lang="en-US" altLang="ja-JP" sz="3200" dirty="0">
                <a:solidFill>
                  <a:srgbClr val="FF0000"/>
                </a:solidFill>
              </a:rPr>
              <a:t>   living room  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025B02-0B5F-48B1-9ABE-029DAF2D7DBD}"/>
              </a:ext>
            </a:extLst>
          </p:cNvPr>
          <p:cNvSpPr txBox="1"/>
          <p:nvPr/>
        </p:nvSpPr>
        <p:spPr>
          <a:xfrm>
            <a:off x="362386" y="1083003"/>
            <a:ext cx="59766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你现在在哪里？</a:t>
            </a:r>
            <a:r>
              <a:rPr lang="en-US" altLang="ja-JP" sz="3200" dirty="0" err="1"/>
              <a:t>nǐ</a:t>
            </a:r>
            <a:r>
              <a:rPr lang="en-US" altLang="ja-JP" sz="3200" dirty="0"/>
              <a:t> </a:t>
            </a:r>
            <a:r>
              <a:rPr lang="en-US" altLang="ja-JP" sz="3200" dirty="0" err="1"/>
              <a:t>xiàn</a:t>
            </a:r>
            <a:r>
              <a:rPr lang="en-US" altLang="ja-JP" sz="3200" dirty="0"/>
              <a:t> </a:t>
            </a:r>
            <a:r>
              <a:rPr lang="en-US" altLang="ja-JP" sz="3200" dirty="0" err="1"/>
              <a:t>zài</a:t>
            </a:r>
            <a:r>
              <a:rPr lang="en-US" altLang="ja-JP" sz="3200" dirty="0"/>
              <a:t> </a:t>
            </a:r>
            <a:r>
              <a:rPr lang="en-US" altLang="ja-JP" sz="3200" dirty="0" err="1"/>
              <a:t>zài</a:t>
            </a:r>
            <a:r>
              <a:rPr lang="en-US" altLang="ja-JP" sz="3200" dirty="0"/>
              <a:t> </a:t>
            </a:r>
            <a:r>
              <a:rPr lang="en-US" altLang="ja-JP" sz="3200" dirty="0" err="1"/>
              <a:t>nǎ</a:t>
            </a:r>
            <a:r>
              <a:rPr lang="en-US" altLang="ja-JP" sz="3200" dirty="0"/>
              <a:t> </a:t>
            </a:r>
            <a:r>
              <a:rPr lang="en-US" altLang="ja-JP" sz="3200" dirty="0" err="1"/>
              <a:t>lǐ</a:t>
            </a:r>
            <a:r>
              <a:rPr lang="en-US" altLang="ja-JP" sz="3200" dirty="0"/>
              <a:t> </a:t>
            </a:r>
            <a:r>
              <a:rPr lang="en-US" altLang="zh-CN" sz="3200" dirty="0"/>
              <a:t>Where </a:t>
            </a:r>
            <a:r>
              <a:rPr lang="en-GB" altLang="zh-CN" sz="3200" dirty="0"/>
              <a:t>are</a:t>
            </a:r>
            <a:r>
              <a:rPr lang="zh-CN" altLang="en-US" sz="3200" dirty="0"/>
              <a:t> </a:t>
            </a:r>
            <a:r>
              <a:rPr lang="en-GB" altLang="zh-CN" sz="3200" dirty="0"/>
              <a:t>you</a:t>
            </a:r>
            <a:r>
              <a:rPr lang="zh-CN" altLang="en-US" sz="3200" dirty="0"/>
              <a:t> </a:t>
            </a:r>
            <a:r>
              <a:rPr lang="en-GB" altLang="zh-CN" sz="3200" dirty="0"/>
              <a:t>now?</a:t>
            </a:r>
            <a:endParaRPr lang="en-GB" sz="3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6310B4-1B33-4A39-8A0C-74B79A349153}"/>
              </a:ext>
            </a:extLst>
          </p:cNvPr>
          <p:cNvSpPr txBox="1"/>
          <p:nvPr/>
        </p:nvSpPr>
        <p:spPr>
          <a:xfrm>
            <a:off x="417162" y="119110"/>
            <a:ext cx="78100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Task 3 Copy down the question and answer. Then write two answers of your own. </a:t>
            </a:r>
          </a:p>
        </p:txBody>
      </p:sp>
    </p:spTree>
    <p:extLst>
      <p:ext uri="{BB962C8B-B14F-4D97-AF65-F5344CB8AC3E}">
        <p14:creationId xmlns:p14="http://schemas.microsoft.com/office/powerpoint/2010/main" val="1998158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82" y="1888706"/>
            <a:ext cx="1311511" cy="117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65782" y="313047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客厅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807688" y="3775426"/>
            <a:ext cx="1155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kè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tīng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369" y="1843734"/>
            <a:ext cx="1460285" cy="1093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2801218" y="309206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厨房</a:t>
            </a:r>
            <a:endParaRPr lang="en-GB" sz="4000" dirty="0"/>
          </a:p>
        </p:txBody>
      </p:sp>
      <p:sp>
        <p:nvSpPr>
          <p:cNvPr id="24" name="TextBox 23"/>
          <p:cNvSpPr txBox="1"/>
          <p:nvPr/>
        </p:nvSpPr>
        <p:spPr>
          <a:xfrm>
            <a:off x="2770417" y="3775426"/>
            <a:ext cx="14280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chú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513" y="1797624"/>
            <a:ext cx="1462053" cy="1191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833" y="4393368"/>
            <a:ext cx="1516860" cy="1041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" name="TextBox 28"/>
          <p:cNvSpPr txBox="1"/>
          <p:nvPr/>
        </p:nvSpPr>
        <p:spPr>
          <a:xfrm>
            <a:off x="4722080" y="3067540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餐厅</a:t>
            </a:r>
            <a:endParaRPr lang="en-GB" sz="4000" dirty="0"/>
          </a:p>
        </p:txBody>
      </p:sp>
      <p:sp>
        <p:nvSpPr>
          <p:cNvPr id="30" name="TextBox 29"/>
          <p:cNvSpPr txBox="1"/>
          <p:nvPr/>
        </p:nvSpPr>
        <p:spPr>
          <a:xfrm>
            <a:off x="716244" y="549965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花园</a:t>
            </a:r>
            <a:endParaRPr lang="en-GB" sz="4000" dirty="0"/>
          </a:p>
        </p:txBody>
      </p:sp>
      <p:sp>
        <p:nvSpPr>
          <p:cNvPr id="31" name="TextBox 30"/>
          <p:cNvSpPr txBox="1"/>
          <p:nvPr/>
        </p:nvSpPr>
        <p:spPr>
          <a:xfrm>
            <a:off x="4856550" y="3617828"/>
            <a:ext cx="13358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cān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tīng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00997" y="6235958"/>
            <a:ext cx="16097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huā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yuan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151129" y="3477272"/>
            <a:ext cx="1116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cè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suǒ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34" name="Picture 2" descr="https://encrypted-tbn3.google.com/images?q=tbn:ANd9GcQ9lE4K_IFjQBADBQ8H4K1HmJsQatEXou6ULhmUlAg8gIFUbfr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893" y="1935707"/>
            <a:ext cx="1604948" cy="1054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6942851" y="2909942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车库</a:t>
            </a:r>
            <a:endParaRPr lang="en-GB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116977" y="129054"/>
            <a:ext cx="90270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我</a:t>
            </a:r>
            <a:r>
              <a:rPr lang="zh-CN" altLang="en-US" sz="4000" dirty="0">
                <a:solidFill>
                  <a:srgbClr val="00B050"/>
                </a:solidFill>
              </a:rPr>
              <a:t>现在</a:t>
            </a:r>
            <a:r>
              <a:rPr lang="zh-CN" altLang="en-US" sz="4800" dirty="0">
                <a:solidFill>
                  <a:srgbClr val="0070C0"/>
                </a:solidFill>
              </a:rPr>
              <a:t>在</a:t>
            </a:r>
            <a:r>
              <a:rPr lang="zh-CN" altLang="en-US" sz="4800" dirty="0">
                <a:solidFill>
                  <a:srgbClr val="FF0000"/>
                </a:solidFill>
              </a:rPr>
              <a:t>客厅</a:t>
            </a:r>
            <a:r>
              <a:rPr lang="zh-CN" altLang="en-US" sz="4800" dirty="0">
                <a:solidFill>
                  <a:srgbClr val="0070C0"/>
                </a:solidFill>
              </a:rPr>
              <a:t>里</a:t>
            </a:r>
            <a:r>
              <a:rPr lang="zh-CN" altLang="en-US" sz="4000" dirty="0"/>
              <a:t>。</a:t>
            </a:r>
            <a:r>
              <a:rPr lang="en-US" altLang="ja-JP" sz="3200" dirty="0" err="1"/>
              <a:t>wǒ</a:t>
            </a:r>
            <a:r>
              <a:rPr lang="en-US" altLang="ja-JP" sz="3200" dirty="0"/>
              <a:t> </a:t>
            </a:r>
            <a:r>
              <a:rPr lang="en-US" altLang="ja-JP" sz="3200" dirty="0" err="1">
                <a:solidFill>
                  <a:srgbClr val="00B050"/>
                </a:solidFill>
              </a:rPr>
              <a:t>xiàn</a:t>
            </a:r>
            <a:r>
              <a:rPr lang="en-US" altLang="ja-JP" sz="3200" dirty="0">
                <a:solidFill>
                  <a:srgbClr val="00B050"/>
                </a:solidFill>
              </a:rPr>
              <a:t> </a:t>
            </a:r>
            <a:r>
              <a:rPr lang="en-US" altLang="ja-JP" sz="3200" dirty="0" err="1">
                <a:solidFill>
                  <a:srgbClr val="00B050"/>
                </a:solidFill>
              </a:rPr>
              <a:t>zài</a:t>
            </a:r>
            <a:r>
              <a:rPr lang="en-US" altLang="ja-JP" sz="3200" dirty="0">
                <a:solidFill>
                  <a:srgbClr val="00B050"/>
                </a:solidFill>
              </a:rPr>
              <a:t> </a:t>
            </a:r>
            <a:r>
              <a:rPr lang="en-US" altLang="ja-JP" sz="4000" dirty="0" err="1">
                <a:solidFill>
                  <a:srgbClr val="0070C0"/>
                </a:solidFill>
              </a:rPr>
              <a:t>zài</a:t>
            </a:r>
            <a:r>
              <a:rPr lang="en-US" altLang="ja-JP" sz="4000" dirty="0"/>
              <a:t> </a:t>
            </a:r>
            <a:r>
              <a:rPr lang="en-US" altLang="ja-JP" sz="4000" dirty="0" err="1">
                <a:solidFill>
                  <a:srgbClr val="FF0000"/>
                </a:solidFill>
              </a:rPr>
              <a:t>kè</a:t>
            </a:r>
            <a:r>
              <a:rPr lang="en-US" altLang="ja-JP" sz="4000" dirty="0">
                <a:solidFill>
                  <a:srgbClr val="FF0000"/>
                </a:solidFill>
              </a:rPr>
              <a:t> </a:t>
            </a:r>
            <a:r>
              <a:rPr lang="en-US" altLang="ja-JP" sz="4000" dirty="0" err="1">
                <a:solidFill>
                  <a:srgbClr val="FF0000"/>
                </a:solidFill>
              </a:rPr>
              <a:t>tīng</a:t>
            </a:r>
            <a:r>
              <a:rPr lang="en-US" altLang="ja-JP" sz="4000" dirty="0">
                <a:solidFill>
                  <a:srgbClr val="FF0000"/>
                </a:solidFill>
              </a:rPr>
              <a:t> </a:t>
            </a:r>
            <a:r>
              <a:rPr lang="en-US" altLang="ja-JP" sz="4000" dirty="0" err="1">
                <a:solidFill>
                  <a:srgbClr val="0070C0"/>
                </a:solidFill>
              </a:rPr>
              <a:t>lǐ</a:t>
            </a:r>
            <a:endParaRPr lang="en-GB" sz="4000" dirty="0">
              <a:solidFill>
                <a:srgbClr val="0070C0"/>
              </a:solidFill>
            </a:endParaRPr>
          </a:p>
        </p:txBody>
      </p:sp>
      <p:pic>
        <p:nvPicPr>
          <p:cNvPr id="3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824" y="4335891"/>
            <a:ext cx="1502233" cy="1079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569" y="4335891"/>
            <a:ext cx="1448939" cy="964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4258920" y="549965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浴室</a:t>
            </a:r>
            <a:endParaRPr lang="en-GB" sz="4000" dirty="0"/>
          </a:p>
        </p:txBody>
      </p:sp>
      <p:sp>
        <p:nvSpPr>
          <p:cNvPr id="42" name="TextBox 41"/>
          <p:cNvSpPr txBox="1"/>
          <p:nvPr/>
        </p:nvSpPr>
        <p:spPr>
          <a:xfrm>
            <a:off x="2555469" y="5622789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卧室</a:t>
            </a:r>
            <a:endParaRPr lang="en-GB" sz="4000" dirty="0"/>
          </a:p>
        </p:txBody>
      </p:sp>
      <p:sp>
        <p:nvSpPr>
          <p:cNvPr id="43" name="TextBox 42"/>
          <p:cNvSpPr txBox="1"/>
          <p:nvPr/>
        </p:nvSpPr>
        <p:spPr>
          <a:xfrm>
            <a:off x="4440059" y="6174262"/>
            <a:ext cx="10294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yù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shì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600417" y="6228983"/>
            <a:ext cx="1120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wò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shì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45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4700" y="4251295"/>
            <a:ext cx="1533846" cy="1133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" name="TextBox 45"/>
          <p:cNvSpPr txBox="1"/>
          <p:nvPr/>
        </p:nvSpPr>
        <p:spPr>
          <a:xfrm>
            <a:off x="5936293" y="6069065"/>
            <a:ext cx="1138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che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kū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806329" y="548066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厕所</a:t>
            </a:r>
            <a:endParaRPr lang="en-GB" sz="4000" dirty="0"/>
          </a:p>
        </p:txBody>
      </p:sp>
      <p:pic>
        <p:nvPicPr>
          <p:cNvPr id="48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2898" y="4149372"/>
            <a:ext cx="1562309" cy="1170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9" name="TextBox 48"/>
          <p:cNvSpPr txBox="1"/>
          <p:nvPr/>
        </p:nvSpPr>
        <p:spPr>
          <a:xfrm>
            <a:off x="7456003" y="548066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书房</a:t>
            </a:r>
            <a:endParaRPr lang="en-GB" sz="4000" dirty="0"/>
          </a:p>
        </p:txBody>
      </p:sp>
      <p:sp>
        <p:nvSpPr>
          <p:cNvPr id="50" name="TextBox 49"/>
          <p:cNvSpPr txBox="1"/>
          <p:nvPr/>
        </p:nvSpPr>
        <p:spPr>
          <a:xfrm>
            <a:off x="7352898" y="6069065"/>
            <a:ext cx="1416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shū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93833" y="904364"/>
            <a:ext cx="44035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/>
              <a:t>I  </a:t>
            </a:r>
            <a:r>
              <a:rPr lang="en-US" altLang="ja-JP" sz="3200" dirty="0">
                <a:solidFill>
                  <a:srgbClr val="FF0000"/>
                </a:solidFill>
              </a:rPr>
              <a:t> </a:t>
            </a:r>
            <a:r>
              <a:rPr lang="en-US" altLang="ja-JP" sz="3200" dirty="0">
                <a:solidFill>
                  <a:srgbClr val="00B050"/>
                </a:solidFill>
              </a:rPr>
              <a:t>now</a:t>
            </a:r>
            <a:r>
              <a:rPr lang="en-US" altLang="ja-JP" sz="3200" dirty="0">
                <a:solidFill>
                  <a:srgbClr val="FF0000"/>
                </a:solidFill>
              </a:rPr>
              <a:t>    </a:t>
            </a:r>
            <a:r>
              <a:rPr lang="en-US" altLang="ja-JP" sz="3200" dirty="0">
                <a:solidFill>
                  <a:srgbClr val="0070C0"/>
                </a:solidFill>
              </a:rPr>
              <a:t>in </a:t>
            </a:r>
            <a:r>
              <a:rPr lang="en-US" altLang="ja-JP" sz="3200" dirty="0">
                <a:solidFill>
                  <a:srgbClr val="FF0000"/>
                </a:solidFill>
              </a:rPr>
              <a:t>   living room  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818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A1696FD-019A-4A2F-9762-3B3428809D81}"/>
              </a:ext>
            </a:extLst>
          </p:cNvPr>
          <p:cNvSpPr txBox="1"/>
          <p:nvPr/>
        </p:nvSpPr>
        <p:spPr>
          <a:xfrm>
            <a:off x="539552" y="54868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highlight>
                  <a:srgbClr val="FFFF00"/>
                </a:highlight>
              </a:rPr>
              <a:t>Lesson 2 this week</a:t>
            </a:r>
            <a:endParaRPr lang="en-GB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21344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633440B-D3FE-4BB3-916C-9B4F01BF61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52" y="934767"/>
            <a:ext cx="949618" cy="853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B3AA17-B8FC-48C7-8311-152B8A7F33E5}"/>
              </a:ext>
            </a:extLst>
          </p:cNvPr>
          <p:cNvSpPr txBox="1"/>
          <p:nvPr/>
        </p:nvSpPr>
        <p:spPr>
          <a:xfrm>
            <a:off x="716244" y="395301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客厅</a:t>
            </a:r>
            <a:endParaRPr lang="en-GB" sz="40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185FD2-294B-436F-8362-E98E2C9E1B8D}"/>
              </a:ext>
            </a:extLst>
          </p:cNvPr>
          <p:cNvSpPr txBox="1"/>
          <p:nvPr/>
        </p:nvSpPr>
        <p:spPr>
          <a:xfrm>
            <a:off x="858150" y="4597967"/>
            <a:ext cx="1155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kè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tīng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CDC1B3D3-3038-4FD2-851C-56DDC5B3D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634" y="908239"/>
            <a:ext cx="1057340" cy="791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99E8A11-3F53-4353-A629-5C849CB762EF}"/>
              </a:ext>
            </a:extLst>
          </p:cNvPr>
          <p:cNvSpPr txBox="1"/>
          <p:nvPr/>
        </p:nvSpPr>
        <p:spPr>
          <a:xfrm>
            <a:off x="2851680" y="3914604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厨房</a:t>
            </a:r>
            <a:endParaRPr lang="en-GB" sz="4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AF5066-9DB6-428D-9CCD-C0300AD42C43}"/>
              </a:ext>
            </a:extLst>
          </p:cNvPr>
          <p:cNvSpPr txBox="1"/>
          <p:nvPr/>
        </p:nvSpPr>
        <p:spPr>
          <a:xfrm>
            <a:off x="2820879" y="4597967"/>
            <a:ext cx="14280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chú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2C0C5C67-FEF0-4C16-BECB-CBC27C1C9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55" y="2418458"/>
            <a:ext cx="1058619" cy="862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>
            <a:extLst>
              <a:ext uri="{FF2B5EF4-FFF2-40B4-BE49-F238E27FC236}">
                <a16:creationId xmlns:a16="http://schemas.microsoft.com/office/drawing/2014/main" id="{34231700-C4D1-4417-A6B7-10E6DBEBC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2813" y="933648"/>
            <a:ext cx="1098303" cy="753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138D1BC-736D-44DC-A9D4-5651942976EB}"/>
              </a:ext>
            </a:extLst>
          </p:cNvPr>
          <p:cNvSpPr txBox="1"/>
          <p:nvPr/>
        </p:nvSpPr>
        <p:spPr>
          <a:xfrm>
            <a:off x="4772542" y="3890081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餐厅</a:t>
            </a:r>
            <a:endParaRPr lang="en-GB" sz="4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D40701-1687-4FA4-8C03-67CD8F7AF1AC}"/>
              </a:ext>
            </a:extLst>
          </p:cNvPr>
          <p:cNvSpPr txBox="1"/>
          <p:nvPr/>
        </p:nvSpPr>
        <p:spPr>
          <a:xfrm>
            <a:off x="716244" y="549965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花园</a:t>
            </a:r>
            <a:endParaRPr lang="en-GB" sz="4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3814D7-57E0-4CA5-BC4C-05E6918F8B71}"/>
              </a:ext>
            </a:extLst>
          </p:cNvPr>
          <p:cNvSpPr txBox="1"/>
          <p:nvPr/>
        </p:nvSpPr>
        <p:spPr>
          <a:xfrm>
            <a:off x="4907012" y="4440369"/>
            <a:ext cx="13358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cān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tīng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D4CEF0D-20BC-418C-9297-A69538A66B2E}"/>
              </a:ext>
            </a:extLst>
          </p:cNvPr>
          <p:cNvSpPr txBox="1"/>
          <p:nvPr/>
        </p:nvSpPr>
        <p:spPr>
          <a:xfrm>
            <a:off x="600997" y="6235958"/>
            <a:ext cx="16097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huā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yuan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BF4A1C-77EE-4752-B94A-50D4505EF156}"/>
              </a:ext>
            </a:extLst>
          </p:cNvPr>
          <p:cNvSpPr txBox="1"/>
          <p:nvPr/>
        </p:nvSpPr>
        <p:spPr>
          <a:xfrm>
            <a:off x="7201591" y="4299813"/>
            <a:ext cx="1116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cè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suǒ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15" name="Picture 2" descr="https://encrypted-tbn3.google.com/images?q=tbn:ANd9GcQ9lE4K_IFjQBADBQ8H4K1HmJsQatEXou6ULhmUlAg8gIFUbfr4">
            <a:extLst>
              <a:ext uri="{FF2B5EF4-FFF2-40B4-BE49-F238E27FC236}">
                <a16:creationId xmlns:a16="http://schemas.microsoft.com/office/drawing/2014/main" id="{7742FC59-BBDE-4CDA-BE22-EB83A3266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361" y="2466203"/>
            <a:ext cx="1162085" cy="76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D1195827-7F11-4E42-88AB-715AA3DE8491}"/>
              </a:ext>
            </a:extLst>
          </p:cNvPr>
          <p:cNvSpPr txBox="1"/>
          <p:nvPr/>
        </p:nvSpPr>
        <p:spPr>
          <a:xfrm>
            <a:off x="7201591" y="3781617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车库</a:t>
            </a:r>
            <a:endParaRPr lang="en-GB" sz="4000" dirty="0"/>
          </a:p>
        </p:txBody>
      </p:sp>
      <p:pic>
        <p:nvPicPr>
          <p:cNvPr id="17" name="Picture 3">
            <a:extLst>
              <a:ext uri="{FF2B5EF4-FFF2-40B4-BE49-F238E27FC236}">
                <a16:creationId xmlns:a16="http://schemas.microsoft.com/office/drawing/2014/main" id="{BB6D6C1F-61FE-4018-9FB6-ABDEB6D1A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701" y="903566"/>
            <a:ext cx="1087712" cy="781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">
            <a:extLst>
              <a:ext uri="{FF2B5EF4-FFF2-40B4-BE49-F238E27FC236}">
                <a16:creationId xmlns:a16="http://schemas.microsoft.com/office/drawing/2014/main" id="{80A4D505-03C3-4FAB-B83C-38499E7495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365" y="2362329"/>
            <a:ext cx="1049124" cy="698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3D073D5-6688-46E6-A191-2A54DC6A06DB}"/>
              </a:ext>
            </a:extLst>
          </p:cNvPr>
          <p:cNvSpPr txBox="1"/>
          <p:nvPr/>
        </p:nvSpPr>
        <p:spPr>
          <a:xfrm>
            <a:off x="4258920" y="549965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浴室</a:t>
            </a:r>
            <a:endParaRPr lang="en-GB" sz="40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9D32DB-1D76-44BE-A58B-FE192BB8E828}"/>
              </a:ext>
            </a:extLst>
          </p:cNvPr>
          <p:cNvSpPr txBox="1"/>
          <p:nvPr/>
        </p:nvSpPr>
        <p:spPr>
          <a:xfrm>
            <a:off x="2555469" y="5622789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卧室</a:t>
            </a:r>
            <a:endParaRPr lang="en-GB" sz="40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F59D704-970C-47D9-A4B7-E2627311D299}"/>
              </a:ext>
            </a:extLst>
          </p:cNvPr>
          <p:cNvSpPr txBox="1"/>
          <p:nvPr/>
        </p:nvSpPr>
        <p:spPr>
          <a:xfrm>
            <a:off x="4440059" y="6174262"/>
            <a:ext cx="10294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yù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shì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73A3EEC-52C1-4CFB-B3B2-67E64529FBF9}"/>
              </a:ext>
            </a:extLst>
          </p:cNvPr>
          <p:cNvSpPr txBox="1"/>
          <p:nvPr/>
        </p:nvSpPr>
        <p:spPr>
          <a:xfrm>
            <a:off x="2600417" y="6228983"/>
            <a:ext cx="11206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wò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shì</a:t>
            </a:r>
            <a:endParaRPr lang="en-GB" sz="2800" dirty="0">
              <a:solidFill>
                <a:srgbClr val="0070C0"/>
              </a:solidFill>
            </a:endParaRPr>
          </a:p>
        </p:txBody>
      </p:sp>
      <p:pic>
        <p:nvPicPr>
          <p:cNvPr id="23" name="Picture 5">
            <a:extLst>
              <a:ext uri="{FF2B5EF4-FFF2-40B4-BE49-F238E27FC236}">
                <a16:creationId xmlns:a16="http://schemas.microsoft.com/office/drawing/2014/main" id="{03640DE9-5C39-4A47-B118-CA32012F8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204" y="2343707"/>
            <a:ext cx="1110603" cy="820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8F4AEE5B-8447-4434-97F5-10F460E13532}"/>
              </a:ext>
            </a:extLst>
          </p:cNvPr>
          <p:cNvSpPr txBox="1"/>
          <p:nvPr/>
        </p:nvSpPr>
        <p:spPr>
          <a:xfrm>
            <a:off x="5936293" y="6069065"/>
            <a:ext cx="11384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che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kū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FD0CDC9-BB62-4670-BAE6-36188EBD2448}"/>
              </a:ext>
            </a:extLst>
          </p:cNvPr>
          <p:cNvSpPr txBox="1"/>
          <p:nvPr/>
        </p:nvSpPr>
        <p:spPr>
          <a:xfrm>
            <a:off x="5806329" y="548066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厕所</a:t>
            </a:r>
            <a:endParaRPr lang="en-GB" sz="4000" dirty="0"/>
          </a:p>
        </p:txBody>
      </p:sp>
      <p:pic>
        <p:nvPicPr>
          <p:cNvPr id="26" name="Picture 6">
            <a:extLst>
              <a:ext uri="{FF2B5EF4-FFF2-40B4-BE49-F238E27FC236}">
                <a16:creationId xmlns:a16="http://schemas.microsoft.com/office/drawing/2014/main" id="{4450B2D0-3545-4DE5-A8D3-9D79008B6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1042" y="870597"/>
            <a:ext cx="1131212" cy="8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3DC7DC21-1A2E-4B6A-9237-E9D92592A256}"/>
              </a:ext>
            </a:extLst>
          </p:cNvPr>
          <p:cNvSpPr txBox="1"/>
          <p:nvPr/>
        </p:nvSpPr>
        <p:spPr>
          <a:xfrm>
            <a:off x="7456003" y="5480663"/>
            <a:ext cx="1210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/>
              <a:t>书房</a:t>
            </a:r>
            <a:endParaRPr lang="en-GB" sz="40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A93D5B6-A061-4A50-B746-1E364F9E73A2}"/>
              </a:ext>
            </a:extLst>
          </p:cNvPr>
          <p:cNvSpPr txBox="1"/>
          <p:nvPr/>
        </p:nvSpPr>
        <p:spPr>
          <a:xfrm>
            <a:off x="7352898" y="6069065"/>
            <a:ext cx="1416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shū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D4C75E2-8777-4F88-802B-C2A9F25D9B48}"/>
              </a:ext>
            </a:extLst>
          </p:cNvPr>
          <p:cNvSpPr txBox="1"/>
          <p:nvPr/>
        </p:nvSpPr>
        <p:spPr>
          <a:xfrm>
            <a:off x="271184" y="124937"/>
            <a:ext cx="4593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highlight>
                  <a:srgbClr val="FFFF00"/>
                </a:highlight>
              </a:rPr>
              <a:t>Task 1 Match </a:t>
            </a:r>
            <a:r>
              <a:rPr lang="en-GB" altLang="zh-CN" dirty="0">
                <a:highlight>
                  <a:srgbClr val="FFFF00"/>
                </a:highlight>
              </a:rPr>
              <a:t>the</a:t>
            </a:r>
            <a:r>
              <a:rPr lang="zh-CN" altLang="en-US" dirty="0">
                <a:highlight>
                  <a:srgbClr val="FFFF00"/>
                </a:highlight>
              </a:rPr>
              <a:t> </a:t>
            </a:r>
            <a:r>
              <a:rPr lang="en-GB" altLang="zh-CN" dirty="0">
                <a:highlight>
                  <a:srgbClr val="FFFF00"/>
                </a:highlight>
              </a:rPr>
              <a:t>words</a:t>
            </a:r>
            <a:r>
              <a:rPr lang="zh-CN" altLang="en-US" dirty="0">
                <a:highlight>
                  <a:srgbClr val="FFFF00"/>
                </a:highlight>
              </a:rPr>
              <a:t> </a:t>
            </a:r>
            <a:r>
              <a:rPr lang="en-GB" altLang="zh-CN" dirty="0">
                <a:highlight>
                  <a:srgbClr val="FFFF00"/>
                </a:highlight>
              </a:rPr>
              <a:t>with</a:t>
            </a:r>
            <a:r>
              <a:rPr lang="zh-CN" altLang="en-US" dirty="0">
                <a:highlight>
                  <a:srgbClr val="FFFF00"/>
                </a:highlight>
              </a:rPr>
              <a:t> </a:t>
            </a:r>
            <a:r>
              <a:rPr lang="en-GB" altLang="zh-CN" dirty="0">
                <a:highlight>
                  <a:srgbClr val="FFFF00"/>
                </a:highlight>
              </a:rPr>
              <a:t>the</a:t>
            </a:r>
            <a:r>
              <a:rPr lang="zh-CN" altLang="en-US" dirty="0">
                <a:highlight>
                  <a:srgbClr val="FFFF00"/>
                </a:highlight>
              </a:rPr>
              <a:t> </a:t>
            </a:r>
            <a:r>
              <a:rPr lang="en-GB" altLang="zh-CN" dirty="0">
                <a:highlight>
                  <a:srgbClr val="FFFF00"/>
                </a:highlight>
              </a:rPr>
              <a:t>pictures</a:t>
            </a:r>
          </a:p>
          <a:p>
            <a:r>
              <a:rPr lang="en-US" altLang="zh-CN" dirty="0">
                <a:highlight>
                  <a:srgbClr val="FFFF00"/>
                </a:highlight>
              </a:rPr>
              <a:t> </a:t>
            </a:r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2764BA7-2CA0-4A57-8538-43961352AE93}"/>
              </a:ext>
            </a:extLst>
          </p:cNvPr>
          <p:cNvSpPr txBox="1"/>
          <p:nvPr/>
        </p:nvSpPr>
        <p:spPr>
          <a:xfrm>
            <a:off x="1921766" y="1020965"/>
            <a:ext cx="5288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7CE464A-9524-48AC-B7DA-5075D1AA8776}"/>
              </a:ext>
            </a:extLst>
          </p:cNvPr>
          <p:cNvSpPr txBox="1"/>
          <p:nvPr/>
        </p:nvSpPr>
        <p:spPr>
          <a:xfrm>
            <a:off x="152400" y="1142680"/>
            <a:ext cx="5288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758C676-39B3-4C41-A9A1-12E35FFB0FFB}"/>
              </a:ext>
            </a:extLst>
          </p:cNvPr>
          <p:cNvSpPr txBox="1"/>
          <p:nvPr/>
        </p:nvSpPr>
        <p:spPr>
          <a:xfrm>
            <a:off x="3730087" y="1033960"/>
            <a:ext cx="5288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7081AF8-6DFC-4B00-8FCC-C8A8E825E2F9}"/>
              </a:ext>
            </a:extLst>
          </p:cNvPr>
          <p:cNvSpPr txBox="1"/>
          <p:nvPr/>
        </p:nvSpPr>
        <p:spPr>
          <a:xfrm>
            <a:off x="5498514" y="1020965"/>
            <a:ext cx="5288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BCD3BF1-8D3A-4659-B8B3-D90DCAF95C0B}"/>
              </a:ext>
            </a:extLst>
          </p:cNvPr>
          <p:cNvSpPr txBox="1"/>
          <p:nvPr/>
        </p:nvSpPr>
        <p:spPr>
          <a:xfrm>
            <a:off x="7448033" y="968669"/>
            <a:ext cx="5288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F7ED73D-7769-4784-BDCF-DB670E67FE94}"/>
              </a:ext>
            </a:extLst>
          </p:cNvPr>
          <p:cNvSpPr txBox="1"/>
          <p:nvPr/>
        </p:nvSpPr>
        <p:spPr>
          <a:xfrm>
            <a:off x="59740" y="2420707"/>
            <a:ext cx="5288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C29399E-CB1B-4C52-8A6C-F319EC280A02}"/>
              </a:ext>
            </a:extLst>
          </p:cNvPr>
          <p:cNvSpPr txBox="1"/>
          <p:nvPr/>
        </p:nvSpPr>
        <p:spPr>
          <a:xfrm>
            <a:off x="1870801" y="2518466"/>
            <a:ext cx="5288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5B311F1-09DF-4B50-A852-FD907DC30144}"/>
              </a:ext>
            </a:extLst>
          </p:cNvPr>
          <p:cNvSpPr txBox="1"/>
          <p:nvPr/>
        </p:nvSpPr>
        <p:spPr>
          <a:xfrm>
            <a:off x="3994503" y="2489000"/>
            <a:ext cx="5288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1E8B978-D08C-4507-B306-B379A2115EB0}"/>
              </a:ext>
            </a:extLst>
          </p:cNvPr>
          <p:cNvSpPr txBox="1"/>
          <p:nvPr/>
        </p:nvSpPr>
        <p:spPr>
          <a:xfrm>
            <a:off x="5740934" y="2480974"/>
            <a:ext cx="5288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8616157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FB8EC66-41F9-4372-9032-5170281906EF}"/>
              </a:ext>
            </a:extLst>
          </p:cNvPr>
          <p:cNvSpPr txBox="1"/>
          <p:nvPr/>
        </p:nvSpPr>
        <p:spPr>
          <a:xfrm>
            <a:off x="1331640" y="1700808"/>
            <a:ext cx="64087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highlight>
                  <a:srgbClr val="FFFF00"/>
                </a:highlight>
              </a:rPr>
              <a:t>Task 2 Read the text on next slide and translate it into Pinyin and English</a:t>
            </a:r>
          </a:p>
        </p:txBody>
      </p:sp>
    </p:spTree>
    <p:extLst>
      <p:ext uri="{BB962C8B-B14F-4D97-AF65-F5344CB8AC3E}">
        <p14:creationId xmlns:p14="http://schemas.microsoft.com/office/powerpoint/2010/main" val="1102134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665525364"/>
              </p:ext>
            </p:extLst>
          </p:nvPr>
        </p:nvGraphicFramePr>
        <p:xfrm>
          <a:off x="539552" y="52616"/>
          <a:ext cx="5013014" cy="67403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622691" y="404664"/>
            <a:ext cx="2477666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 err="1">
                <a:solidFill>
                  <a:srgbClr val="0070C0"/>
                </a:solidFill>
              </a:rPr>
              <a:t>liǎng</a:t>
            </a:r>
            <a:r>
              <a:rPr lang="en-US" altLang="ja-JP" sz="2000" dirty="0">
                <a:solidFill>
                  <a:srgbClr val="0070C0"/>
                </a:solidFill>
              </a:rPr>
              <a:t> </a:t>
            </a:r>
            <a:r>
              <a:rPr lang="en-US" altLang="ja-JP" sz="2000" dirty="0" err="1">
                <a:solidFill>
                  <a:srgbClr val="0070C0"/>
                </a:solidFill>
              </a:rPr>
              <a:t>céng</a:t>
            </a:r>
            <a:r>
              <a:rPr lang="en-US" altLang="ja-JP" sz="2000" dirty="0">
                <a:solidFill>
                  <a:srgbClr val="0070C0"/>
                </a:solidFill>
              </a:rPr>
              <a:t> de</a:t>
            </a:r>
            <a:endParaRPr lang="en-GB" altLang="zh-CN" sz="2000" dirty="0">
              <a:solidFill>
                <a:srgbClr val="0070C0"/>
              </a:solidFill>
            </a:endParaRPr>
          </a:p>
          <a:p>
            <a:r>
              <a:rPr lang="zh-CN" altLang="en-US" sz="3200" dirty="0">
                <a:solidFill>
                  <a:srgbClr val="000000"/>
                </a:solidFill>
              </a:rPr>
              <a:t>两层的楼房</a:t>
            </a:r>
            <a:endParaRPr lang="en-US" altLang="zh-CN" sz="3200" dirty="0">
              <a:solidFill>
                <a:srgbClr val="000000"/>
              </a:solidFill>
            </a:endParaRPr>
          </a:p>
          <a:p>
            <a:r>
              <a:rPr lang="en-GB" altLang="zh-CN" dirty="0"/>
              <a:t> </a:t>
            </a:r>
            <a:r>
              <a:rPr lang="en-GB" altLang="zh-CN" sz="2400" dirty="0"/>
              <a:t>two-storey house</a:t>
            </a:r>
          </a:p>
          <a:p>
            <a:endParaRPr lang="en-GB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5622691" y="1700808"/>
            <a:ext cx="337348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楼上</a:t>
            </a:r>
            <a:r>
              <a:rPr lang="zh-CN" altLang="en-US" dirty="0">
                <a:solidFill>
                  <a:srgbClr val="00B0F0"/>
                </a:solidFill>
              </a:rPr>
              <a:t> </a:t>
            </a:r>
            <a:r>
              <a:rPr lang="en-US" altLang="ja-JP" sz="2400" dirty="0" err="1">
                <a:solidFill>
                  <a:srgbClr val="00B0F0"/>
                </a:solidFill>
              </a:rPr>
              <a:t>lóu</a:t>
            </a:r>
            <a:r>
              <a:rPr lang="en-US" altLang="ja-JP" sz="2400" dirty="0">
                <a:solidFill>
                  <a:srgbClr val="00B0F0"/>
                </a:solidFill>
              </a:rPr>
              <a:t> </a:t>
            </a:r>
            <a:r>
              <a:rPr lang="en-US" altLang="ja-JP" sz="2400" dirty="0" err="1">
                <a:solidFill>
                  <a:srgbClr val="00B0F0"/>
                </a:solidFill>
              </a:rPr>
              <a:t>shàng</a:t>
            </a:r>
            <a:r>
              <a:rPr lang="zh-CN" altLang="en-US" sz="2400" dirty="0">
                <a:solidFill>
                  <a:srgbClr val="00B0F0"/>
                </a:solidFill>
              </a:rPr>
              <a:t>  </a:t>
            </a:r>
            <a:r>
              <a:rPr lang="en-US" altLang="zh-CN" sz="2400" dirty="0"/>
              <a:t>upstairs</a:t>
            </a:r>
            <a:endParaRPr lang="en-US" altLang="ja-JP" sz="2400" dirty="0"/>
          </a:p>
          <a:p>
            <a:r>
              <a:rPr lang="zh-CN" altLang="en-US" sz="3200" dirty="0"/>
              <a:t>楼下</a:t>
            </a:r>
            <a:r>
              <a:rPr lang="zh-CN" altLang="en-US" dirty="0">
                <a:solidFill>
                  <a:srgbClr val="00B0F0"/>
                </a:solidFill>
              </a:rPr>
              <a:t> </a:t>
            </a:r>
            <a:r>
              <a:rPr lang="en-US" altLang="ja-JP" sz="2400" dirty="0" err="1">
                <a:solidFill>
                  <a:srgbClr val="00B0F0"/>
                </a:solidFill>
              </a:rPr>
              <a:t>lóu</a:t>
            </a:r>
            <a:r>
              <a:rPr lang="en-US" altLang="ja-JP" sz="2400" dirty="0">
                <a:solidFill>
                  <a:srgbClr val="00B0F0"/>
                </a:solidFill>
              </a:rPr>
              <a:t> </a:t>
            </a:r>
            <a:r>
              <a:rPr lang="en-US" altLang="ja-JP" sz="2400" dirty="0" err="1">
                <a:solidFill>
                  <a:srgbClr val="00B0F0"/>
                </a:solidFill>
              </a:rPr>
              <a:t>xià</a:t>
            </a:r>
            <a:r>
              <a:rPr lang="en-US" altLang="ja-JP" sz="2400" dirty="0">
                <a:solidFill>
                  <a:srgbClr val="00B0F0"/>
                </a:solidFill>
              </a:rPr>
              <a:t>  </a:t>
            </a:r>
            <a:r>
              <a:rPr lang="en-US" altLang="ja-JP" sz="2400" dirty="0"/>
              <a:t>downstairs</a:t>
            </a:r>
            <a:endParaRPr lang="en-GB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5796136" y="2792225"/>
            <a:ext cx="223330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……</a:t>
            </a:r>
            <a:r>
              <a:rPr lang="zh-CN" altLang="en-US" sz="3200" dirty="0"/>
              <a:t>比</a:t>
            </a:r>
            <a:r>
              <a:rPr lang="en-US" altLang="zh-CN" sz="3200" dirty="0"/>
              <a:t>…… </a:t>
            </a:r>
            <a:r>
              <a:rPr lang="zh-CN" altLang="en-US" sz="3200" dirty="0"/>
              <a:t>大</a:t>
            </a:r>
            <a:endParaRPr lang="en-GB" altLang="zh-CN" sz="2400" dirty="0"/>
          </a:p>
          <a:p>
            <a:r>
              <a:rPr lang="en-US" altLang="zh-CN" sz="2400" dirty="0"/>
              <a:t>...bigger than…</a:t>
            </a:r>
            <a:endParaRPr lang="en-US" altLang="zh-CN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5645927" y="3746332"/>
            <a:ext cx="34980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漂亮 </a:t>
            </a:r>
            <a:r>
              <a:rPr lang="en-US" altLang="ja-JP" sz="2400" dirty="0" err="1">
                <a:solidFill>
                  <a:srgbClr val="00B0F0"/>
                </a:solidFill>
              </a:rPr>
              <a:t>piào</a:t>
            </a:r>
            <a:r>
              <a:rPr lang="en-US" altLang="ja-JP" sz="2400" dirty="0">
                <a:solidFill>
                  <a:srgbClr val="00B0F0"/>
                </a:solidFill>
              </a:rPr>
              <a:t> </a:t>
            </a:r>
            <a:r>
              <a:rPr lang="en-US" altLang="ja-JP" sz="2400" dirty="0" err="1">
                <a:solidFill>
                  <a:srgbClr val="00B0F0"/>
                </a:solidFill>
              </a:rPr>
              <a:t>liàng</a:t>
            </a:r>
            <a:r>
              <a:rPr lang="en-US" altLang="ja-JP" sz="2400" dirty="0">
                <a:solidFill>
                  <a:srgbClr val="00B0F0"/>
                </a:solidFill>
              </a:rPr>
              <a:t> </a:t>
            </a:r>
            <a:r>
              <a:rPr lang="en-US" altLang="ja-JP" sz="2400" dirty="0"/>
              <a:t>beautiful</a:t>
            </a:r>
            <a:endParaRPr lang="en-GB" sz="2400" dirty="0"/>
          </a:p>
        </p:txBody>
      </p:sp>
      <p:sp>
        <p:nvSpPr>
          <p:cNvPr id="2" name="TextBox 1"/>
          <p:cNvSpPr txBox="1"/>
          <p:nvPr/>
        </p:nvSpPr>
        <p:spPr>
          <a:xfrm>
            <a:off x="5796136" y="4509120"/>
            <a:ext cx="2634632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 err="1">
                <a:solidFill>
                  <a:srgbClr val="0070C0"/>
                </a:solidFill>
              </a:rPr>
              <a:t>zài</a:t>
            </a:r>
            <a:r>
              <a:rPr lang="en-US" altLang="ja-JP" sz="2000" dirty="0">
                <a:solidFill>
                  <a:srgbClr val="0070C0"/>
                </a:solidFill>
              </a:rPr>
              <a:t>             de   </a:t>
            </a:r>
            <a:r>
              <a:rPr lang="en-US" altLang="ja-JP" sz="2000" dirty="0" err="1">
                <a:solidFill>
                  <a:srgbClr val="0070C0"/>
                </a:solidFill>
              </a:rPr>
              <a:t>hòu</a:t>
            </a:r>
            <a:r>
              <a:rPr lang="en-US" altLang="ja-JP" sz="2000" dirty="0">
                <a:solidFill>
                  <a:srgbClr val="0070C0"/>
                </a:solidFill>
              </a:rPr>
              <a:t> </a:t>
            </a:r>
            <a:r>
              <a:rPr lang="en-US" altLang="ja-JP" sz="2000" dirty="0" err="1">
                <a:solidFill>
                  <a:srgbClr val="0070C0"/>
                </a:solidFill>
              </a:rPr>
              <a:t>miàn</a:t>
            </a:r>
            <a:endParaRPr lang="en-US" altLang="zh-CN" sz="2000" dirty="0">
              <a:solidFill>
                <a:srgbClr val="0070C0"/>
              </a:solidFill>
            </a:endParaRPr>
          </a:p>
          <a:p>
            <a:r>
              <a:rPr lang="zh-CN" altLang="en-US" sz="3200" dirty="0"/>
              <a:t>在</a:t>
            </a:r>
            <a:r>
              <a:rPr lang="en-US" altLang="zh-CN" sz="3200" dirty="0"/>
              <a:t>……</a:t>
            </a:r>
            <a:r>
              <a:rPr lang="zh-CN" altLang="en-US" sz="3200" dirty="0"/>
              <a:t>的后面</a:t>
            </a:r>
            <a:endParaRPr lang="en-US" altLang="zh-CN" sz="3200" dirty="0"/>
          </a:p>
          <a:p>
            <a:r>
              <a:rPr lang="en-US" altLang="ja-JP" sz="2400" dirty="0"/>
              <a:t>behind……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1493945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13636D7-C2DE-4C8F-B7DA-05D6392D1B9F}"/>
              </a:ext>
            </a:extLst>
          </p:cNvPr>
          <p:cNvSpPr txBox="1"/>
          <p:nvPr/>
        </p:nvSpPr>
        <p:spPr>
          <a:xfrm>
            <a:off x="1115616" y="980728"/>
            <a:ext cx="6912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highlight>
                  <a:srgbClr val="FFFF00"/>
                </a:highlight>
              </a:rPr>
              <a:t>Task 3 Play a speaking game on next slide using the contents on Slide 12</a:t>
            </a:r>
          </a:p>
        </p:txBody>
      </p:sp>
    </p:spTree>
    <p:extLst>
      <p:ext uri="{BB962C8B-B14F-4D97-AF65-F5344CB8AC3E}">
        <p14:creationId xmlns:p14="http://schemas.microsoft.com/office/powerpoint/2010/main" val="3034703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5536"/>
            <a:ext cx="8712968" cy="653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6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8168746"/>
              </p:ext>
            </p:extLst>
          </p:nvPr>
        </p:nvGraphicFramePr>
        <p:xfrm>
          <a:off x="179512" y="188640"/>
          <a:ext cx="8784976" cy="65527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62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9624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84243">
                <a:tc>
                  <a:txBody>
                    <a:bodyPr/>
                    <a:lstStyle/>
                    <a:p>
                      <a:r>
                        <a:rPr lang="en-US" altLang="zh-CN" dirty="0"/>
                        <a:t>Say</a:t>
                      </a:r>
                      <a:r>
                        <a:rPr lang="en-US" altLang="zh-CN" baseline="0" dirty="0"/>
                        <a:t> a word you learned today.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Go back 3 steps.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Go forward 1</a:t>
                      </a:r>
                      <a:r>
                        <a:rPr lang="en-US" baseline="0" dirty="0"/>
                        <a:t> step.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Say a different word you </a:t>
                      </a:r>
                      <a:r>
                        <a:rPr lang="en-US" baseline="0" dirty="0"/>
                        <a:t>learned today.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84243">
                <a:tc>
                  <a:txBody>
                    <a:bodyPr/>
                    <a:lstStyle/>
                    <a:p>
                      <a:r>
                        <a:rPr lang="en-US" dirty="0"/>
                        <a:t>Say a sentence you learned today.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Smile at your friends.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say</a:t>
                      </a:r>
                      <a:r>
                        <a:rPr lang="en-US" baseline="0" dirty="0"/>
                        <a:t> </a:t>
                      </a:r>
                      <a:r>
                        <a:rPr lang="zh-CN" altLang="en-US" baseline="0" dirty="0"/>
                        <a:t> </a:t>
                      </a:r>
                      <a:r>
                        <a:rPr lang="en-US" altLang="zh-CN" baseline="0" dirty="0"/>
                        <a:t>“now” in Chinese.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Say</a:t>
                      </a:r>
                      <a:r>
                        <a:rPr lang="en-US" baseline="0" dirty="0"/>
                        <a:t> “ I am in the bathroom” in Chinese.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84243">
                <a:tc>
                  <a:txBody>
                    <a:bodyPr/>
                    <a:lstStyle/>
                    <a:p>
                      <a:r>
                        <a:rPr lang="en-US" dirty="0"/>
                        <a:t>Say “</a:t>
                      </a:r>
                      <a:r>
                        <a:rPr lang="en-US" altLang="ja-JP" dirty="0" err="1"/>
                        <a:t>wǒ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zhù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píng</a:t>
                      </a:r>
                      <a:r>
                        <a:rPr lang="en-US" altLang="ja-JP" dirty="0"/>
                        <a:t> </a:t>
                      </a:r>
                      <a:r>
                        <a:rPr lang="en-US" altLang="ja-JP" dirty="0" err="1"/>
                        <a:t>fáng</a:t>
                      </a:r>
                      <a:r>
                        <a:rPr lang="en-US" altLang="ja-JP" dirty="0"/>
                        <a:t>” to the person on your right hand side, and ask him/her to translate it in English.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ja-JP" dirty="0"/>
                        <a:t>Go forward</a:t>
                      </a:r>
                      <a:r>
                        <a:rPr lang="en-US" altLang="ja-JP" baseline="0" dirty="0"/>
                        <a:t> 2</a:t>
                      </a:r>
                      <a:r>
                        <a:rPr lang="en-US" altLang="ja-JP" dirty="0"/>
                        <a:t> steps.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Say Ï am now in the kitchen "to the person on your left hand side,</a:t>
                      </a:r>
                      <a:r>
                        <a:rPr lang="en-US" baseline="0" dirty="0"/>
                        <a:t> and ask her/him to say it in Chinese.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 a twirl.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7749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322AF77-DC7A-40B0-94AB-01602856933B}"/>
</file>

<file path=customXml/itemProps2.xml><?xml version="1.0" encoding="utf-8"?>
<ds:datastoreItem xmlns:ds="http://schemas.openxmlformats.org/officeDocument/2006/customXml" ds:itemID="{E3672D59-FCC7-4E94-9C37-21D4E45E4123}"/>
</file>

<file path=customXml/itemProps3.xml><?xml version="1.0" encoding="utf-8"?>
<ds:datastoreItem xmlns:ds="http://schemas.openxmlformats.org/officeDocument/2006/customXml" ds:itemID="{2A2D5AE1-07B3-4C0F-9CD1-522E658CFD8C}"/>
</file>

<file path=docProps/app.xml><?xml version="1.0" encoding="utf-8"?>
<Properties xmlns="http://schemas.openxmlformats.org/officeDocument/2006/extended-properties" xmlns:vt="http://schemas.openxmlformats.org/officeDocument/2006/docPropsVTypes">
  <TotalTime>651</TotalTime>
  <Words>603</Words>
  <Application>Microsoft Office PowerPoint</Application>
  <PresentationFormat>On-screen Show (4:3)</PresentationFormat>
  <Paragraphs>132</Paragraphs>
  <Slides>13</Slides>
  <Notes>4</Notes>
  <HiddenSlides>0</HiddenSlides>
  <MMClips>10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I am now in the living room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Rong</dc:creator>
  <cp:lastModifiedBy>R Marshall</cp:lastModifiedBy>
  <cp:revision>72</cp:revision>
  <dcterms:created xsi:type="dcterms:W3CDTF">2012-09-05T13:55:02Z</dcterms:created>
  <dcterms:modified xsi:type="dcterms:W3CDTF">2021-03-10T10:55:42Z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