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1"/>
  </p:notesMasterIdLst>
  <p:sldIdLst>
    <p:sldId id="274" r:id="rId5"/>
    <p:sldId id="307" r:id="rId6"/>
    <p:sldId id="305" r:id="rId7"/>
    <p:sldId id="265" r:id="rId8"/>
    <p:sldId id="308" r:id="rId9"/>
    <p:sldId id="281" r:id="rId10"/>
    <p:sldId id="277" r:id="rId11"/>
    <p:sldId id="279" r:id="rId12"/>
    <p:sldId id="427" r:id="rId13"/>
    <p:sldId id="420" r:id="rId14"/>
    <p:sldId id="423" r:id="rId15"/>
    <p:sldId id="421" r:id="rId16"/>
    <p:sldId id="424" r:id="rId17"/>
    <p:sldId id="422" r:id="rId18"/>
    <p:sldId id="323" r:id="rId19"/>
    <p:sldId id="425" r:id="rId20"/>
    <p:sldId id="326" r:id="rId21"/>
    <p:sldId id="345" r:id="rId22"/>
    <p:sldId id="344" r:id="rId23"/>
    <p:sldId id="328" r:id="rId24"/>
    <p:sldId id="331" r:id="rId25"/>
    <p:sldId id="333" r:id="rId26"/>
    <p:sldId id="334" r:id="rId27"/>
    <p:sldId id="335" r:id="rId28"/>
    <p:sldId id="332" r:id="rId29"/>
    <p:sldId id="336" r:id="rId3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9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04F30B-B9E5-4840-B4C6-FD092AA52A87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499D38-FC77-4E19-ADF8-38E37C9E5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682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B0B27-0D16-44FE-8B55-A715ADD7D8D5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B2AC1-7D3C-4E75-B265-449CE2E4C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9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B0B27-0D16-44FE-8B55-A715ADD7D8D5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B2AC1-7D3C-4E75-B265-449CE2E4C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423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B0B27-0D16-44FE-8B55-A715ADD7D8D5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B2AC1-7D3C-4E75-B265-449CE2E4C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401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B0B27-0D16-44FE-8B55-A715ADD7D8D5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B2AC1-7D3C-4E75-B265-449CE2E4C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064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B0B27-0D16-44FE-8B55-A715ADD7D8D5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B2AC1-7D3C-4E75-B265-449CE2E4C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71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B0B27-0D16-44FE-8B55-A715ADD7D8D5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B2AC1-7D3C-4E75-B265-449CE2E4C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866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B0B27-0D16-44FE-8B55-A715ADD7D8D5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B2AC1-7D3C-4E75-B265-449CE2E4C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576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B0B27-0D16-44FE-8B55-A715ADD7D8D5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B2AC1-7D3C-4E75-B265-449CE2E4C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21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B0B27-0D16-44FE-8B55-A715ADD7D8D5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B2AC1-7D3C-4E75-B265-449CE2E4C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358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B0B27-0D16-44FE-8B55-A715ADD7D8D5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B2AC1-7D3C-4E75-B265-449CE2E4C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162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B0B27-0D16-44FE-8B55-A715ADD7D8D5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B2AC1-7D3C-4E75-B265-449CE2E4C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90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B0B27-0D16-44FE-8B55-A715ADD7D8D5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3B2AC1-7D3C-4E75-B265-449CE2E4C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302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wz4EaO5H2Y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sv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UVMok4Qp-Y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google.co.uk/url?sa=i&amp;rct=j&amp;q=&amp;esrc=s&amp;source=images&amp;cd=&amp;cad=rja&amp;uact=8&amp;ved=0ahUKEwik4qXoq_3MAhXnDcAKHc6_ArIQjRwIBw&amp;url=http://www.stresshack.com/diaphragmatic-breathing.html&amp;psig=AFQjCNFdGPzT_DxnodSOy5TPYzguyP7QaA&amp;ust=1464544555988205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40723" y="232693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b="1" u="sng" dirty="0"/>
              <a:t>L1 - Gas Exchange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A01F4C2-1067-4153-9D23-DB8043011B07}"/>
              </a:ext>
            </a:extLst>
          </p:cNvPr>
          <p:cNvSpPr/>
          <p:nvPr/>
        </p:nvSpPr>
        <p:spPr>
          <a:xfrm>
            <a:off x="467804" y="1415734"/>
            <a:ext cx="5486400" cy="162070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u="sng" dirty="0">
                <a:solidFill>
                  <a:schemeClr val="tx1"/>
                </a:solidFill>
              </a:rPr>
              <a:t>STARTER</a:t>
            </a:r>
            <a:r>
              <a:rPr lang="en-GB" sz="4000" dirty="0">
                <a:solidFill>
                  <a:schemeClr val="tx1"/>
                </a:solidFill>
              </a:rPr>
              <a:t>: What happens when you breathe?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8196" y="4667345"/>
            <a:ext cx="4600415" cy="195796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EC47183-B52A-4466-BBBF-2D641727AE82}"/>
              </a:ext>
            </a:extLst>
          </p:cNvPr>
          <p:cNvSpPr/>
          <p:nvPr/>
        </p:nvSpPr>
        <p:spPr>
          <a:xfrm>
            <a:off x="6465203" y="1415734"/>
            <a:ext cx="5486400" cy="276931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u="sng" dirty="0">
                <a:solidFill>
                  <a:schemeClr val="tx1"/>
                </a:solidFill>
              </a:rPr>
              <a:t>LESSON OBJECTIVES</a:t>
            </a:r>
            <a:r>
              <a:rPr lang="en-GB" sz="2400" dirty="0">
                <a:solidFill>
                  <a:schemeClr val="tx1"/>
                </a:solidFill>
              </a:rPr>
              <a:t>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Describe the function of the gas exchange system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Explain how parts of the gas exchange system are adapted to their function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Explain why your breathing rate and volume can change</a:t>
            </a:r>
          </a:p>
        </p:txBody>
      </p:sp>
      <p:pic>
        <p:nvPicPr>
          <p:cNvPr id="1026" name="Picture 2" descr="Paradoxical breathing: Symptoms and causes">
            <a:extLst>
              <a:ext uri="{FF2B5EF4-FFF2-40B4-BE49-F238E27FC236}">
                <a16:creationId xmlns:a16="http://schemas.microsoft.com/office/drawing/2014/main" id="{75A49F3F-CD13-4B09-91C1-B3DE10FBC3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7"/>
          <a:stretch/>
        </p:blipFill>
        <p:spPr bwMode="auto">
          <a:xfrm>
            <a:off x="922225" y="3329950"/>
            <a:ext cx="4577557" cy="3295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0869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 the paragraph below: which point do you think is the most important.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936" y="1815377"/>
            <a:ext cx="11705064" cy="3961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881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Describe the similarities and differences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779" y="1923616"/>
            <a:ext cx="8058150" cy="3038475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9282545" y="1884218"/>
            <a:ext cx="2424546" cy="281247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i="1" dirty="0">
                <a:solidFill>
                  <a:schemeClr val="tx1"/>
                </a:solidFill>
              </a:rPr>
              <a:t>Challenge: </a:t>
            </a:r>
            <a:r>
              <a:rPr lang="en-GB" sz="2800" dirty="0">
                <a:solidFill>
                  <a:schemeClr val="tx1"/>
                </a:solidFill>
              </a:rPr>
              <a:t>explain what these are representing</a:t>
            </a:r>
          </a:p>
        </p:txBody>
      </p:sp>
    </p:spTree>
    <p:extLst>
      <p:ext uri="{BB962C8B-B14F-4D97-AF65-F5344CB8AC3E}">
        <p14:creationId xmlns:p14="http://schemas.microsoft.com/office/powerpoint/2010/main" val="21605547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79864" y="802887"/>
            <a:ext cx="4828478" cy="218563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7200" b="1" dirty="0"/>
              <a:t>Breathing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709317" y="802888"/>
            <a:ext cx="4787590" cy="218563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7200" b="1" dirty="0"/>
              <a:t>Respiration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79863" y="3490331"/>
            <a:ext cx="10917043" cy="1382751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i="1" dirty="0"/>
              <a:t>What is the difference?</a:t>
            </a:r>
          </a:p>
        </p:txBody>
      </p:sp>
    </p:spTree>
    <p:extLst>
      <p:ext uri="{BB962C8B-B14F-4D97-AF65-F5344CB8AC3E}">
        <p14:creationId xmlns:p14="http://schemas.microsoft.com/office/powerpoint/2010/main" val="3135939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2738" y="851815"/>
            <a:ext cx="6283023" cy="60061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BFE4FCB-DC6E-4442-96F9-919117241A1A}"/>
              </a:ext>
            </a:extLst>
          </p:cNvPr>
          <p:cNvSpPr/>
          <p:nvPr/>
        </p:nvSpPr>
        <p:spPr>
          <a:xfrm>
            <a:off x="3164603" y="1561557"/>
            <a:ext cx="1237957" cy="3798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10CE2A-049A-428E-A319-E47E8E6CDA70}"/>
              </a:ext>
            </a:extLst>
          </p:cNvPr>
          <p:cNvSpPr/>
          <p:nvPr/>
        </p:nvSpPr>
        <p:spPr>
          <a:xfrm>
            <a:off x="3164603" y="2082421"/>
            <a:ext cx="1237957" cy="3798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99F94DF-E3FD-494E-A8F0-A82B5D85AD87}"/>
              </a:ext>
            </a:extLst>
          </p:cNvPr>
          <p:cNvSpPr/>
          <p:nvPr/>
        </p:nvSpPr>
        <p:spPr>
          <a:xfrm>
            <a:off x="4104794" y="2679101"/>
            <a:ext cx="1237957" cy="3798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598BC0-4067-4003-AF69-ABBD4316A9AC}"/>
              </a:ext>
            </a:extLst>
          </p:cNvPr>
          <p:cNvSpPr/>
          <p:nvPr/>
        </p:nvSpPr>
        <p:spPr>
          <a:xfrm>
            <a:off x="3061440" y="3492633"/>
            <a:ext cx="1237957" cy="3798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2A4180E-A619-4782-9F6E-6808EFC37C9A}"/>
              </a:ext>
            </a:extLst>
          </p:cNvPr>
          <p:cNvSpPr/>
          <p:nvPr/>
        </p:nvSpPr>
        <p:spPr>
          <a:xfrm>
            <a:off x="3061439" y="4222912"/>
            <a:ext cx="1237957" cy="3798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D388C03-4B06-4A6A-A6B5-5C737936D29F}"/>
              </a:ext>
            </a:extLst>
          </p:cNvPr>
          <p:cNvSpPr/>
          <p:nvPr/>
        </p:nvSpPr>
        <p:spPr>
          <a:xfrm>
            <a:off x="3061438" y="4952832"/>
            <a:ext cx="1237957" cy="3798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7A184B2-604F-422B-B1D0-F6279510062C}"/>
              </a:ext>
            </a:extLst>
          </p:cNvPr>
          <p:cNvSpPr/>
          <p:nvPr/>
        </p:nvSpPr>
        <p:spPr>
          <a:xfrm>
            <a:off x="2866837" y="5804647"/>
            <a:ext cx="1237957" cy="3798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060492-3240-4A64-A9E2-57D549971C4C}"/>
              </a:ext>
            </a:extLst>
          </p:cNvPr>
          <p:cNvSpPr/>
          <p:nvPr/>
        </p:nvSpPr>
        <p:spPr>
          <a:xfrm>
            <a:off x="7422424" y="2869015"/>
            <a:ext cx="1482425" cy="3798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D33C288-B46A-48FB-AF34-EB870B849828}"/>
              </a:ext>
            </a:extLst>
          </p:cNvPr>
          <p:cNvSpPr/>
          <p:nvPr/>
        </p:nvSpPr>
        <p:spPr>
          <a:xfrm>
            <a:off x="7659230" y="3522039"/>
            <a:ext cx="1482425" cy="3798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2D823C1-DC15-42AD-923F-27C0D299C74D}"/>
              </a:ext>
            </a:extLst>
          </p:cNvPr>
          <p:cNvSpPr/>
          <p:nvPr/>
        </p:nvSpPr>
        <p:spPr>
          <a:xfrm>
            <a:off x="8065391" y="4100657"/>
            <a:ext cx="1482425" cy="6916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9012ED0-17E0-4165-A254-4404AB7473AD}"/>
              </a:ext>
            </a:extLst>
          </p:cNvPr>
          <p:cNvSpPr/>
          <p:nvPr/>
        </p:nvSpPr>
        <p:spPr>
          <a:xfrm>
            <a:off x="7954651" y="5097744"/>
            <a:ext cx="809521" cy="3798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47BFEF0-469A-44DB-B519-731E421FDFE8}"/>
              </a:ext>
            </a:extLst>
          </p:cNvPr>
          <p:cNvSpPr/>
          <p:nvPr/>
        </p:nvSpPr>
        <p:spPr>
          <a:xfrm>
            <a:off x="7422424" y="6266490"/>
            <a:ext cx="1482425" cy="3798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7224" y="128007"/>
            <a:ext cx="10574216" cy="1325563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GB" sz="3600" dirty="0"/>
              <a:t>Which structures can you label? – click the box to reveal the label</a:t>
            </a:r>
          </a:p>
        </p:txBody>
      </p:sp>
    </p:spTree>
    <p:extLst>
      <p:ext uri="{BB962C8B-B14F-4D97-AF65-F5344CB8AC3E}">
        <p14:creationId xmlns:p14="http://schemas.microsoft.com/office/powerpoint/2010/main" val="302395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63180-74EB-434C-AE13-4CFEF8AFE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5129" y="-72232"/>
            <a:ext cx="5516474" cy="1325563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GB" sz="3200" b="1" i="1" dirty="0"/>
              <a:t>Task 2</a:t>
            </a:r>
            <a:r>
              <a:rPr lang="en-GB" sz="3200" i="1" dirty="0"/>
              <a:t>: Create a flow chart to show how air gets into your blood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9B347A-7B54-4C00-AFAA-06CCC70EF1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3234" y="1253331"/>
            <a:ext cx="4780157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/>
              <a:t>Mouth</a:t>
            </a:r>
          </a:p>
          <a:p>
            <a:pPr marL="0" indent="0" algn="ctr">
              <a:buNone/>
            </a:pPr>
            <a:r>
              <a:rPr lang="en-GB" dirty="0"/>
              <a:t>Alveolus</a:t>
            </a:r>
          </a:p>
          <a:p>
            <a:pPr marL="0" indent="0" algn="ctr">
              <a:buNone/>
            </a:pPr>
            <a:r>
              <a:rPr lang="en-GB" dirty="0"/>
              <a:t>Bronchus</a:t>
            </a:r>
          </a:p>
          <a:p>
            <a:pPr marL="0" indent="0" algn="ctr">
              <a:buNone/>
            </a:pPr>
            <a:r>
              <a:rPr lang="en-GB" dirty="0"/>
              <a:t>Nose</a:t>
            </a:r>
          </a:p>
          <a:p>
            <a:pPr marL="0" indent="0" algn="ctr">
              <a:buNone/>
            </a:pPr>
            <a:r>
              <a:rPr lang="en-GB" dirty="0"/>
              <a:t>Blood</a:t>
            </a:r>
          </a:p>
          <a:p>
            <a:pPr marL="0" indent="0" algn="ctr">
              <a:buNone/>
            </a:pPr>
            <a:r>
              <a:rPr lang="en-GB" dirty="0"/>
              <a:t>Trachea</a:t>
            </a:r>
          </a:p>
          <a:p>
            <a:pPr marL="0" indent="0" algn="ctr">
              <a:buNone/>
            </a:pPr>
            <a:r>
              <a:rPr lang="en-GB" dirty="0"/>
              <a:t>Diffuse</a:t>
            </a:r>
          </a:p>
          <a:p>
            <a:pPr marL="0" indent="0" algn="ctr">
              <a:buNone/>
            </a:pPr>
            <a:r>
              <a:rPr lang="en-GB" dirty="0"/>
              <a:t>Bronchiole</a:t>
            </a:r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5D4266-6AE9-4A82-8E87-846D847AB2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625" t="17761" r="53354" b="13397"/>
          <a:stretch/>
        </p:blipFill>
        <p:spPr>
          <a:xfrm>
            <a:off x="7115278" y="1253331"/>
            <a:ext cx="4176176" cy="5044391"/>
          </a:xfrm>
          <a:prstGeom prst="rect">
            <a:avLst/>
          </a:prstGeom>
        </p:spPr>
      </p:pic>
      <p:sp>
        <p:nvSpPr>
          <p:cNvPr id="5" name="Rectangle: Rounded Corners 15">
            <a:extLst>
              <a:ext uri="{FF2B5EF4-FFF2-40B4-BE49-F238E27FC236}">
                <a16:creationId xmlns:a16="http://schemas.microsoft.com/office/drawing/2014/main" id="{869F6758-8E7A-4B42-B05D-DAAD4590499E}"/>
              </a:ext>
            </a:extLst>
          </p:cNvPr>
          <p:cNvSpPr/>
          <p:nvPr/>
        </p:nvSpPr>
        <p:spPr>
          <a:xfrm>
            <a:off x="693234" y="5604669"/>
            <a:ext cx="4780156" cy="947854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200" b="1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CHALLENGE: How are the alveoli adapted?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E063180-74EB-434C-AE13-4CFEF8AFE179}"/>
              </a:ext>
            </a:extLst>
          </p:cNvPr>
          <p:cNvSpPr txBox="1">
            <a:spLocks/>
          </p:cNvSpPr>
          <p:nvPr/>
        </p:nvSpPr>
        <p:spPr>
          <a:xfrm>
            <a:off x="249382" y="0"/>
            <a:ext cx="5709878" cy="13255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i="1" dirty="0"/>
              <a:t>Task 1</a:t>
            </a:r>
            <a:r>
              <a:rPr lang="en-GB" sz="3200" i="1" dirty="0"/>
              <a:t>: Put the following into order to show how oxygen gets into your blood</a:t>
            </a:r>
          </a:p>
        </p:txBody>
      </p:sp>
    </p:spTree>
    <p:extLst>
      <p:ext uri="{BB962C8B-B14F-4D97-AF65-F5344CB8AC3E}">
        <p14:creationId xmlns:p14="http://schemas.microsoft.com/office/powerpoint/2010/main" val="325736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6C5D3D-6DEA-4B4C-85C5-59959174E4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19" t="36133" r="57960" b="22092"/>
          <a:stretch/>
        </p:blipFill>
        <p:spPr>
          <a:xfrm>
            <a:off x="385011" y="433137"/>
            <a:ext cx="7691718" cy="50292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5FBE047-00FB-4D3C-A0F1-5354C3FF78F5}"/>
              </a:ext>
            </a:extLst>
          </p:cNvPr>
          <p:cNvSpPr/>
          <p:nvPr/>
        </p:nvSpPr>
        <p:spPr>
          <a:xfrm>
            <a:off x="1432470" y="5814899"/>
            <a:ext cx="50967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https://www.youtube.com/watch?v=Nwz4EaO5H2Y</a:t>
            </a:r>
            <a:r>
              <a:rPr lang="en-GB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822C26-A3C7-4DC5-9BB3-E0899097897C}"/>
              </a:ext>
            </a:extLst>
          </p:cNvPr>
          <p:cNvSpPr txBox="1"/>
          <p:nvPr/>
        </p:nvSpPr>
        <p:spPr>
          <a:xfrm>
            <a:off x="8450179" y="415719"/>
            <a:ext cx="3356810" cy="267765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GB" sz="2800" dirty="0"/>
          </a:p>
          <a:p>
            <a:pPr algn="ctr"/>
            <a:r>
              <a:rPr lang="en-GB" sz="2800" dirty="0"/>
              <a:t>Using the video and the information here, identify how the alveoli are adapted</a:t>
            </a:r>
          </a:p>
          <a:p>
            <a:pPr algn="ctr"/>
            <a:endParaRPr lang="en-GB" sz="2800" dirty="0"/>
          </a:p>
        </p:txBody>
      </p:sp>
      <p:sp>
        <p:nvSpPr>
          <p:cNvPr id="5" name="Rectangle: Rounded Corners 15">
            <a:extLst>
              <a:ext uri="{FF2B5EF4-FFF2-40B4-BE49-F238E27FC236}">
                <a16:creationId xmlns:a16="http://schemas.microsoft.com/office/drawing/2014/main" id="{CEBC9359-6E32-4316-876D-60DD67E8CF4F}"/>
              </a:ext>
            </a:extLst>
          </p:cNvPr>
          <p:cNvSpPr/>
          <p:nvPr/>
        </p:nvSpPr>
        <p:spPr>
          <a:xfrm>
            <a:off x="8450179" y="3429000"/>
            <a:ext cx="3338203" cy="3039797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200" b="1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CHALLENGE: Do you only breath oxygen in and carbon dioxide out? Explain your answer</a:t>
            </a:r>
          </a:p>
        </p:txBody>
      </p:sp>
    </p:spTree>
    <p:extLst>
      <p:ext uri="{BB962C8B-B14F-4D97-AF65-F5344CB8AC3E}">
        <p14:creationId xmlns:p14="http://schemas.microsoft.com/office/powerpoint/2010/main" val="33248887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7DFDC9C-25F8-4326-B1F0-6C56E24F05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156" t="24988" r="27500" b="26655"/>
          <a:stretch/>
        </p:blipFill>
        <p:spPr>
          <a:xfrm>
            <a:off x="171449" y="247650"/>
            <a:ext cx="6794391" cy="43624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7CB0DCC-9C4B-488B-9668-F7FEE043F4C9}"/>
              </a:ext>
            </a:extLst>
          </p:cNvPr>
          <p:cNvSpPr txBox="1"/>
          <p:nvPr/>
        </p:nvSpPr>
        <p:spPr>
          <a:xfrm>
            <a:off x="6965840" y="247650"/>
            <a:ext cx="5054711" cy="52322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Good blood supply…</a:t>
            </a:r>
          </a:p>
        </p:txBody>
      </p:sp>
      <p:sp>
        <p:nvSpPr>
          <p:cNvPr id="4" name="Rectangle: Rounded Corners 15">
            <a:extLst>
              <a:ext uri="{FF2B5EF4-FFF2-40B4-BE49-F238E27FC236}">
                <a16:creationId xmlns:a16="http://schemas.microsoft.com/office/drawing/2014/main" id="{3B1D8254-700D-4755-B7C7-2FCAD675189E}"/>
              </a:ext>
            </a:extLst>
          </p:cNvPr>
          <p:cNvSpPr/>
          <p:nvPr/>
        </p:nvSpPr>
        <p:spPr>
          <a:xfrm>
            <a:off x="553730" y="5006445"/>
            <a:ext cx="3657323" cy="1278383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b="1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CHALLENGE: How do fish get oxygen and remove carbon dioxide?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8A8FAD-4037-4D9D-AE41-5E75261471A0}"/>
              </a:ext>
            </a:extLst>
          </p:cNvPr>
          <p:cNvSpPr txBox="1"/>
          <p:nvPr/>
        </p:nvSpPr>
        <p:spPr>
          <a:xfrm>
            <a:off x="6965840" y="922936"/>
            <a:ext cx="5054711" cy="52322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Ventilation moves air in and out…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3740C-F610-4283-9594-E7D1B881F989}"/>
              </a:ext>
            </a:extLst>
          </p:cNvPr>
          <p:cNvSpPr txBox="1"/>
          <p:nvPr/>
        </p:nvSpPr>
        <p:spPr>
          <a:xfrm>
            <a:off x="6965840" y="1598222"/>
            <a:ext cx="5054711" cy="52322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Very thin alveolus wall…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5B333C-0182-49D8-B075-CFDA934ECDB4}"/>
              </a:ext>
            </a:extLst>
          </p:cNvPr>
          <p:cNvSpPr txBox="1"/>
          <p:nvPr/>
        </p:nvSpPr>
        <p:spPr>
          <a:xfrm>
            <a:off x="6965840" y="2273508"/>
            <a:ext cx="5054711" cy="52322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Spherical shape…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7767D0F-F625-4FE7-8BA6-89B4DB14B561}"/>
              </a:ext>
            </a:extLst>
          </p:cNvPr>
          <p:cNvSpPr txBox="1"/>
          <p:nvPr/>
        </p:nvSpPr>
        <p:spPr>
          <a:xfrm>
            <a:off x="4932947" y="3923911"/>
            <a:ext cx="7087604" cy="52322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…gives a large surface area for diffusion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43194F-B77F-45E3-B905-01DF604204B7}"/>
              </a:ext>
            </a:extLst>
          </p:cNvPr>
          <p:cNvSpPr txBox="1"/>
          <p:nvPr/>
        </p:nvSpPr>
        <p:spPr>
          <a:xfrm>
            <a:off x="4932947" y="4599197"/>
            <a:ext cx="7087604" cy="52322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…maintains concentration gradient for diffusion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841955F-EB48-46F9-A434-C286B19A6BAB}"/>
              </a:ext>
            </a:extLst>
          </p:cNvPr>
          <p:cNvSpPr txBox="1"/>
          <p:nvPr/>
        </p:nvSpPr>
        <p:spPr>
          <a:xfrm>
            <a:off x="4932947" y="5274483"/>
            <a:ext cx="7087604" cy="52322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…maintains a steep diffusion gradient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E044721-2CC9-4A75-A701-9176E232DC3F}"/>
              </a:ext>
            </a:extLst>
          </p:cNvPr>
          <p:cNvSpPr txBox="1"/>
          <p:nvPr/>
        </p:nvSpPr>
        <p:spPr>
          <a:xfrm>
            <a:off x="4932947" y="5949769"/>
            <a:ext cx="7087604" cy="52322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…gives a short distance for diffusion</a:t>
            </a:r>
          </a:p>
        </p:txBody>
      </p:sp>
    </p:spTree>
    <p:extLst>
      <p:ext uri="{BB962C8B-B14F-4D97-AF65-F5344CB8AC3E}">
        <p14:creationId xmlns:p14="http://schemas.microsoft.com/office/powerpoint/2010/main" val="27367744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40723" y="232693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b="1" u="sng" dirty="0"/>
              <a:t>L2 - Breathing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A01F4C2-1067-4153-9D23-DB8043011B07}"/>
              </a:ext>
            </a:extLst>
          </p:cNvPr>
          <p:cNvSpPr/>
          <p:nvPr/>
        </p:nvSpPr>
        <p:spPr>
          <a:xfrm>
            <a:off x="831241" y="1525638"/>
            <a:ext cx="4895557" cy="242474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u="sng" dirty="0">
                <a:solidFill>
                  <a:schemeClr val="tx1"/>
                </a:solidFill>
              </a:rPr>
              <a:t>STARTER</a:t>
            </a:r>
            <a:r>
              <a:rPr lang="en-GB" sz="2800" dirty="0">
                <a:solidFill>
                  <a:schemeClr val="tx1"/>
                </a:solidFill>
              </a:rPr>
              <a:t>: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What substances are exchanged in the lungs?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>
                <a:solidFill>
                  <a:schemeClr val="tx1"/>
                </a:solidFill>
              </a:rPr>
              <a:t>What is this? Where would you find them?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EC47183-B52A-4466-BBBF-2D641727AE82}"/>
              </a:ext>
            </a:extLst>
          </p:cNvPr>
          <p:cNvSpPr/>
          <p:nvPr/>
        </p:nvSpPr>
        <p:spPr>
          <a:xfrm>
            <a:off x="6465203" y="1415734"/>
            <a:ext cx="5486400" cy="242474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u="sng" dirty="0">
                <a:solidFill>
                  <a:schemeClr val="tx1"/>
                </a:solidFill>
              </a:rPr>
              <a:t>LESSON OBJECTIVES</a:t>
            </a:r>
            <a:r>
              <a:rPr lang="en-GB" sz="2400" dirty="0">
                <a:solidFill>
                  <a:schemeClr val="tx1"/>
                </a:solidFill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Describe the “process” of “inhaling” and “exhaling”.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Describe how a “bell jar” can be used to model what happens during breathing.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Explain how to measure lung “volume”.</a:t>
            </a:r>
          </a:p>
        </p:txBody>
      </p:sp>
      <p:pic>
        <p:nvPicPr>
          <p:cNvPr id="10" name="Picture 2" descr="Image result for real alveoli">
            <a:extLst>
              <a:ext uri="{FF2B5EF4-FFF2-40B4-BE49-F238E27FC236}">
                <a16:creationId xmlns:a16="http://schemas.microsoft.com/office/drawing/2014/main" id="{FDAA3B72-0BD5-45F4-8C4A-5BE00C5478E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690" y="3840480"/>
            <a:ext cx="5412215" cy="304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41652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inhale and exhale">
            <a:extLst>
              <a:ext uri="{FF2B5EF4-FFF2-40B4-BE49-F238E27FC236}">
                <a16:creationId xmlns:a16="http://schemas.microsoft.com/office/drawing/2014/main" id="{E7C94C9A-DDFB-4F44-A6D7-CDB965BBC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853" y="1027906"/>
            <a:ext cx="9860295" cy="557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852" y="-297657"/>
            <a:ext cx="10515600" cy="1325563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</a:rPr>
              <a:t>Describe 2 differences and 2 similarities</a:t>
            </a:r>
          </a:p>
        </p:txBody>
      </p:sp>
    </p:spTree>
    <p:extLst>
      <p:ext uri="{BB962C8B-B14F-4D97-AF65-F5344CB8AC3E}">
        <p14:creationId xmlns:p14="http://schemas.microsoft.com/office/powerpoint/2010/main" val="1930227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inhale and exhale">
            <a:extLst>
              <a:ext uri="{FF2B5EF4-FFF2-40B4-BE49-F238E27FC236}">
                <a16:creationId xmlns:a16="http://schemas.microsoft.com/office/drawing/2014/main" id="{E7C94C9A-DDFB-4F44-A6D7-CDB965BBC3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850"/>
          <a:stretch/>
        </p:blipFill>
        <p:spPr bwMode="auto">
          <a:xfrm>
            <a:off x="1235304" y="1698718"/>
            <a:ext cx="5137781" cy="4992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9311CEB-973E-46E5-A6FF-1A9BB2559787}"/>
              </a:ext>
            </a:extLst>
          </p:cNvPr>
          <p:cNvSpPr/>
          <p:nvPr/>
        </p:nvSpPr>
        <p:spPr>
          <a:xfrm>
            <a:off x="6373090" y="714852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Intercostal muscles </a:t>
            </a:r>
            <a:r>
              <a:rPr lang="en-GB" sz="2400" b="1" i="1" dirty="0"/>
              <a:t>________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4F12D88-BD4A-48C5-8C40-66FCF74DAC3D}"/>
              </a:ext>
            </a:extLst>
          </p:cNvPr>
          <p:cNvSpPr/>
          <p:nvPr/>
        </p:nvSpPr>
        <p:spPr>
          <a:xfrm>
            <a:off x="6373089" y="1698718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Ribcage moves </a:t>
            </a:r>
            <a:r>
              <a:rPr lang="en-GB" sz="2400" b="1" i="1" dirty="0"/>
              <a:t>________</a:t>
            </a:r>
            <a:r>
              <a:rPr lang="en-GB" sz="2400" dirty="0"/>
              <a:t> and </a:t>
            </a:r>
            <a:r>
              <a:rPr lang="en-GB" sz="2400" b="1" i="1" dirty="0"/>
              <a:t>________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97F9D80-02C6-40FB-BDCC-AA877D84D931}"/>
              </a:ext>
            </a:extLst>
          </p:cNvPr>
          <p:cNvSpPr/>
          <p:nvPr/>
        </p:nvSpPr>
        <p:spPr>
          <a:xfrm>
            <a:off x="6373089" y="2682584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The diaphragm </a:t>
            </a:r>
            <a:r>
              <a:rPr lang="en-GB" sz="2400" b="1" i="1" dirty="0"/>
              <a:t>________</a:t>
            </a:r>
            <a:r>
              <a:rPr lang="en-GB" sz="2400" dirty="0"/>
              <a:t> (moves down)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68782CD-C87F-4055-97E2-C297452F886D}"/>
              </a:ext>
            </a:extLst>
          </p:cNvPr>
          <p:cNvSpPr/>
          <p:nvPr/>
        </p:nvSpPr>
        <p:spPr>
          <a:xfrm>
            <a:off x="6373089" y="3666450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The volume inside your chest </a:t>
            </a:r>
            <a:r>
              <a:rPr lang="en-GB" sz="2400" b="1" i="1" dirty="0"/>
              <a:t>________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FFE062D-8064-4C57-8F7D-7531D6A5D692}"/>
              </a:ext>
            </a:extLst>
          </p:cNvPr>
          <p:cNvSpPr/>
          <p:nvPr/>
        </p:nvSpPr>
        <p:spPr>
          <a:xfrm>
            <a:off x="6373089" y="4650316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The pressure inside your chest </a:t>
            </a:r>
            <a:r>
              <a:rPr lang="en-GB" sz="2400" b="1" i="1" dirty="0"/>
              <a:t>________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D35D1D6-6A6F-4177-A74E-554A68264F48}"/>
              </a:ext>
            </a:extLst>
          </p:cNvPr>
          <p:cNvSpPr/>
          <p:nvPr/>
        </p:nvSpPr>
        <p:spPr>
          <a:xfrm>
            <a:off x="6373089" y="5634182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Air is </a:t>
            </a:r>
            <a:r>
              <a:rPr lang="en-GB" sz="2400" b="1" i="1" dirty="0"/>
              <a:t>___________</a:t>
            </a:r>
            <a:r>
              <a:rPr lang="en-GB" sz="2400" dirty="0"/>
              <a:t>your lungs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D24F3F2D-D053-4B8D-944C-E0E05A47E5F0}"/>
              </a:ext>
            </a:extLst>
          </p:cNvPr>
          <p:cNvCxnSpPr>
            <a:stCxn id="2" idx="2"/>
            <a:endCxn id="4" idx="0"/>
          </p:cNvCxnSpPr>
          <p:nvPr/>
        </p:nvCxnSpPr>
        <p:spPr>
          <a:xfrm flipH="1">
            <a:off x="9116290" y="1358318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5C93452-5017-45D5-BFD4-40D6286E35DA}"/>
              </a:ext>
            </a:extLst>
          </p:cNvPr>
          <p:cNvCxnSpPr/>
          <p:nvPr/>
        </p:nvCxnSpPr>
        <p:spPr>
          <a:xfrm flipH="1">
            <a:off x="9116288" y="2342184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DD0B5BE-4BD4-46F9-9931-36C23130FAFF}"/>
              </a:ext>
            </a:extLst>
          </p:cNvPr>
          <p:cNvCxnSpPr/>
          <p:nvPr/>
        </p:nvCxnSpPr>
        <p:spPr>
          <a:xfrm flipH="1">
            <a:off x="9116288" y="3326050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30D7CF9-36CA-474A-A0FA-17BF96328586}"/>
              </a:ext>
            </a:extLst>
          </p:cNvPr>
          <p:cNvCxnSpPr/>
          <p:nvPr/>
        </p:nvCxnSpPr>
        <p:spPr>
          <a:xfrm flipH="1">
            <a:off x="9116287" y="4309916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B3F5CA97-D4FD-4EE6-9B2A-E309DB9BA58B}"/>
              </a:ext>
            </a:extLst>
          </p:cNvPr>
          <p:cNvCxnSpPr/>
          <p:nvPr/>
        </p:nvCxnSpPr>
        <p:spPr>
          <a:xfrm flipH="1">
            <a:off x="9116287" y="5293782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1DA3400B-3B44-4D39-8CB7-27660A065C5B}"/>
              </a:ext>
            </a:extLst>
          </p:cNvPr>
          <p:cNvSpPr txBox="1"/>
          <p:nvPr/>
        </p:nvSpPr>
        <p:spPr>
          <a:xfrm>
            <a:off x="504102" y="167242"/>
            <a:ext cx="5591898" cy="138499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ZA" sz="2800" b="1" dirty="0"/>
              <a:t>TASK 1: </a:t>
            </a:r>
            <a:r>
              <a:rPr lang="en-ZA" sz="2800" dirty="0"/>
              <a:t>draw out this flow diagram and fill in the missing words. Use this diagram to help </a:t>
            </a:r>
          </a:p>
        </p:txBody>
      </p:sp>
    </p:spTree>
    <p:extLst>
      <p:ext uri="{BB962C8B-B14F-4D97-AF65-F5344CB8AC3E}">
        <p14:creationId xmlns:p14="http://schemas.microsoft.com/office/powerpoint/2010/main" val="4242969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inhale and exhale">
            <a:extLst>
              <a:ext uri="{FF2B5EF4-FFF2-40B4-BE49-F238E27FC236}">
                <a16:creationId xmlns:a16="http://schemas.microsoft.com/office/drawing/2014/main" id="{E7C94C9A-DDFB-4F44-A6D7-CDB965BBC3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850"/>
          <a:stretch/>
        </p:blipFill>
        <p:spPr bwMode="auto">
          <a:xfrm>
            <a:off x="1165853" y="643466"/>
            <a:ext cx="5733712" cy="557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9311CEB-973E-46E5-A6FF-1A9BB2559787}"/>
              </a:ext>
            </a:extLst>
          </p:cNvPr>
          <p:cNvSpPr/>
          <p:nvPr/>
        </p:nvSpPr>
        <p:spPr>
          <a:xfrm>
            <a:off x="6373090" y="714852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Intercostal muscles </a:t>
            </a:r>
            <a:r>
              <a:rPr lang="en-GB" sz="2400" b="1" i="1" dirty="0">
                <a:solidFill>
                  <a:srgbClr val="FF0000"/>
                </a:solidFill>
              </a:rPr>
              <a:t>contract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4F12D88-BD4A-48C5-8C40-66FCF74DAC3D}"/>
              </a:ext>
            </a:extLst>
          </p:cNvPr>
          <p:cNvSpPr/>
          <p:nvPr/>
        </p:nvSpPr>
        <p:spPr>
          <a:xfrm>
            <a:off x="6373089" y="1698718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Ribcage moves </a:t>
            </a:r>
            <a:r>
              <a:rPr lang="en-GB" sz="2400" b="1" i="1" dirty="0">
                <a:solidFill>
                  <a:srgbClr val="FF0000"/>
                </a:solidFill>
              </a:rPr>
              <a:t>up</a:t>
            </a:r>
            <a:r>
              <a:rPr lang="en-GB" sz="2400" dirty="0"/>
              <a:t> and </a:t>
            </a:r>
            <a:r>
              <a:rPr lang="en-GB" sz="2400" b="1" i="1" dirty="0">
                <a:solidFill>
                  <a:srgbClr val="FF0000"/>
                </a:solidFill>
              </a:rPr>
              <a:t>out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97F9D80-02C6-40FB-BDCC-AA877D84D931}"/>
              </a:ext>
            </a:extLst>
          </p:cNvPr>
          <p:cNvSpPr/>
          <p:nvPr/>
        </p:nvSpPr>
        <p:spPr>
          <a:xfrm>
            <a:off x="6373089" y="2682584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The diaphragm </a:t>
            </a:r>
            <a:r>
              <a:rPr lang="en-GB" sz="2400" b="1" i="1" dirty="0">
                <a:solidFill>
                  <a:srgbClr val="FF0000"/>
                </a:solidFill>
              </a:rPr>
              <a:t>contracts</a:t>
            </a:r>
            <a:r>
              <a:rPr lang="en-GB" sz="2400" dirty="0"/>
              <a:t> (moves down)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68782CD-C87F-4055-97E2-C297452F886D}"/>
              </a:ext>
            </a:extLst>
          </p:cNvPr>
          <p:cNvSpPr/>
          <p:nvPr/>
        </p:nvSpPr>
        <p:spPr>
          <a:xfrm>
            <a:off x="6373089" y="3666450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The volume inside your chest </a:t>
            </a:r>
            <a:r>
              <a:rPr lang="en-GB" sz="2400" b="1" i="1" dirty="0">
                <a:solidFill>
                  <a:srgbClr val="FF0000"/>
                </a:solidFill>
              </a:rPr>
              <a:t>increases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FFE062D-8064-4C57-8F7D-7531D6A5D692}"/>
              </a:ext>
            </a:extLst>
          </p:cNvPr>
          <p:cNvSpPr/>
          <p:nvPr/>
        </p:nvSpPr>
        <p:spPr>
          <a:xfrm>
            <a:off x="6373089" y="4650316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The pressure inside your chest </a:t>
            </a:r>
            <a:r>
              <a:rPr lang="en-GB" sz="2400" b="1" i="1" dirty="0">
                <a:solidFill>
                  <a:srgbClr val="FF0000"/>
                </a:solidFill>
              </a:rPr>
              <a:t>decreases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D35D1D6-6A6F-4177-A74E-554A68264F48}"/>
              </a:ext>
            </a:extLst>
          </p:cNvPr>
          <p:cNvSpPr/>
          <p:nvPr/>
        </p:nvSpPr>
        <p:spPr>
          <a:xfrm>
            <a:off x="6373089" y="5634182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Air is </a:t>
            </a:r>
            <a:r>
              <a:rPr lang="en-GB" sz="2400" b="1" i="1" dirty="0">
                <a:solidFill>
                  <a:srgbClr val="FF0000"/>
                </a:solidFill>
              </a:rPr>
              <a:t>drawn into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/>
              <a:t>your lungs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D24F3F2D-D053-4B8D-944C-E0E05A47E5F0}"/>
              </a:ext>
            </a:extLst>
          </p:cNvPr>
          <p:cNvCxnSpPr>
            <a:stCxn id="2" idx="2"/>
            <a:endCxn id="4" idx="0"/>
          </p:cNvCxnSpPr>
          <p:nvPr/>
        </p:nvCxnSpPr>
        <p:spPr>
          <a:xfrm flipH="1">
            <a:off x="9116290" y="1358318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5C93452-5017-45D5-BFD4-40D6286E35DA}"/>
              </a:ext>
            </a:extLst>
          </p:cNvPr>
          <p:cNvCxnSpPr/>
          <p:nvPr/>
        </p:nvCxnSpPr>
        <p:spPr>
          <a:xfrm flipH="1">
            <a:off x="9116288" y="2342184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DD0B5BE-4BD4-46F9-9931-36C23130FAFF}"/>
              </a:ext>
            </a:extLst>
          </p:cNvPr>
          <p:cNvCxnSpPr/>
          <p:nvPr/>
        </p:nvCxnSpPr>
        <p:spPr>
          <a:xfrm flipH="1">
            <a:off x="9116288" y="3326050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30D7CF9-36CA-474A-A0FA-17BF96328586}"/>
              </a:ext>
            </a:extLst>
          </p:cNvPr>
          <p:cNvCxnSpPr/>
          <p:nvPr/>
        </p:nvCxnSpPr>
        <p:spPr>
          <a:xfrm flipH="1">
            <a:off x="9116287" y="4309916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B3F5CA97-D4FD-4EE6-9B2A-E309DB9BA58B}"/>
              </a:ext>
            </a:extLst>
          </p:cNvPr>
          <p:cNvCxnSpPr/>
          <p:nvPr/>
        </p:nvCxnSpPr>
        <p:spPr>
          <a:xfrm flipH="1">
            <a:off x="9116287" y="5293782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Graphic 9" descr="Checkmark">
            <a:extLst>
              <a:ext uri="{FF2B5EF4-FFF2-40B4-BE49-F238E27FC236}">
                <a16:creationId xmlns:a16="http://schemas.microsoft.com/office/drawing/2014/main" id="{1C41040A-1CA2-44DD-97EA-46ED08730F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087106" y="5753107"/>
            <a:ext cx="1104893" cy="1104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990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inhale and exhale">
            <a:extLst>
              <a:ext uri="{FF2B5EF4-FFF2-40B4-BE49-F238E27FC236}">
                <a16:creationId xmlns:a16="http://schemas.microsoft.com/office/drawing/2014/main" id="{E7C94C9A-DDFB-4F44-A6D7-CDB965BBC3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92" r="-2497"/>
          <a:stretch/>
        </p:blipFill>
        <p:spPr bwMode="auto">
          <a:xfrm>
            <a:off x="7467034" y="1754815"/>
            <a:ext cx="4606826" cy="5103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9311CEB-973E-46E5-A6FF-1A9BB2559787}"/>
              </a:ext>
            </a:extLst>
          </p:cNvPr>
          <p:cNvSpPr/>
          <p:nvPr/>
        </p:nvSpPr>
        <p:spPr>
          <a:xfrm>
            <a:off x="981284" y="643466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Intercostal muscles </a:t>
            </a:r>
            <a:r>
              <a:rPr lang="en-GB" sz="2400" b="1" i="1" dirty="0"/>
              <a:t>________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4F12D88-BD4A-48C5-8C40-66FCF74DAC3D}"/>
              </a:ext>
            </a:extLst>
          </p:cNvPr>
          <p:cNvSpPr/>
          <p:nvPr/>
        </p:nvSpPr>
        <p:spPr>
          <a:xfrm>
            <a:off x="981283" y="1627332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Ribcage moves </a:t>
            </a:r>
            <a:r>
              <a:rPr lang="en-GB" sz="2400" b="1" i="1" dirty="0"/>
              <a:t>________</a:t>
            </a:r>
            <a:r>
              <a:rPr lang="en-GB" sz="2400" dirty="0"/>
              <a:t> and </a:t>
            </a:r>
            <a:r>
              <a:rPr lang="en-GB" sz="2400" b="1" i="1" dirty="0"/>
              <a:t>________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97F9D80-02C6-40FB-BDCC-AA877D84D931}"/>
              </a:ext>
            </a:extLst>
          </p:cNvPr>
          <p:cNvSpPr/>
          <p:nvPr/>
        </p:nvSpPr>
        <p:spPr>
          <a:xfrm>
            <a:off x="981283" y="2611198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The diaphragm </a:t>
            </a:r>
            <a:r>
              <a:rPr lang="en-GB" sz="2400" b="1" i="1" dirty="0"/>
              <a:t>________</a:t>
            </a:r>
            <a:r>
              <a:rPr lang="en-GB" sz="2400" dirty="0"/>
              <a:t> (moves up)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68782CD-C87F-4055-97E2-C297452F886D}"/>
              </a:ext>
            </a:extLst>
          </p:cNvPr>
          <p:cNvSpPr/>
          <p:nvPr/>
        </p:nvSpPr>
        <p:spPr>
          <a:xfrm>
            <a:off x="981283" y="3595064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The volume inside your chest </a:t>
            </a:r>
            <a:r>
              <a:rPr lang="en-GB" sz="2400" b="1" i="1" dirty="0"/>
              <a:t>________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FFE062D-8064-4C57-8F7D-7531D6A5D692}"/>
              </a:ext>
            </a:extLst>
          </p:cNvPr>
          <p:cNvSpPr/>
          <p:nvPr/>
        </p:nvSpPr>
        <p:spPr>
          <a:xfrm>
            <a:off x="981283" y="4578930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The pressure inside your chest </a:t>
            </a:r>
            <a:r>
              <a:rPr lang="en-GB" sz="2400" b="1" i="1" dirty="0"/>
              <a:t>________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D35D1D6-6A6F-4177-A74E-554A68264F48}"/>
              </a:ext>
            </a:extLst>
          </p:cNvPr>
          <p:cNvSpPr/>
          <p:nvPr/>
        </p:nvSpPr>
        <p:spPr>
          <a:xfrm>
            <a:off x="981283" y="5562796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Air is </a:t>
            </a:r>
            <a:r>
              <a:rPr lang="en-GB" sz="2400" b="1" i="1" dirty="0"/>
              <a:t>________</a:t>
            </a:r>
            <a:r>
              <a:rPr lang="en-GB" sz="2400" dirty="0"/>
              <a:t> your lungs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D24F3F2D-D053-4B8D-944C-E0E05A47E5F0}"/>
              </a:ext>
            </a:extLst>
          </p:cNvPr>
          <p:cNvCxnSpPr>
            <a:stCxn id="2" idx="2"/>
            <a:endCxn id="4" idx="0"/>
          </p:cNvCxnSpPr>
          <p:nvPr/>
        </p:nvCxnSpPr>
        <p:spPr>
          <a:xfrm flipH="1">
            <a:off x="3724484" y="1286932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5C93452-5017-45D5-BFD4-40D6286E35DA}"/>
              </a:ext>
            </a:extLst>
          </p:cNvPr>
          <p:cNvCxnSpPr/>
          <p:nvPr/>
        </p:nvCxnSpPr>
        <p:spPr>
          <a:xfrm flipH="1">
            <a:off x="3724482" y="2270798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DD0B5BE-4BD4-46F9-9931-36C23130FAFF}"/>
              </a:ext>
            </a:extLst>
          </p:cNvPr>
          <p:cNvCxnSpPr/>
          <p:nvPr/>
        </p:nvCxnSpPr>
        <p:spPr>
          <a:xfrm flipH="1">
            <a:off x="3724482" y="3254664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30D7CF9-36CA-474A-A0FA-17BF96328586}"/>
              </a:ext>
            </a:extLst>
          </p:cNvPr>
          <p:cNvCxnSpPr/>
          <p:nvPr/>
        </p:nvCxnSpPr>
        <p:spPr>
          <a:xfrm flipH="1">
            <a:off x="3724481" y="4238530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B3F5CA97-D4FD-4EE6-9B2A-E309DB9BA58B}"/>
              </a:ext>
            </a:extLst>
          </p:cNvPr>
          <p:cNvCxnSpPr/>
          <p:nvPr/>
        </p:nvCxnSpPr>
        <p:spPr>
          <a:xfrm flipH="1">
            <a:off x="3724481" y="5222396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2055FEFC-A6CB-4C7F-839E-B9251E178E9A}"/>
              </a:ext>
            </a:extLst>
          </p:cNvPr>
          <p:cNvSpPr txBox="1"/>
          <p:nvPr/>
        </p:nvSpPr>
        <p:spPr>
          <a:xfrm>
            <a:off x="6636705" y="176572"/>
            <a:ext cx="5486398" cy="138499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ZA" sz="2800" b="1" dirty="0"/>
              <a:t>TASK 2: </a:t>
            </a:r>
            <a:r>
              <a:rPr lang="en-ZA" sz="2800" dirty="0"/>
              <a:t>draw out this flow diagram and fill in the missing words. Use this diagram to help </a:t>
            </a:r>
          </a:p>
        </p:txBody>
      </p:sp>
    </p:spTree>
    <p:extLst>
      <p:ext uri="{BB962C8B-B14F-4D97-AF65-F5344CB8AC3E}">
        <p14:creationId xmlns:p14="http://schemas.microsoft.com/office/powerpoint/2010/main" val="1640616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inhale and exhale">
            <a:extLst>
              <a:ext uri="{FF2B5EF4-FFF2-40B4-BE49-F238E27FC236}">
                <a16:creationId xmlns:a16="http://schemas.microsoft.com/office/drawing/2014/main" id="{E7C94C9A-DDFB-4F44-A6D7-CDB965BBC3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92" r="-2497"/>
          <a:stretch/>
        </p:blipFill>
        <p:spPr bwMode="auto">
          <a:xfrm>
            <a:off x="6243145" y="643466"/>
            <a:ext cx="5029200" cy="557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9311CEB-973E-46E5-A6FF-1A9BB2559787}"/>
              </a:ext>
            </a:extLst>
          </p:cNvPr>
          <p:cNvSpPr/>
          <p:nvPr/>
        </p:nvSpPr>
        <p:spPr>
          <a:xfrm>
            <a:off x="981284" y="643466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Intercostal muscles </a:t>
            </a:r>
            <a:r>
              <a:rPr lang="en-GB" sz="2400" b="1" i="1" dirty="0">
                <a:solidFill>
                  <a:srgbClr val="FF0000"/>
                </a:solidFill>
              </a:rPr>
              <a:t>relax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4F12D88-BD4A-48C5-8C40-66FCF74DAC3D}"/>
              </a:ext>
            </a:extLst>
          </p:cNvPr>
          <p:cNvSpPr/>
          <p:nvPr/>
        </p:nvSpPr>
        <p:spPr>
          <a:xfrm>
            <a:off x="981283" y="1627332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Ribcage moves </a:t>
            </a:r>
            <a:r>
              <a:rPr lang="en-GB" sz="2400" b="1" i="1" dirty="0">
                <a:solidFill>
                  <a:srgbClr val="FF0000"/>
                </a:solidFill>
              </a:rPr>
              <a:t>down</a:t>
            </a:r>
            <a:r>
              <a:rPr lang="en-GB" sz="2400" dirty="0"/>
              <a:t> and </a:t>
            </a:r>
            <a:r>
              <a:rPr lang="en-GB" sz="2400" b="1" i="1" dirty="0">
                <a:solidFill>
                  <a:srgbClr val="FF0000"/>
                </a:solidFill>
              </a:rPr>
              <a:t>in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97F9D80-02C6-40FB-BDCC-AA877D84D931}"/>
              </a:ext>
            </a:extLst>
          </p:cNvPr>
          <p:cNvSpPr/>
          <p:nvPr/>
        </p:nvSpPr>
        <p:spPr>
          <a:xfrm>
            <a:off x="981283" y="2611198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The diaphragm </a:t>
            </a:r>
            <a:r>
              <a:rPr lang="en-GB" sz="2400" b="1" i="1" dirty="0">
                <a:solidFill>
                  <a:srgbClr val="FF0000"/>
                </a:solidFill>
              </a:rPr>
              <a:t>relaxes</a:t>
            </a:r>
            <a:r>
              <a:rPr lang="en-GB" sz="2400" dirty="0"/>
              <a:t> (moves up)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68782CD-C87F-4055-97E2-C297452F886D}"/>
              </a:ext>
            </a:extLst>
          </p:cNvPr>
          <p:cNvSpPr/>
          <p:nvPr/>
        </p:nvSpPr>
        <p:spPr>
          <a:xfrm>
            <a:off x="981283" y="3595064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The volume inside your chest </a:t>
            </a:r>
            <a:r>
              <a:rPr lang="en-GB" sz="2400" b="1" i="1" dirty="0">
                <a:solidFill>
                  <a:srgbClr val="FF0000"/>
                </a:solidFill>
              </a:rPr>
              <a:t>decreases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FFE062D-8064-4C57-8F7D-7531D6A5D692}"/>
              </a:ext>
            </a:extLst>
          </p:cNvPr>
          <p:cNvSpPr/>
          <p:nvPr/>
        </p:nvSpPr>
        <p:spPr>
          <a:xfrm>
            <a:off x="981283" y="4578930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The pressure inside your chest </a:t>
            </a:r>
            <a:r>
              <a:rPr lang="en-GB" sz="2400" b="1" i="1" dirty="0">
                <a:solidFill>
                  <a:srgbClr val="FF0000"/>
                </a:solidFill>
              </a:rPr>
              <a:t>increases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D35D1D6-6A6F-4177-A74E-554A68264F48}"/>
              </a:ext>
            </a:extLst>
          </p:cNvPr>
          <p:cNvSpPr/>
          <p:nvPr/>
        </p:nvSpPr>
        <p:spPr>
          <a:xfrm>
            <a:off x="981283" y="5562796"/>
            <a:ext cx="5486401" cy="64346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Air is </a:t>
            </a:r>
            <a:r>
              <a:rPr lang="en-GB" sz="2400" b="1" i="1" dirty="0">
                <a:solidFill>
                  <a:srgbClr val="FF0000"/>
                </a:solidFill>
              </a:rPr>
              <a:t>pushed out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/>
              <a:t>your lungs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D24F3F2D-D053-4B8D-944C-E0E05A47E5F0}"/>
              </a:ext>
            </a:extLst>
          </p:cNvPr>
          <p:cNvCxnSpPr>
            <a:stCxn id="2" idx="2"/>
            <a:endCxn id="4" idx="0"/>
          </p:cNvCxnSpPr>
          <p:nvPr/>
        </p:nvCxnSpPr>
        <p:spPr>
          <a:xfrm flipH="1">
            <a:off x="3724484" y="1286932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5C93452-5017-45D5-BFD4-40D6286E35DA}"/>
              </a:ext>
            </a:extLst>
          </p:cNvPr>
          <p:cNvCxnSpPr/>
          <p:nvPr/>
        </p:nvCxnSpPr>
        <p:spPr>
          <a:xfrm flipH="1">
            <a:off x="3724482" y="2270798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DD0B5BE-4BD4-46F9-9931-36C23130FAFF}"/>
              </a:ext>
            </a:extLst>
          </p:cNvPr>
          <p:cNvCxnSpPr/>
          <p:nvPr/>
        </p:nvCxnSpPr>
        <p:spPr>
          <a:xfrm flipH="1">
            <a:off x="3724482" y="3254664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30D7CF9-36CA-474A-A0FA-17BF96328586}"/>
              </a:ext>
            </a:extLst>
          </p:cNvPr>
          <p:cNvCxnSpPr/>
          <p:nvPr/>
        </p:nvCxnSpPr>
        <p:spPr>
          <a:xfrm flipH="1">
            <a:off x="3724481" y="4238530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B3F5CA97-D4FD-4EE6-9B2A-E309DB9BA58B}"/>
              </a:ext>
            </a:extLst>
          </p:cNvPr>
          <p:cNvCxnSpPr/>
          <p:nvPr/>
        </p:nvCxnSpPr>
        <p:spPr>
          <a:xfrm flipH="1">
            <a:off x="3724481" y="5222396"/>
            <a:ext cx="1" cy="340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Graphic 14" descr="Checkmark">
            <a:extLst>
              <a:ext uri="{FF2B5EF4-FFF2-40B4-BE49-F238E27FC236}">
                <a16:creationId xmlns:a16="http://schemas.microsoft.com/office/drawing/2014/main" id="{D15C42D2-FB57-4395-B41B-A5332A031E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087106" y="5753107"/>
            <a:ext cx="1104893" cy="1104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092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s.tutorvista.com/content/respiration-animals/breathing-mechanism-demonstration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682" y="1184566"/>
            <a:ext cx="5353318" cy="5464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1039" y="37022"/>
            <a:ext cx="10515600" cy="1325563"/>
          </a:xfrm>
        </p:spPr>
        <p:txBody>
          <a:bodyPr>
            <a:noAutofit/>
          </a:bodyPr>
          <a:lstStyle/>
          <a:p>
            <a:r>
              <a:rPr lang="en-GB" sz="6600" b="1" u="sng" dirty="0"/>
              <a:t>Bell jar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984" y="2546252"/>
            <a:ext cx="7058972" cy="445242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600" dirty="0"/>
              <a:t>The two </a:t>
            </a:r>
            <a:r>
              <a:rPr lang="en-GB" sz="3600" dirty="0">
                <a:solidFill>
                  <a:srgbClr val="FF0000"/>
                </a:solidFill>
              </a:rPr>
              <a:t>balloons</a:t>
            </a:r>
            <a:r>
              <a:rPr lang="en-GB" sz="3600" dirty="0"/>
              <a:t> represent a persons </a:t>
            </a:r>
            <a:r>
              <a:rPr lang="en-GB" sz="3600" dirty="0">
                <a:solidFill>
                  <a:srgbClr val="FF0000"/>
                </a:solidFill>
              </a:rPr>
              <a:t>lungs</a:t>
            </a:r>
            <a:r>
              <a:rPr lang="en-GB" sz="3600" dirty="0"/>
              <a:t>.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The rubber </a:t>
            </a:r>
            <a:r>
              <a:rPr lang="en-GB" sz="3600" dirty="0">
                <a:solidFill>
                  <a:srgbClr val="FF0000"/>
                </a:solidFill>
              </a:rPr>
              <a:t>sheath</a:t>
            </a:r>
            <a:r>
              <a:rPr lang="en-GB" sz="3600" dirty="0"/>
              <a:t> represents a muscle called the </a:t>
            </a:r>
            <a:r>
              <a:rPr lang="en-GB" sz="3600" dirty="0">
                <a:solidFill>
                  <a:srgbClr val="FF0000"/>
                </a:solidFill>
              </a:rPr>
              <a:t>diaphragm</a:t>
            </a:r>
            <a:r>
              <a:rPr lang="en-GB" sz="3600" dirty="0"/>
              <a:t>.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Pulling the sheath increases chest volume, which causes pressure in the chest (outside the lungs) to decrease, so air is sucked into the lungs.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EB6E55D-568D-4043-860C-A42C09D171B1}"/>
              </a:ext>
            </a:extLst>
          </p:cNvPr>
          <p:cNvSpPr/>
          <p:nvPr/>
        </p:nvSpPr>
        <p:spPr>
          <a:xfrm>
            <a:off x="92402" y="1184566"/>
            <a:ext cx="7058972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ZA" sz="2400" dirty="0"/>
              <a:t>Watch this video: </a:t>
            </a:r>
            <a:r>
              <a:rPr lang="en-ZA" sz="2400" dirty="0">
                <a:hlinkClick r:id="rId3"/>
              </a:rPr>
              <a:t>https://www.youtube.com/watch?v=rUVMok4Qp-Y</a:t>
            </a:r>
            <a:endParaRPr lang="en-ZA" sz="2400" dirty="0"/>
          </a:p>
          <a:p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39497687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665" y="204953"/>
            <a:ext cx="6705600" cy="6653048"/>
          </a:xfrm>
        </p:spPr>
        <p:txBody>
          <a:bodyPr>
            <a:normAutofit lnSpcReduction="10000"/>
          </a:bodyPr>
          <a:lstStyle/>
          <a:p>
            <a:pPr marL="742950" lvl="0" indent="-742950">
              <a:buFont typeface="+mj-lt"/>
              <a:buAutoNum type="arabicPeriod"/>
            </a:pPr>
            <a:r>
              <a:rPr lang="en-US" sz="4000" b="1" dirty="0"/>
              <a:t>Identify</a:t>
            </a:r>
            <a:r>
              <a:rPr lang="en-US" sz="4000" dirty="0"/>
              <a:t> what each part of the model represents.</a:t>
            </a:r>
          </a:p>
          <a:p>
            <a:pPr marL="742950" lvl="0" indent="-742950">
              <a:buFont typeface="+mj-lt"/>
              <a:buAutoNum type="arabicPeriod"/>
            </a:pPr>
            <a:r>
              <a:rPr lang="en-US" sz="4000" b="1" dirty="0"/>
              <a:t>Discuss</a:t>
            </a:r>
            <a:r>
              <a:rPr lang="en-US" sz="4000" dirty="0"/>
              <a:t> in pairs what happens </a:t>
            </a:r>
            <a:r>
              <a:rPr lang="en-GB" sz="4000" dirty="0"/>
              <a:t>during inhalation and exhalation.</a:t>
            </a:r>
          </a:p>
          <a:p>
            <a:pPr marL="742950" lvl="0" indent="-742950">
              <a:buFont typeface="+mj-lt"/>
              <a:buAutoNum type="arabicPeriod"/>
            </a:pPr>
            <a:r>
              <a:rPr lang="en-US" sz="4000" b="1" dirty="0"/>
              <a:t>Evaluate</a:t>
            </a:r>
            <a:r>
              <a:rPr lang="en-US" sz="4000" dirty="0"/>
              <a:t> the bell-jar model of the breathing system, considering what is good about the model and what is bad in terms of how it matches the real breathing system.</a:t>
            </a:r>
            <a:endParaRPr lang="en-GB" sz="3200" dirty="0"/>
          </a:p>
        </p:txBody>
      </p:sp>
      <p:pic>
        <p:nvPicPr>
          <p:cNvPr id="4098" name="Picture 2" descr="Image result for bell jar model">
            <a:extLst>
              <a:ext uri="{FF2B5EF4-FFF2-40B4-BE49-F238E27FC236}">
                <a16:creationId xmlns:a16="http://schemas.microsoft.com/office/drawing/2014/main" id="{86FD3462-031F-46A5-913E-4BF7AB00D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0966" y="873247"/>
            <a:ext cx="4700751" cy="2922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B53D7AC-26C1-4B51-8CEB-46F9713DD3F9}"/>
              </a:ext>
            </a:extLst>
          </p:cNvPr>
          <p:cNvSpPr/>
          <p:nvPr/>
        </p:nvSpPr>
        <p:spPr>
          <a:xfrm>
            <a:off x="8830002" y="758146"/>
            <a:ext cx="1275695" cy="303800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B41483B-E3CA-4604-B913-B7FFA0B3EB05}"/>
              </a:ext>
            </a:extLst>
          </p:cNvPr>
          <p:cNvSpPr/>
          <p:nvPr/>
        </p:nvSpPr>
        <p:spPr>
          <a:xfrm>
            <a:off x="7221263" y="4225159"/>
            <a:ext cx="4493172" cy="181303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3200" b="1" i="1" u="sng" dirty="0"/>
              <a:t>Challenge:</a:t>
            </a:r>
            <a:r>
              <a:rPr lang="en-GB" sz="3200" b="1" i="1" dirty="0"/>
              <a:t> How could you improve the model?</a:t>
            </a:r>
            <a:r>
              <a:rPr lang="en-GB" sz="32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357287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944" y="-175968"/>
            <a:ext cx="12192000" cy="1313645"/>
          </a:xfrm>
        </p:spPr>
        <p:txBody>
          <a:bodyPr>
            <a:noAutofit/>
          </a:bodyPr>
          <a:lstStyle/>
          <a:p>
            <a:r>
              <a:rPr lang="en-GB" sz="6000" b="1" u="sng" dirty="0"/>
              <a:t>Bell jar model - Breathing 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151" y="1012859"/>
            <a:ext cx="7329267" cy="56833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b="1" dirty="0">
                <a:solidFill>
                  <a:srgbClr val="00B050"/>
                </a:solidFill>
              </a:rPr>
              <a:t>TASK 3: </a:t>
            </a:r>
            <a:r>
              <a:rPr lang="en-GB" sz="3600" dirty="0">
                <a:solidFill>
                  <a:srgbClr val="00B050"/>
                </a:solidFill>
              </a:rPr>
              <a:t>Copy &amp; complete</a:t>
            </a:r>
          </a:p>
          <a:p>
            <a:pPr marL="0" indent="0">
              <a:buNone/>
            </a:pPr>
            <a:r>
              <a:rPr lang="en-GB" sz="3600" dirty="0"/>
              <a:t>Inhale means breathing </a:t>
            </a:r>
            <a:r>
              <a:rPr lang="en-GB" sz="3600" dirty="0">
                <a:solidFill>
                  <a:srgbClr val="FF0000"/>
                </a:solidFill>
              </a:rPr>
              <a:t>___</a:t>
            </a:r>
          </a:p>
          <a:p>
            <a:pPr marL="0" indent="0">
              <a:buNone/>
            </a:pPr>
            <a:r>
              <a:rPr lang="en-GB" sz="3600" dirty="0"/>
              <a:t>Rib muscles contract, pulling ribcage </a:t>
            </a:r>
            <a:r>
              <a:rPr lang="en-GB" sz="3600" u="sng" dirty="0">
                <a:solidFill>
                  <a:srgbClr val="FF0000"/>
                </a:solidFill>
              </a:rPr>
              <a:t>u    </a:t>
            </a:r>
            <a:r>
              <a:rPr lang="en-GB" sz="3600" dirty="0"/>
              <a:t> and </a:t>
            </a:r>
            <a:r>
              <a:rPr lang="en-GB" sz="3600" u="sng" dirty="0">
                <a:solidFill>
                  <a:srgbClr val="FF0000"/>
                </a:solidFill>
              </a:rPr>
              <a:t>o       </a:t>
            </a:r>
            <a:r>
              <a:rPr lang="en-GB" sz="3600" dirty="0"/>
              <a:t>.</a:t>
            </a:r>
          </a:p>
          <a:p>
            <a:pPr marL="0" indent="0">
              <a:buNone/>
            </a:pPr>
            <a:r>
              <a:rPr lang="en-GB" sz="3600" dirty="0"/>
              <a:t>Sheath </a:t>
            </a:r>
            <a:r>
              <a:rPr lang="en-GB" sz="3600" u="sng" dirty="0">
                <a:solidFill>
                  <a:srgbClr val="FF0000"/>
                </a:solidFill>
              </a:rPr>
              <a:t>(d             m)</a:t>
            </a:r>
            <a:r>
              <a:rPr lang="en-GB" sz="3600" dirty="0">
                <a:solidFill>
                  <a:srgbClr val="FF0000"/>
                </a:solidFill>
              </a:rPr>
              <a:t>     </a:t>
            </a:r>
            <a:r>
              <a:rPr lang="en-GB" sz="3600" u="sng" dirty="0" err="1">
                <a:solidFill>
                  <a:srgbClr val="FF0000"/>
                </a:solidFill>
              </a:rPr>
              <a:t>cont</a:t>
            </a:r>
            <a:r>
              <a:rPr lang="en-GB" sz="3600" u="sng" dirty="0">
                <a:solidFill>
                  <a:srgbClr val="FF0000"/>
                </a:solidFill>
              </a:rPr>
              <a:t>     s</a:t>
            </a:r>
            <a:r>
              <a:rPr lang="en-GB" sz="3600" dirty="0"/>
              <a:t>, pulling downwards.</a:t>
            </a:r>
          </a:p>
          <a:p>
            <a:pPr marL="0" indent="0">
              <a:buNone/>
            </a:pPr>
            <a:r>
              <a:rPr lang="en-GB" sz="3600" u="sng" dirty="0">
                <a:solidFill>
                  <a:srgbClr val="FF0000"/>
                </a:solidFill>
              </a:rPr>
              <a:t>V            </a:t>
            </a:r>
            <a:r>
              <a:rPr lang="en-GB" sz="3600" dirty="0"/>
              <a:t> inside chest </a:t>
            </a:r>
            <a:r>
              <a:rPr lang="en-GB" sz="3600" u="sng" dirty="0">
                <a:solidFill>
                  <a:srgbClr val="FF0000"/>
                </a:solidFill>
              </a:rPr>
              <a:t>I              </a:t>
            </a:r>
            <a:r>
              <a:rPr lang="en-GB" sz="3600" dirty="0"/>
              <a:t>, so the </a:t>
            </a:r>
            <a:r>
              <a:rPr lang="en-GB" sz="3600" u="sng" dirty="0">
                <a:solidFill>
                  <a:srgbClr val="FF0000"/>
                </a:solidFill>
              </a:rPr>
              <a:t>p             </a:t>
            </a:r>
            <a:r>
              <a:rPr lang="en-GB" sz="3600" dirty="0"/>
              <a:t>      </a:t>
            </a:r>
            <a:r>
              <a:rPr lang="en-GB" sz="3600" u="sng" dirty="0">
                <a:solidFill>
                  <a:srgbClr val="FF0000"/>
                </a:solidFill>
              </a:rPr>
              <a:t>d                     </a:t>
            </a:r>
            <a:r>
              <a:rPr lang="en-GB" sz="3600" dirty="0"/>
              <a:t>.</a:t>
            </a:r>
          </a:p>
          <a:p>
            <a:pPr marL="0" indent="0">
              <a:buNone/>
            </a:pPr>
            <a:r>
              <a:rPr lang="en-GB" sz="3600" dirty="0"/>
              <a:t>Low pressure causes air to be </a:t>
            </a:r>
          </a:p>
          <a:p>
            <a:pPr marL="0" indent="0">
              <a:buNone/>
            </a:pPr>
            <a:r>
              <a:rPr lang="en-GB" sz="3600" dirty="0"/>
              <a:t>sucked into the balloons </a:t>
            </a:r>
            <a:r>
              <a:rPr lang="en-GB" sz="3600" u="sng" dirty="0">
                <a:solidFill>
                  <a:srgbClr val="FF0000"/>
                </a:solidFill>
              </a:rPr>
              <a:t>(l         ).</a:t>
            </a:r>
          </a:p>
        </p:txBody>
      </p:sp>
      <p:pic>
        <p:nvPicPr>
          <p:cNvPr id="1026" name="Picture 2" descr="http://images.tutorvista.com/content/respiration-animals/breathing-mechanism-demonstration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634" y="2314905"/>
            <a:ext cx="4467366" cy="456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52918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311618" cy="1313645"/>
          </a:xfrm>
        </p:spPr>
        <p:txBody>
          <a:bodyPr>
            <a:noAutofit/>
          </a:bodyPr>
          <a:lstStyle/>
          <a:p>
            <a:r>
              <a:rPr lang="en-GB" sz="6000" u="sng" dirty="0"/>
              <a:t>Bell jar model-Breathing 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1015" y="1532586"/>
            <a:ext cx="10100603" cy="51064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Inhale means breathing </a:t>
            </a:r>
            <a:r>
              <a:rPr lang="en-GB" sz="3600" u="sng" dirty="0">
                <a:solidFill>
                  <a:srgbClr val="FF0000"/>
                </a:solidFill>
              </a:rPr>
              <a:t>in</a:t>
            </a:r>
            <a:r>
              <a:rPr lang="en-GB" sz="3600" dirty="0"/>
              <a:t>.</a:t>
            </a:r>
          </a:p>
          <a:p>
            <a:pPr marL="0" indent="0">
              <a:buNone/>
            </a:pPr>
            <a:r>
              <a:rPr lang="en-GB" sz="3600" dirty="0"/>
              <a:t>Rib muscles contract, pulling ribcage </a:t>
            </a:r>
            <a:r>
              <a:rPr lang="en-GB" sz="3600" u="sng" dirty="0">
                <a:solidFill>
                  <a:srgbClr val="FF0000"/>
                </a:solidFill>
              </a:rPr>
              <a:t>up</a:t>
            </a:r>
            <a:r>
              <a:rPr lang="en-GB" sz="3600" dirty="0"/>
              <a:t> and </a:t>
            </a:r>
            <a:r>
              <a:rPr lang="en-GB" sz="3600" u="sng" dirty="0">
                <a:solidFill>
                  <a:srgbClr val="FF0000"/>
                </a:solidFill>
              </a:rPr>
              <a:t>out</a:t>
            </a:r>
            <a:r>
              <a:rPr lang="en-GB" sz="3600" dirty="0"/>
              <a:t>.</a:t>
            </a:r>
          </a:p>
          <a:p>
            <a:pPr marL="0" indent="0">
              <a:buNone/>
            </a:pPr>
            <a:r>
              <a:rPr lang="en-GB" sz="3600" dirty="0"/>
              <a:t>Sheath </a:t>
            </a:r>
            <a:r>
              <a:rPr lang="en-GB" sz="3600" u="sng" dirty="0">
                <a:solidFill>
                  <a:srgbClr val="FF0000"/>
                </a:solidFill>
              </a:rPr>
              <a:t>(diaphragm)  contracts</a:t>
            </a:r>
            <a:r>
              <a:rPr lang="en-GB" sz="3600" dirty="0"/>
              <a:t>, pulling downwards.</a:t>
            </a:r>
          </a:p>
          <a:p>
            <a:pPr marL="0" indent="0">
              <a:buNone/>
            </a:pPr>
            <a:r>
              <a:rPr lang="en-GB" sz="3600" u="sng" dirty="0">
                <a:solidFill>
                  <a:srgbClr val="FF0000"/>
                </a:solidFill>
              </a:rPr>
              <a:t>Volume</a:t>
            </a:r>
            <a:r>
              <a:rPr lang="en-GB" sz="3600" dirty="0"/>
              <a:t> inside chest </a:t>
            </a:r>
            <a:r>
              <a:rPr lang="en-GB" sz="3600" u="sng" dirty="0">
                <a:solidFill>
                  <a:srgbClr val="FF0000"/>
                </a:solidFill>
              </a:rPr>
              <a:t>increases</a:t>
            </a:r>
            <a:r>
              <a:rPr lang="en-GB" sz="3600" dirty="0"/>
              <a:t>, so the </a:t>
            </a:r>
            <a:r>
              <a:rPr lang="en-GB" sz="3600" u="sng" dirty="0">
                <a:solidFill>
                  <a:srgbClr val="FF0000"/>
                </a:solidFill>
              </a:rPr>
              <a:t>pressure</a:t>
            </a:r>
            <a:r>
              <a:rPr lang="en-GB" sz="3600" dirty="0"/>
              <a:t> </a:t>
            </a:r>
            <a:r>
              <a:rPr lang="en-GB" sz="3600" u="sng" dirty="0">
                <a:solidFill>
                  <a:srgbClr val="FF0000"/>
                </a:solidFill>
              </a:rPr>
              <a:t>decreases</a:t>
            </a:r>
            <a:r>
              <a:rPr lang="en-GB" sz="3600" dirty="0"/>
              <a:t>.</a:t>
            </a:r>
          </a:p>
          <a:p>
            <a:pPr marL="0" indent="0">
              <a:buNone/>
            </a:pPr>
            <a:r>
              <a:rPr lang="en-GB" sz="3600" dirty="0"/>
              <a:t>Low pressure causes air to be sucked into the balloons </a:t>
            </a:r>
            <a:r>
              <a:rPr lang="en-GB" sz="3600" u="sng" dirty="0">
                <a:solidFill>
                  <a:srgbClr val="FF0000"/>
                </a:solidFill>
              </a:rPr>
              <a:t>(lungs).</a:t>
            </a:r>
          </a:p>
        </p:txBody>
      </p:sp>
      <p:pic>
        <p:nvPicPr>
          <p:cNvPr id="4" name="Graphic 3" descr="Checkmark">
            <a:extLst>
              <a:ext uri="{FF2B5EF4-FFF2-40B4-BE49-F238E27FC236}">
                <a16:creationId xmlns:a16="http://schemas.microsoft.com/office/drawing/2014/main" id="{8B3312BB-3CCF-4CB2-85A7-B0C375BE3A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76092" y="5753107"/>
            <a:ext cx="1104893" cy="1104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7348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stresshack.com/images/diaphragmatic_breathing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442" y="3633340"/>
            <a:ext cx="4861294" cy="3224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498" y="133305"/>
            <a:ext cx="10515600" cy="1325563"/>
          </a:xfrm>
        </p:spPr>
        <p:txBody>
          <a:bodyPr>
            <a:noAutofit/>
          </a:bodyPr>
          <a:lstStyle/>
          <a:p>
            <a:r>
              <a:rPr lang="en-GB" sz="8000" b="1" u="sng" dirty="0">
                <a:solidFill>
                  <a:srgbClr val="0070C0"/>
                </a:solidFill>
                <a:latin typeface="+mn-lt"/>
              </a:rPr>
              <a:t>Your turn 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498" y="1751527"/>
            <a:ext cx="7920425" cy="510647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4000" dirty="0"/>
              <a:t>Breathing out is just the opposite of breathing in. Now that you understand breathing in, think about breathing out.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b="1" dirty="0">
                <a:solidFill>
                  <a:srgbClr val="92D050"/>
                </a:solidFill>
              </a:rPr>
              <a:t>In pairs take turns explaining to each other what happens when you breath out…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Now, let’s look at it on the next slide – no need to take notes, just think…</a:t>
            </a:r>
          </a:p>
        </p:txBody>
      </p:sp>
      <p:pic>
        <p:nvPicPr>
          <p:cNvPr id="1026" name="Picture 2" descr="Windpipe, Airway, Lungs, Air Tub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2860" y="408419"/>
            <a:ext cx="2701509" cy="294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243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498" y="133305"/>
            <a:ext cx="10515600" cy="1325563"/>
          </a:xfrm>
        </p:spPr>
        <p:txBody>
          <a:bodyPr>
            <a:noAutofit/>
          </a:bodyPr>
          <a:lstStyle/>
          <a:p>
            <a:r>
              <a:rPr lang="en-GB" sz="7200" u="sng" dirty="0"/>
              <a:t>Bell jar model-Breathing out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498" y="1639423"/>
            <a:ext cx="7343775" cy="51064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Exhale: (Breathing out)</a:t>
            </a:r>
          </a:p>
          <a:p>
            <a:pPr marL="0" indent="0">
              <a:buNone/>
            </a:pPr>
            <a:r>
              <a:rPr lang="en-GB" sz="3600" dirty="0"/>
              <a:t>Rib muscles relax, pulling ribcage </a:t>
            </a:r>
            <a:r>
              <a:rPr lang="en-GB" sz="3600" dirty="0">
                <a:solidFill>
                  <a:srgbClr val="FF0000"/>
                </a:solidFill>
              </a:rPr>
              <a:t>down</a:t>
            </a:r>
            <a:r>
              <a:rPr lang="en-GB" sz="3600" dirty="0"/>
              <a:t> and </a:t>
            </a:r>
            <a:r>
              <a:rPr lang="en-GB" sz="3600" dirty="0">
                <a:solidFill>
                  <a:srgbClr val="FF0000"/>
                </a:solidFill>
              </a:rPr>
              <a:t>in</a:t>
            </a:r>
            <a:r>
              <a:rPr lang="en-GB" sz="3600" dirty="0"/>
              <a:t>.</a:t>
            </a:r>
          </a:p>
          <a:p>
            <a:pPr marL="0" indent="0">
              <a:buNone/>
            </a:pPr>
            <a:r>
              <a:rPr lang="en-GB" sz="3600" dirty="0"/>
              <a:t>Sheath (</a:t>
            </a:r>
            <a:r>
              <a:rPr lang="en-GB" sz="3600" dirty="0">
                <a:solidFill>
                  <a:srgbClr val="FF0000"/>
                </a:solidFill>
              </a:rPr>
              <a:t>diaphragm</a:t>
            </a:r>
            <a:r>
              <a:rPr lang="en-GB" sz="3600" dirty="0"/>
              <a:t>) </a:t>
            </a:r>
            <a:r>
              <a:rPr lang="en-GB" sz="3600" dirty="0">
                <a:solidFill>
                  <a:srgbClr val="FF0000"/>
                </a:solidFill>
              </a:rPr>
              <a:t>relaxes</a:t>
            </a:r>
            <a:r>
              <a:rPr lang="en-GB" sz="3600" dirty="0"/>
              <a:t>, it moves up.</a:t>
            </a:r>
          </a:p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Volume</a:t>
            </a:r>
            <a:r>
              <a:rPr lang="en-GB" sz="3600" dirty="0"/>
              <a:t> inside chest </a:t>
            </a:r>
            <a:r>
              <a:rPr lang="en-GB" sz="3600" dirty="0">
                <a:solidFill>
                  <a:srgbClr val="FF0000"/>
                </a:solidFill>
              </a:rPr>
              <a:t>DECREASES</a:t>
            </a:r>
            <a:r>
              <a:rPr lang="en-GB" sz="3600" dirty="0"/>
              <a:t>, so the </a:t>
            </a:r>
            <a:r>
              <a:rPr lang="en-GB" sz="3600" dirty="0">
                <a:solidFill>
                  <a:srgbClr val="FF0000"/>
                </a:solidFill>
              </a:rPr>
              <a:t>pressure</a:t>
            </a:r>
            <a:r>
              <a:rPr lang="en-GB" sz="3600" dirty="0"/>
              <a:t> </a:t>
            </a:r>
            <a:r>
              <a:rPr lang="en-GB" sz="3600" dirty="0">
                <a:solidFill>
                  <a:srgbClr val="FF0000"/>
                </a:solidFill>
              </a:rPr>
              <a:t>INCREASES</a:t>
            </a:r>
            <a:r>
              <a:rPr lang="en-GB" sz="3600" dirty="0"/>
              <a:t>.</a:t>
            </a:r>
          </a:p>
          <a:p>
            <a:pPr marL="0" indent="0">
              <a:buNone/>
            </a:pPr>
            <a:r>
              <a:rPr lang="en-GB" sz="3600" dirty="0"/>
              <a:t>Higher pressure pushes air out of the balloons (</a:t>
            </a:r>
            <a:r>
              <a:rPr lang="en-GB" sz="3600" dirty="0">
                <a:solidFill>
                  <a:srgbClr val="FF0000"/>
                </a:solidFill>
              </a:rPr>
              <a:t>lungs</a:t>
            </a:r>
            <a:r>
              <a:rPr lang="en-GB" sz="3600" dirty="0"/>
              <a:t>).</a:t>
            </a:r>
          </a:p>
        </p:txBody>
      </p:sp>
      <p:pic>
        <p:nvPicPr>
          <p:cNvPr id="1026" name="Picture 2" descr="http://images.tutorvista.com/content/respiration-animals/breathing-mechanism-demonstration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650" y="1751527"/>
            <a:ext cx="4705350" cy="4803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79444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498" y="133305"/>
            <a:ext cx="10515600" cy="1325563"/>
          </a:xfrm>
        </p:spPr>
        <p:txBody>
          <a:bodyPr>
            <a:noAutofit/>
          </a:bodyPr>
          <a:lstStyle/>
          <a:p>
            <a:r>
              <a:rPr lang="en-GB" sz="7200" u="sng" dirty="0"/>
              <a:t>Inhale or exhale?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8039"/>
            <a:ext cx="10908406" cy="5479961"/>
          </a:xfrm>
        </p:spPr>
        <p:txBody>
          <a:bodyPr>
            <a:no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GB" sz="3600" dirty="0"/>
              <a:t>Rib muscles contract, pulling ribcage UP and OUT.      Inhale or exhale?</a:t>
            </a:r>
          </a:p>
          <a:p>
            <a:pPr marL="742950" indent="-742950">
              <a:buFont typeface="+mj-lt"/>
              <a:buAutoNum type="arabicPeriod"/>
            </a:pPr>
            <a:endParaRPr lang="en-GB" sz="3600" dirty="0"/>
          </a:p>
          <a:p>
            <a:pPr marL="742950" indent="-742950">
              <a:buFont typeface="+mj-lt"/>
              <a:buAutoNum type="arabicPeriod"/>
            </a:pPr>
            <a:r>
              <a:rPr lang="en-GB" sz="3600" dirty="0"/>
              <a:t>Sheath (diaphragm) contracts, pulling downwards.</a:t>
            </a:r>
          </a:p>
          <a:p>
            <a:pPr marL="742950" indent="-742950">
              <a:buFont typeface="+mj-lt"/>
              <a:buAutoNum type="arabicPeriod"/>
            </a:pPr>
            <a:endParaRPr lang="en-GB" sz="3600" dirty="0"/>
          </a:p>
          <a:p>
            <a:pPr marL="742950" indent="-742950">
              <a:buFont typeface="+mj-lt"/>
              <a:buAutoNum type="arabicPeriod"/>
            </a:pPr>
            <a:r>
              <a:rPr lang="en-GB" sz="3600" dirty="0"/>
              <a:t>Volume inside chest DECREASES, so the pressure INCREASES.</a:t>
            </a:r>
          </a:p>
          <a:p>
            <a:pPr marL="742950" indent="-742950">
              <a:buFont typeface="+mj-lt"/>
              <a:buAutoNum type="arabicPeriod"/>
            </a:pPr>
            <a:endParaRPr lang="en-GB" sz="3600" dirty="0"/>
          </a:p>
          <a:p>
            <a:pPr marL="742950" indent="-742950">
              <a:buFont typeface="+mj-lt"/>
              <a:buAutoNum type="arabicPeriod"/>
            </a:pPr>
            <a:r>
              <a:rPr lang="en-GB" sz="3600" dirty="0"/>
              <a:t>Air is pushed out of the balloons (lungs).</a:t>
            </a:r>
          </a:p>
          <a:p>
            <a:pPr marL="0" indent="0">
              <a:buNone/>
            </a:pPr>
            <a:endParaRPr lang="en-GB" sz="3600" dirty="0"/>
          </a:p>
        </p:txBody>
      </p:sp>
      <p:pic>
        <p:nvPicPr>
          <p:cNvPr id="3074" name="Picture 2" descr="Happiness, Joy, Pure Air, Freed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4151" y="4890393"/>
            <a:ext cx="2854816" cy="1903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Woman, Happiness, Sunrise, Silhouett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146"/>
          <a:stretch/>
        </p:blipFill>
        <p:spPr bwMode="auto">
          <a:xfrm>
            <a:off x="10483402" y="1391529"/>
            <a:ext cx="1708598" cy="243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22000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498" y="133305"/>
            <a:ext cx="10515600" cy="1325563"/>
          </a:xfrm>
        </p:spPr>
        <p:txBody>
          <a:bodyPr>
            <a:noAutofit/>
          </a:bodyPr>
          <a:lstStyle/>
          <a:p>
            <a:r>
              <a:rPr lang="en-GB" sz="7200" u="sng" dirty="0"/>
              <a:t>Inhale or exhale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51527"/>
            <a:ext cx="10684098" cy="5106473"/>
          </a:xfrm>
        </p:spPr>
        <p:txBody>
          <a:bodyPr>
            <a:no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GB" sz="3600" dirty="0"/>
              <a:t>Rib muscles contract, pulling ribcage UP and OUT. </a:t>
            </a:r>
            <a:r>
              <a:rPr lang="en-GB" sz="3600" dirty="0">
                <a:solidFill>
                  <a:srgbClr val="FF0000"/>
                </a:solidFill>
              </a:rPr>
              <a:t>INHALE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3600" dirty="0"/>
              <a:t>Sheath (diaphragm) contracts, pulling downwards. </a:t>
            </a:r>
            <a:r>
              <a:rPr lang="en-GB" sz="3600" dirty="0">
                <a:solidFill>
                  <a:srgbClr val="FF0000"/>
                </a:solidFill>
              </a:rPr>
              <a:t>INHALE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3600" dirty="0"/>
              <a:t>Volume inside chest DECREASES, so the pressure INCREASES. </a:t>
            </a:r>
            <a:r>
              <a:rPr lang="en-GB" sz="3600" dirty="0">
                <a:solidFill>
                  <a:srgbClr val="FF0000"/>
                </a:solidFill>
              </a:rPr>
              <a:t>EXHALE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3600" dirty="0"/>
              <a:t>Air is pushed out of the balloons (lungs). </a:t>
            </a:r>
          </a:p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           EXHALE</a:t>
            </a:r>
          </a:p>
          <a:p>
            <a:pPr marL="0" indent="0">
              <a:buNone/>
            </a:pPr>
            <a:endParaRPr lang="en-GB" sz="3600" dirty="0"/>
          </a:p>
        </p:txBody>
      </p:sp>
      <p:pic>
        <p:nvPicPr>
          <p:cNvPr id="4" name="Graphic 3" descr="Checkmark">
            <a:extLst>
              <a:ext uri="{FF2B5EF4-FFF2-40B4-BE49-F238E27FC236}">
                <a16:creationId xmlns:a16="http://schemas.microsoft.com/office/drawing/2014/main" id="{D834F93C-59F9-4D12-BB28-AE08F8882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66389" y="5753107"/>
            <a:ext cx="1104893" cy="1104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8587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845" y="648790"/>
            <a:ext cx="12191998" cy="1325563"/>
          </a:xfrm>
        </p:spPr>
        <p:txBody>
          <a:bodyPr>
            <a:noAutofit/>
          </a:bodyPr>
          <a:lstStyle/>
          <a:p>
            <a:r>
              <a:rPr lang="en-GB" sz="6000" u="sng" dirty="0"/>
              <a:t>What factors can affect lung volume?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51527"/>
            <a:ext cx="12191999" cy="510647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Write down the factors that affect lung volume - 1 mark each.</a:t>
            </a:r>
          </a:p>
        </p:txBody>
      </p:sp>
      <p:pic>
        <p:nvPicPr>
          <p:cNvPr id="4098" name="Picture 2" descr="Lungs, Organ, Human, Diagram, Medic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828" y="3630304"/>
            <a:ext cx="2220917" cy="2765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Lungs, Anatomy, Breathing, Bronchiti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6682" y="4203668"/>
            <a:ext cx="1300162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Windpipe, Airway, Lungs, Air Tub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1120" y="4563777"/>
            <a:ext cx="824994" cy="89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52870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Indian Wedding, Couple, Roma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868" y="3442079"/>
            <a:ext cx="2152650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208" y="71885"/>
            <a:ext cx="11731581" cy="1325563"/>
          </a:xfrm>
        </p:spPr>
        <p:txBody>
          <a:bodyPr>
            <a:noAutofit/>
          </a:bodyPr>
          <a:lstStyle/>
          <a:p>
            <a:r>
              <a:rPr lang="en-GB" sz="6000" u="sng" dirty="0"/>
              <a:t>What factors can affect lung volume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51527"/>
            <a:ext cx="12191999" cy="51064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b="1" dirty="0">
                <a:solidFill>
                  <a:srgbClr val="FF0000"/>
                </a:solidFill>
              </a:rPr>
              <a:t>1.   Chest Size</a:t>
            </a:r>
          </a:p>
          <a:p>
            <a:pPr marL="0" indent="0">
              <a:buNone/>
            </a:pPr>
            <a:r>
              <a:rPr lang="en-GB" sz="4800" b="1" dirty="0">
                <a:solidFill>
                  <a:srgbClr val="FF0000"/>
                </a:solidFill>
              </a:rPr>
              <a:t>2.   Fitness</a:t>
            </a:r>
          </a:p>
          <a:p>
            <a:pPr marL="0" indent="0">
              <a:buNone/>
            </a:pPr>
            <a:r>
              <a:rPr lang="en-GB" sz="4800" b="1" dirty="0">
                <a:solidFill>
                  <a:srgbClr val="FF0000"/>
                </a:solidFill>
              </a:rPr>
              <a:t>3.   Age</a:t>
            </a:r>
          </a:p>
          <a:p>
            <a:pPr marL="0" indent="0">
              <a:buNone/>
            </a:pPr>
            <a:r>
              <a:rPr lang="en-GB" sz="4800" b="1" dirty="0">
                <a:solidFill>
                  <a:srgbClr val="FF0000"/>
                </a:solidFill>
              </a:rPr>
              <a:t>4.   Gender</a:t>
            </a:r>
          </a:p>
          <a:p>
            <a:pPr marL="0" indent="0">
              <a:buNone/>
            </a:pPr>
            <a:r>
              <a:rPr lang="en-GB" sz="4800" b="1" dirty="0">
                <a:solidFill>
                  <a:srgbClr val="FF0000"/>
                </a:solidFill>
              </a:rPr>
              <a:t>5.   Health</a:t>
            </a:r>
          </a:p>
          <a:p>
            <a:pPr marL="742950" indent="-742950">
              <a:buFont typeface="+mj-lt"/>
              <a:buAutoNum type="arabicPeriod"/>
            </a:pPr>
            <a:endParaRPr lang="en-GB" sz="4000" dirty="0"/>
          </a:p>
        </p:txBody>
      </p:sp>
      <p:pic>
        <p:nvPicPr>
          <p:cNvPr id="6146" name="Picture 2" descr="Man, Woman, Elderly Couple, Tw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8908" y="4241598"/>
            <a:ext cx="3593910" cy="2438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Adult, Couple, Woman, Man, Fu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6065" y="1979702"/>
            <a:ext cx="3392843" cy="2261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04623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498" y="133305"/>
            <a:ext cx="10515600" cy="1325563"/>
          </a:xfrm>
        </p:spPr>
        <p:txBody>
          <a:bodyPr>
            <a:noAutofit/>
          </a:bodyPr>
          <a:lstStyle/>
          <a:p>
            <a:r>
              <a:rPr lang="en-GB" sz="5400" b="1" u="sng" dirty="0"/>
              <a:t>Describe what is happening when you breath in</a:t>
            </a:r>
            <a:r>
              <a:rPr lang="en-GB" sz="5400" b="1" dirty="0"/>
              <a:t> (6 marks)</a:t>
            </a:r>
            <a:endParaRPr lang="en-GB" sz="5400" b="1" u="sng" dirty="0"/>
          </a:p>
        </p:txBody>
      </p:sp>
      <p:pic>
        <p:nvPicPr>
          <p:cNvPr id="4" name="Picture 2" descr="http://images.tutorvista.com/content/respiration-animals/breathing-mechanism-demonstration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12" t="4734"/>
          <a:stretch/>
        </p:blipFill>
        <p:spPr bwMode="auto">
          <a:xfrm>
            <a:off x="8659609" y="1838569"/>
            <a:ext cx="3307307" cy="4575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FEB6C3A-8526-43D9-B2C9-AAFBA21113FE}"/>
              </a:ext>
            </a:extLst>
          </p:cNvPr>
          <p:cNvSpPr txBox="1">
            <a:spLocks/>
          </p:cNvSpPr>
          <p:nvPr/>
        </p:nvSpPr>
        <p:spPr>
          <a:xfrm>
            <a:off x="463921" y="2077400"/>
            <a:ext cx="6851280" cy="40983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3600" dirty="0"/>
              <a:t>Include these key words: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4000" b="1" dirty="0">
                <a:solidFill>
                  <a:srgbClr val="7030A0"/>
                </a:solidFill>
              </a:rPr>
              <a:t>Rib cage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4000" b="1" dirty="0">
                <a:solidFill>
                  <a:srgbClr val="7030A0"/>
                </a:solidFill>
              </a:rPr>
              <a:t>Diaphragm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4000" b="1" dirty="0">
                <a:solidFill>
                  <a:srgbClr val="7030A0"/>
                </a:solidFill>
              </a:rPr>
              <a:t>Volume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4000" b="1" dirty="0">
                <a:solidFill>
                  <a:srgbClr val="7030A0"/>
                </a:solidFill>
              </a:rPr>
              <a:t>Pressure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4000" b="1" dirty="0">
                <a:solidFill>
                  <a:srgbClr val="7030A0"/>
                </a:solidFill>
              </a:rPr>
              <a:t>Increase or decrease or both</a:t>
            </a:r>
          </a:p>
        </p:txBody>
      </p:sp>
    </p:spTree>
    <p:extLst>
      <p:ext uri="{BB962C8B-B14F-4D97-AF65-F5344CB8AC3E}">
        <p14:creationId xmlns:p14="http://schemas.microsoft.com/office/powerpoint/2010/main" val="24049382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498" y="133305"/>
            <a:ext cx="10515600" cy="1325563"/>
          </a:xfrm>
        </p:spPr>
        <p:txBody>
          <a:bodyPr>
            <a:noAutofit/>
          </a:bodyPr>
          <a:lstStyle/>
          <a:p>
            <a:r>
              <a:rPr lang="en-GB" sz="5400" b="1" u="sng" dirty="0"/>
              <a:t>Describe what is happening when you breath in.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7287" y="1697252"/>
            <a:ext cx="8775510" cy="510647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3600" dirty="0"/>
              <a:t>Rib muscles contract,    [1]</a:t>
            </a:r>
          </a:p>
          <a:p>
            <a:pPr marL="0" indent="0">
              <a:buNone/>
            </a:pPr>
            <a:r>
              <a:rPr lang="en-GB" sz="3600" dirty="0"/>
              <a:t>this pulls ribcage </a:t>
            </a:r>
            <a:r>
              <a:rPr lang="en-GB" sz="3600" dirty="0">
                <a:solidFill>
                  <a:srgbClr val="FF0000"/>
                </a:solidFill>
              </a:rPr>
              <a:t>UP</a:t>
            </a:r>
            <a:r>
              <a:rPr lang="en-GB" sz="3600" dirty="0"/>
              <a:t> and </a:t>
            </a:r>
            <a:r>
              <a:rPr lang="en-GB" sz="3600" dirty="0">
                <a:solidFill>
                  <a:srgbClr val="FF0000"/>
                </a:solidFill>
              </a:rPr>
              <a:t>OUT</a:t>
            </a:r>
            <a:r>
              <a:rPr lang="en-GB" sz="3600" dirty="0"/>
              <a:t>.    [1 for either]</a:t>
            </a:r>
          </a:p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Diaphragm</a:t>
            </a:r>
            <a:r>
              <a:rPr lang="en-GB" sz="3600" dirty="0"/>
              <a:t> moves </a:t>
            </a:r>
            <a:r>
              <a:rPr lang="en-GB" sz="3600" dirty="0">
                <a:solidFill>
                  <a:srgbClr val="FF0000"/>
                </a:solidFill>
              </a:rPr>
              <a:t>down</a:t>
            </a:r>
            <a:r>
              <a:rPr lang="en-GB" sz="3600" dirty="0"/>
              <a:t> (OR contracts). [1]</a:t>
            </a:r>
          </a:p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Volume</a:t>
            </a:r>
            <a:r>
              <a:rPr lang="en-GB" sz="3600" dirty="0"/>
              <a:t> inside chest </a:t>
            </a:r>
            <a:r>
              <a:rPr lang="en-GB" sz="3600" dirty="0">
                <a:solidFill>
                  <a:srgbClr val="FF0000"/>
                </a:solidFill>
              </a:rPr>
              <a:t>INCREASES  [1]</a:t>
            </a:r>
          </a:p>
          <a:p>
            <a:pPr marL="0" indent="0">
              <a:buNone/>
            </a:pPr>
            <a:r>
              <a:rPr lang="en-GB" sz="3600" dirty="0"/>
              <a:t>So the </a:t>
            </a:r>
            <a:r>
              <a:rPr lang="en-GB" sz="3600" dirty="0">
                <a:solidFill>
                  <a:srgbClr val="FF0000"/>
                </a:solidFill>
              </a:rPr>
              <a:t>pressure</a:t>
            </a:r>
            <a:r>
              <a:rPr lang="en-GB" sz="3600" dirty="0"/>
              <a:t> </a:t>
            </a:r>
            <a:r>
              <a:rPr lang="en-GB" sz="3600" dirty="0">
                <a:solidFill>
                  <a:srgbClr val="FF0000"/>
                </a:solidFill>
              </a:rPr>
              <a:t>DECREASES</a:t>
            </a:r>
            <a:r>
              <a:rPr lang="en-GB" sz="3600" dirty="0"/>
              <a:t>.   [1]</a:t>
            </a:r>
          </a:p>
          <a:p>
            <a:pPr marL="0" indent="0">
              <a:buNone/>
            </a:pPr>
            <a:r>
              <a:rPr lang="en-GB" sz="3600" dirty="0"/>
              <a:t>Air is drawn (sucked) </a:t>
            </a:r>
            <a:r>
              <a:rPr lang="en-GB" sz="3600" dirty="0">
                <a:solidFill>
                  <a:srgbClr val="FF0000"/>
                </a:solidFill>
              </a:rPr>
              <a:t>into</a:t>
            </a:r>
            <a:r>
              <a:rPr lang="en-GB" sz="3600" dirty="0"/>
              <a:t> </a:t>
            </a:r>
            <a:r>
              <a:rPr lang="en-GB" sz="3600" dirty="0">
                <a:solidFill>
                  <a:srgbClr val="FF0000"/>
                </a:solidFill>
              </a:rPr>
              <a:t>lungs</a:t>
            </a:r>
            <a:r>
              <a:rPr lang="en-GB" sz="3600" dirty="0"/>
              <a:t>.  [1]</a:t>
            </a:r>
          </a:p>
          <a:p>
            <a:pPr marL="0" indent="0">
              <a:buNone/>
            </a:pPr>
            <a:r>
              <a:rPr lang="en-GB" sz="3600" dirty="0"/>
              <a:t>If 4 sentences, with capital letters, and full stops and good spelling then one mark for </a:t>
            </a:r>
            <a:r>
              <a:rPr lang="en-GB" sz="3600" dirty="0" err="1"/>
              <a:t>SPaG</a:t>
            </a:r>
            <a:r>
              <a:rPr lang="en-GB" sz="3600" dirty="0"/>
              <a:t> (Spelling, Punctuation and Grammar)  [1]</a:t>
            </a:r>
          </a:p>
          <a:p>
            <a:pPr marL="0" indent="0">
              <a:buNone/>
            </a:pPr>
            <a:endParaRPr lang="en-GB" sz="3600" dirty="0"/>
          </a:p>
        </p:txBody>
      </p:sp>
      <p:pic>
        <p:nvPicPr>
          <p:cNvPr id="4" name="Picture 2" descr="http://images.tutorvista.com/content/respiration-animals/breathing-mechanism-demonstration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12" t="4734"/>
          <a:stretch/>
        </p:blipFill>
        <p:spPr bwMode="auto">
          <a:xfrm>
            <a:off x="8634308" y="1084361"/>
            <a:ext cx="3389194" cy="4689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phic 5" descr="Checkmark">
            <a:extLst>
              <a:ext uri="{FF2B5EF4-FFF2-40B4-BE49-F238E27FC236}">
                <a16:creationId xmlns:a16="http://schemas.microsoft.com/office/drawing/2014/main" id="{5BA23818-E1BF-4BC5-ABCB-B74CB63221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84098" y="5736236"/>
            <a:ext cx="1104893" cy="1104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1437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07574A0-7C4E-4174-9872-9CFEA769DF5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C62CF85-2A06-49C7-AD8D-3B7B3233178D}">
  <ds:schemaRefs>
    <ds:schemaRef ds:uri="http://purl.org/dc/dcmitype/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8fef67bc-83c8-457b-8ef3-a0a24a754cf6"/>
  </ds:schemaRefs>
</ds:datastoreItem>
</file>

<file path=customXml/itemProps3.xml><?xml version="1.0" encoding="utf-8"?>
<ds:datastoreItem xmlns:ds="http://schemas.openxmlformats.org/officeDocument/2006/customXml" ds:itemID="{E753E3D2-F803-457C-ADA2-993C04DD20D9}"/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1087</Words>
  <Application>Microsoft Office PowerPoint</Application>
  <PresentationFormat>Widescreen</PresentationFormat>
  <Paragraphs>147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L1 - Gas Exchange</vt:lpstr>
      <vt:lpstr>Read the paragraph below: which point do you think is the most important. </vt:lpstr>
      <vt:lpstr>Describe the similarities and differences</vt:lpstr>
      <vt:lpstr>PowerPoint Presentation</vt:lpstr>
      <vt:lpstr>Which structures can you label? – click the box to reveal the label</vt:lpstr>
      <vt:lpstr>Task 2: Create a flow chart to show how air gets into your blood</vt:lpstr>
      <vt:lpstr>PowerPoint Presentation</vt:lpstr>
      <vt:lpstr>PowerPoint Presentation</vt:lpstr>
      <vt:lpstr>L2 - Breathing</vt:lpstr>
      <vt:lpstr>Describe 2 differences and 2 similarities</vt:lpstr>
      <vt:lpstr>PowerPoint Presentation</vt:lpstr>
      <vt:lpstr>PowerPoint Presentation</vt:lpstr>
      <vt:lpstr>PowerPoint Presentation</vt:lpstr>
      <vt:lpstr>PowerPoint Presentation</vt:lpstr>
      <vt:lpstr>Bell jar model</vt:lpstr>
      <vt:lpstr>PowerPoint Presentation</vt:lpstr>
      <vt:lpstr>Bell jar model - Breathing in</vt:lpstr>
      <vt:lpstr>Bell jar model-Breathing in</vt:lpstr>
      <vt:lpstr>Your turn !</vt:lpstr>
      <vt:lpstr>Bell jar model-Breathing out</vt:lpstr>
      <vt:lpstr>Inhale or exhale?</vt:lpstr>
      <vt:lpstr>Inhale or exhale ?</vt:lpstr>
      <vt:lpstr>What factors can affect lung volume?</vt:lpstr>
      <vt:lpstr>What factors can affect lung volume </vt:lpstr>
      <vt:lpstr>Describe what is happening when you breath in (6 marks)</vt:lpstr>
      <vt:lpstr>Describe what is happening when you breath in.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KWL Grid</dc:title>
  <dc:creator>F MacLachlan</dc:creator>
  <cp:lastModifiedBy>Carla Das Neves</cp:lastModifiedBy>
  <cp:revision>31</cp:revision>
  <cp:lastPrinted>2019-10-15T08:22:20Z</cp:lastPrinted>
  <dcterms:modified xsi:type="dcterms:W3CDTF">2020-10-18T10:26:22Z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