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91" r:id="rId7"/>
    <p:sldId id="273" r:id="rId8"/>
    <p:sldId id="274" r:id="rId9"/>
    <p:sldId id="292" r:id="rId10"/>
    <p:sldId id="259" r:id="rId11"/>
    <p:sldId id="260" r:id="rId12"/>
    <p:sldId id="262" r:id="rId13"/>
    <p:sldId id="263" r:id="rId14"/>
    <p:sldId id="264" r:id="rId15"/>
    <p:sldId id="265" r:id="rId16"/>
    <p:sldId id="271" r:id="rId17"/>
    <p:sldId id="272" r:id="rId18"/>
    <p:sldId id="266" r:id="rId19"/>
    <p:sldId id="268"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759D96-E029-4DD1-8E44-352302F53DB5}" v="7" dt="2020-09-22T15:21:48.3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4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Lobo" userId="63982647-136f-4c85-ba18-7407aa63bd77" providerId="ADAL" clId="{6AB272B4-A8C0-4969-AB16-54C54C947043}"/>
    <pc:docChg chg="addSld delSld modSld">
      <pc:chgData name="C Lobo" userId="63982647-136f-4c85-ba18-7407aa63bd77" providerId="ADAL" clId="{6AB272B4-A8C0-4969-AB16-54C54C947043}" dt="2020-09-22T15:24:12.104" v="14" actId="47"/>
      <pc:docMkLst>
        <pc:docMk/>
      </pc:docMkLst>
      <pc:sldChg chg="add">
        <pc:chgData name="C Lobo" userId="63982647-136f-4c85-ba18-7407aa63bd77" providerId="ADAL" clId="{6AB272B4-A8C0-4969-AB16-54C54C947043}" dt="2020-09-22T15:24:02.644" v="0"/>
        <pc:sldMkLst>
          <pc:docMk/>
          <pc:sldMk cId="1997664763" sldId="268"/>
        </pc:sldMkLst>
      </pc:sldChg>
      <pc:sldChg chg="del">
        <pc:chgData name="C Lobo" userId="63982647-136f-4c85-ba18-7407aa63bd77" providerId="ADAL" clId="{6AB272B4-A8C0-4969-AB16-54C54C947043}" dt="2020-09-22T15:24:06.118" v="2" actId="47"/>
        <pc:sldMkLst>
          <pc:docMk/>
          <pc:sldMk cId="944808006" sldId="275"/>
        </pc:sldMkLst>
      </pc:sldChg>
      <pc:sldChg chg="del">
        <pc:chgData name="C Lobo" userId="63982647-136f-4c85-ba18-7407aa63bd77" providerId="ADAL" clId="{6AB272B4-A8C0-4969-AB16-54C54C947043}" dt="2020-09-22T15:24:06.446" v="3" actId="47"/>
        <pc:sldMkLst>
          <pc:docMk/>
          <pc:sldMk cId="314090861" sldId="276"/>
        </pc:sldMkLst>
      </pc:sldChg>
      <pc:sldChg chg="del">
        <pc:chgData name="C Lobo" userId="63982647-136f-4c85-ba18-7407aa63bd77" providerId="ADAL" clId="{6AB272B4-A8C0-4969-AB16-54C54C947043}" dt="2020-09-22T15:24:06.967" v="4" actId="47"/>
        <pc:sldMkLst>
          <pc:docMk/>
          <pc:sldMk cId="337109117" sldId="277"/>
        </pc:sldMkLst>
      </pc:sldChg>
      <pc:sldChg chg="del">
        <pc:chgData name="C Lobo" userId="63982647-136f-4c85-ba18-7407aa63bd77" providerId="ADAL" clId="{6AB272B4-A8C0-4969-AB16-54C54C947043}" dt="2020-09-22T15:24:10.530" v="11" actId="47"/>
        <pc:sldMkLst>
          <pc:docMk/>
          <pc:sldMk cId="4220937692" sldId="278"/>
        </pc:sldMkLst>
      </pc:sldChg>
      <pc:sldChg chg="del">
        <pc:chgData name="C Lobo" userId="63982647-136f-4c85-ba18-7407aa63bd77" providerId="ADAL" clId="{6AB272B4-A8C0-4969-AB16-54C54C947043}" dt="2020-09-22T15:24:11.113" v="12" actId="47"/>
        <pc:sldMkLst>
          <pc:docMk/>
          <pc:sldMk cId="1803224904" sldId="279"/>
        </pc:sldMkLst>
      </pc:sldChg>
      <pc:sldChg chg="del">
        <pc:chgData name="C Lobo" userId="63982647-136f-4c85-ba18-7407aa63bd77" providerId="ADAL" clId="{6AB272B4-A8C0-4969-AB16-54C54C947043}" dt="2020-09-22T15:24:11.599" v="13" actId="47"/>
        <pc:sldMkLst>
          <pc:docMk/>
          <pc:sldMk cId="2367428001" sldId="280"/>
        </pc:sldMkLst>
      </pc:sldChg>
      <pc:sldChg chg="del">
        <pc:chgData name="C Lobo" userId="63982647-136f-4c85-ba18-7407aa63bd77" providerId="ADAL" clId="{6AB272B4-A8C0-4969-AB16-54C54C947043}" dt="2020-09-22T15:24:12.104" v="14" actId="47"/>
        <pc:sldMkLst>
          <pc:docMk/>
          <pc:sldMk cId="2410742242" sldId="281"/>
        </pc:sldMkLst>
      </pc:sldChg>
      <pc:sldChg chg="del">
        <pc:chgData name="C Lobo" userId="63982647-136f-4c85-ba18-7407aa63bd77" providerId="ADAL" clId="{6AB272B4-A8C0-4969-AB16-54C54C947043}" dt="2020-09-22T15:24:07.476" v="5" actId="47"/>
        <pc:sldMkLst>
          <pc:docMk/>
          <pc:sldMk cId="1547093768" sldId="283"/>
        </pc:sldMkLst>
      </pc:sldChg>
      <pc:sldChg chg="del">
        <pc:chgData name="C Lobo" userId="63982647-136f-4c85-ba18-7407aa63bd77" providerId="ADAL" clId="{6AB272B4-A8C0-4969-AB16-54C54C947043}" dt="2020-09-22T15:24:07.927" v="6" actId="47"/>
        <pc:sldMkLst>
          <pc:docMk/>
          <pc:sldMk cId="1428387383" sldId="284"/>
        </pc:sldMkLst>
      </pc:sldChg>
      <pc:sldChg chg="del">
        <pc:chgData name="C Lobo" userId="63982647-136f-4c85-ba18-7407aa63bd77" providerId="ADAL" clId="{6AB272B4-A8C0-4969-AB16-54C54C947043}" dt="2020-09-22T15:24:08.414" v="7" actId="47"/>
        <pc:sldMkLst>
          <pc:docMk/>
          <pc:sldMk cId="3783982321" sldId="285"/>
        </pc:sldMkLst>
      </pc:sldChg>
      <pc:sldChg chg="del">
        <pc:chgData name="C Lobo" userId="63982647-136f-4c85-ba18-7407aa63bd77" providerId="ADAL" clId="{6AB272B4-A8C0-4969-AB16-54C54C947043}" dt="2020-09-22T15:24:08.928" v="8" actId="47"/>
        <pc:sldMkLst>
          <pc:docMk/>
          <pc:sldMk cId="3311729864" sldId="286"/>
        </pc:sldMkLst>
      </pc:sldChg>
      <pc:sldChg chg="del">
        <pc:chgData name="C Lobo" userId="63982647-136f-4c85-ba18-7407aa63bd77" providerId="ADAL" clId="{6AB272B4-A8C0-4969-AB16-54C54C947043}" dt="2020-09-22T15:24:09.436" v="9" actId="47"/>
        <pc:sldMkLst>
          <pc:docMk/>
          <pc:sldMk cId="3279812874" sldId="287"/>
        </pc:sldMkLst>
      </pc:sldChg>
      <pc:sldChg chg="del">
        <pc:chgData name="C Lobo" userId="63982647-136f-4c85-ba18-7407aa63bd77" providerId="ADAL" clId="{6AB272B4-A8C0-4969-AB16-54C54C947043}" dt="2020-09-22T15:24:05.740" v="1" actId="47"/>
        <pc:sldMkLst>
          <pc:docMk/>
          <pc:sldMk cId="3173938985" sldId="289"/>
        </pc:sldMkLst>
      </pc:sldChg>
      <pc:sldChg chg="del">
        <pc:chgData name="C Lobo" userId="63982647-136f-4c85-ba18-7407aa63bd77" providerId="ADAL" clId="{6AB272B4-A8C0-4969-AB16-54C54C947043}" dt="2020-09-22T15:24:09.986" v="10" actId="47"/>
        <pc:sldMkLst>
          <pc:docMk/>
          <pc:sldMk cId="233214082" sldId="290"/>
        </pc:sldMkLst>
      </pc:sldChg>
    </pc:docChg>
  </pc:docChgLst>
  <pc:docChgLst>
    <pc:chgData name="C Lobo" userId="S::hcl@highdown.reading.sch.uk::63982647-136f-4c85-ba18-7407aa63bd77" providerId="AD" clId="Web-{AE759D96-E029-4DD1-8E44-352302F53DB5}"/>
    <pc:docChg chg="delSld modSld">
      <pc:chgData name="C Lobo" userId="S::hcl@highdown.reading.sch.uk::63982647-136f-4c85-ba18-7407aa63bd77" providerId="AD" clId="Web-{AE759D96-E029-4DD1-8E44-352302F53DB5}" dt="2020-09-22T15:21:48.319" v="5"/>
      <pc:docMkLst>
        <pc:docMk/>
      </pc:docMkLst>
      <pc:sldChg chg="modSp">
        <pc:chgData name="C Lobo" userId="S::hcl@highdown.reading.sch.uk::63982647-136f-4c85-ba18-7407aa63bd77" providerId="AD" clId="Web-{AE759D96-E029-4DD1-8E44-352302F53DB5}" dt="2020-09-22T15:21:45.444" v="2" actId="20577"/>
        <pc:sldMkLst>
          <pc:docMk/>
          <pc:sldMk cId="3221059370" sldId="256"/>
        </pc:sldMkLst>
        <pc:spChg chg="mod">
          <ac:chgData name="C Lobo" userId="S::hcl@highdown.reading.sch.uk::63982647-136f-4c85-ba18-7407aa63bd77" providerId="AD" clId="Web-{AE759D96-E029-4DD1-8E44-352302F53DB5}" dt="2020-09-22T15:21:45.444" v="2" actId="20577"/>
          <ac:spMkLst>
            <pc:docMk/>
            <pc:sldMk cId="3221059370" sldId="256"/>
            <ac:spMk id="3" creationId="{A7020485-8713-4FC3-AF2D-4D74F7C7ABCD}"/>
          </ac:spMkLst>
        </pc:spChg>
      </pc:sldChg>
      <pc:sldChg chg="del">
        <pc:chgData name="C Lobo" userId="S::hcl@highdown.reading.sch.uk::63982647-136f-4c85-ba18-7407aa63bd77" providerId="AD" clId="Web-{AE759D96-E029-4DD1-8E44-352302F53DB5}" dt="2020-09-22T15:21:48.319" v="5"/>
        <pc:sldMkLst>
          <pc:docMk/>
          <pc:sldMk cId="2885914676" sldId="28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14818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980491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50776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8886D1-4FD9-4C1F-8451-498CB7DB3466}"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1503776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8886D1-4FD9-4C1F-8451-498CB7DB3466}" type="datetimeFigureOut">
              <a:rPr lang="en-GB" smtClean="0"/>
              <a:t>22/09/2020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861485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8886D1-4FD9-4C1F-8451-498CB7DB3466}" type="datetimeFigureOut">
              <a:rPr lang="en-GB" smtClean="0"/>
              <a:t>22/09/2020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1619618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8886D1-4FD9-4C1F-8451-498CB7DB3466}" type="datetimeFigureOut">
              <a:rPr lang="en-GB" smtClean="0"/>
              <a:t>22/09/2020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2085946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8886D1-4FD9-4C1F-8451-498CB7DB3466}"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95531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8886D1-4FD9-4C1F-8451-498CB7DB3466}"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3901239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330747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a:p>
        </p:txBody>
      </p:sp>
    </p:spTree>
    <p:extLst>
      <p:ext uri="{BB962C8B-B14F-4D97-AF65-F5344CB8AC3E}">
        <p14:creationId xmlns:p14="http://schemas.microsoft.com/office/powerpoint/2010/main" val="745413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56839" y="3531477"/>
            <a:ext cx="6858000" cy="733096"/>
          </a:xfrm>
          <a:prstGeom prst="rect">
            <a:avLst/>
          </a:prstGeom>
        </p:spPr>
        <p:txBody>
          <a:bodyPr lIns="0" tIns="0" rIns="0" bIns="0" anchor="t"/>
          <a:lstStyle>
            <a:lvl1pPr algn="l">
              <a:defRPr sz="3300" b="1" i="0" baseline="0">
                <a:solidFill>
                  <a:schemeClr val="bg1"/>
                </a:solidFill>
                <a:latin typeface="Arial" charset="0"/>
                <a:ea typeface="Arial" charset="0"/>
                <a:cs typeface="Arial" charset="0"/>
              </a:defRPr>
            </a:lvl1pPr>
          </a:lstStyle>
          <a:p>
            <a:r>
              <a:rPr lang="en-US" dirty="0"/>
              <a:t>Title</a:t>
            </a:r>
          </a:p>
        </p:txBody>
      </p:sp>
    </p:spTree>
    <p:extLst>
      <p:ext uri="{BB962C8B-B14F-4D97-AF65-F5344CB8AC3E}">
        <p14:creationId xmlns:p14="http://schemas.microsoft.com/office/powerpoint/2010/main" val="2364936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8886D1-4FD9-4C1F-8451-498CB7DB3466}" type="datetimeFigureOut">
              <a:rPr lang="en-GB" smtClean="0"/>
              <a:t>22/09/2020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D74948-F87B-42E6-8AAB-45043759895A}" type="slidenum">
              <a:rPr lang="en-GB" smtClean="0"/>
              <a:t>‹#›</a:t>
            </a:fld>
            <a:endParaRPr lang="en-GB"/>
          </a:p>
        </p:txBody>
      </p:sp>
    </p:spTree>
    <p:extLst>
      <p:ext uri="{BB962C8B-B14F-4D97-AF65-F5344CB8AC3E}">
        <p14:creationId xmlns:p14="http://schemas.microsoft.com/office/powerpoint/2010/main" val="31157180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0BFB-2AAC-4A04-A508-D9F2C370E84B}"/>
              </a:ext>
            </a:extLst>
          </p:cNvPr>
          <p:cNvSpPr>
            <a:spLocks noGrp="1"/>
          </p:cNvSpPr>
          <p:nvPr>
            <p:ph type="ctrTitle"/>
          </p:nvPr>
        </p:nvSpPr>
        <p:spPr/>
        <p:txBody>
          <a:bodyPr/>
          <a:lstStyle/>
          <a:p>
            <a:r>
              <a:rPr lang="en-GB" dirty="0"/>
              <a:t>Build A Burger</a:t>
            </a:r>
          </a:p>
        </p:txBody>
      </p:sp>
      <p:sp>
        <p:nvSpPr>
          <p:cNvPr id="3" name="Subtitle 2">
            <a:extLst>
              <a:ext uri="{FF2B5EF4-FFF2-40B4-BE49-F238E27FC236}">
                <a16:creationId xmlns:a16="http://schemas.microsoft.com/office/drawing/2014/main" id="{A7020485-8713-4FC3-AF2D-4D74F7C7ABCD}"/>
              </a:ext>
            </a:extLst>
          </p:cNvPr>
          <p:cNvSpPr>
            <a:spLocks noGrp="1"/>
          </p:cNvSpPr>
          <p:nvPr>
            <p:ph type="subTitle" idx="1"/>
          </p:nvPr>
        </p:nvSpPr>
        <p:spPr/>
        <p:txBody>
          <a:bodyPr vert="horz" lIns="91440" tIns="45720" rIns="91440" bIns="45720" rtlCol="0" anchor="t">
            <a:normAutofit/>
          </a:bodyPr>
          <a:lstStyle/>
          <a:p>
            <a:r>
              <a:rPr lang="en-GB" dirty="0">
                <a:cs typeface="Calibri"/>
              </a:rPr>
              <a:t>Week 1</a:t>
            </a:r>
            <a:endParaRPr lang="en-GB" dirty="0"/>
          </a:p>
        </p:txBody>
      </p:sp>
      <p:pic>
        <p:nvPicPr>
          <p:cNvPr id="5" name="Picture 4">
            <a:extLst>
              <a:ext uri="{FF2B5EF4-FFF2-40B4-BE49-F238E27FC236}">
                <a16:creationId xmlns:a16="http://schemas.microsoft.com/office/drawing/2014/main" id="{4DE2AD2C-9095-431D-B919-F520DAAEDD03}"/>
              </a:ext>
            </a:extLst>
          </p:cNvPr>
          <p:cNvPicPr>
            <a:picLocks noChangeAspect="1"/>
          </p:cNvPicPr>
          <p:nvPr/>
        </p:nvPicPr>
        <p:blipFill>
          <a:blip r:embed="rId2"/>
          <a:stretch>
            <a:fillRect/>
          </a:stretch>
        </p:blipFill>
        <p:spPr>
          <a:xfrm>
            <a:off x="5647681" y="4225637"/>
            <a:ext cx="3496319" cy="2632364"/>
          </a:xfrm>
          <a:prstGeom prst="rect">
            <a:avLst/>
          </a:prstGeom>
        </p:spPr>
      </p:pic>
    </p:spTree>
    <p:extLst>
      <p:ext uri="{BB962C8B-B14F-4D97-AF65-F5344CB8AC3E}">
        <p14:creationId xmlns:p14="http://schemas.microsoft.com/office/powerpoint/2010/main" val="3221059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AF16A9-82F9-4F13-8917-9D72884860B9}"/>
              </a:ext>
            </a:extLst>
          </p:cNvPr>
          <p:cNvSpPr>
            <a:spLocks noGrp="1"/>
          </p:cNvSpPr>
          <p:nvPr>
            <p:ph idx="1"/>
          </p:nvPr>
        </p:nvSpPr>
        <p:spPr/>
        <p:txBody>
          <a:bodyPr>
            <a:normAutofit/>
          </a:bodyPr>
          <a:lstStyle/>
          <a:p>
            <a:pPr marL="0" indent="0">
              <a:buNone/>
            </a:pPr>
            <a:r>
              <a:rPr lang="en-GB" dirty="0">
                <a:effectLst/>
                <a:latin typeface="Arial" panose="020B0604020202020204" pitchFamily="34" charset="0"/>
                <a:ea typeface="Cambria" panose="02040503050406030204" pitchFamily="18" charset="0"/>
                <a:cs typeface="Times New Roman" panose="02020603050405020304" pitchFamily="18" charset="0"/>
              </a:rPr>
              <a:t>The first hamburger was sold in America in the 1890s. No one can agree on who created it, though many lay claim to the title. Burgers are a popular quick service meal, with consumers wanting high quality burgers made with fresh ingredients, sourced from quality assured farms, available all year round.  </a:t>
            </a:r>
            <a:endParaRPr lang="en-GB" dirty="0">
              <a:effectLst/>
              <a:latin typeface="Cambria" panose="02040503050406030204" pitchFamily="18" charset="0"/>
              <a:ea typeface="Cambria" panose="02040503050406030204" pitchFamily="18" charset="0"/>
              <a:cs typeface="Times New Roman" panose="02020603050405020304" pitchFamily="18" charset="0"/>
            </a:endParaRPr>
          </a:p>
          <a:p>
            <a:endParaRPr lang="en-GB" sz="4000" dirty="0"/>
          </a:p>
        </p:txBody>
      </p:sp>
      <p:pic>
        <p:nvPicPr>
          <p:cNvPr id="4" name="Picture 3">
            <a:extLst>
              <a:ext uri="{FF2B5EF4-FFF2-40B4-BE49-F238E27FC236}">
                <a16:creationId xmlns:a16="http://schemas.microsoft.com/office/drawing/2014/main" id="{BC1E64A6-9D9D-4F3D-A509-8BD682807393}"/>
              </a:ext>
            </a:extLst>
          </p:cNvPr>
          <p:cNvPicPr>
            <a:picLocks noChangeAspect="1"/>
          </p:cNvPicPr>
          <p:nvPr/>
        </p:nvPicPr>
        <p:blipFill>
          <a:blip r:embed="rId2"/>
          <a:stretch>
            <a:fillRect/>
          </a:stretch>
        </p:blipFill>
        <p:spPr>
          <a:xfrm>
            <a:off x="5647681" y="4225637"/>
            <a:ext cx="3496319" cy="2632364"/>
          </a:xfrm>
          <a:prstGeom prst="rect">
            <a:avLst/>
          </a:prstGeom>
        </p:spPr>
      </p:pic>
    </p:spTree>
    <p:extLst>
      <p:ext uri="{BB962C8B-B14F-4D97-AF65-F5344CB8AC3E}">
        <p14:creationId xmlns:p14="http://schemas.microsoft.com/office/powerpoint/2010/main" val="4247304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E8245-AA93-4BC3-8D4C-7649048FCD56}"/>
              </a:ext>
            </a:extLst>
          </p:cNvPr>
          <p:cNvSpPr>
            <a:spLocks noGrp="1"/>
          </p:cNvSpPr>
          <p:nvPr>
            <p:ph type="title"/>
          </p:nvPr>
        </p:nvSpPr>
        <p:spPr/>
        <p:txBody>
          <a:bodyPr/>
          <a:lstStyle/>
          <a:p>
            <a:r>
              <a:rPr lang="en-GB" dirty="0"/>
              <a:t>Build a Burger</a:t>
            </a:r>
          </a:p>
        </p:txBody>
      </p:sp>
      <p:sp>
        <p:nvSpPr>
          <p:cNvPr id="3" name="Content Placeholder 2">
            <a:extLst>
              <a:ext uri="{FF2B5EF4-FFF2-40B4-BE49-F238E27FC236}">
                <a16:creationId xmlns:a16="http://schemas.microsoft.com/office/drawing/2014/main" id="{74498B0B-8B30-45F7-B413-79E6FD98F775}"/>
              </a:ext>
            </a:extLst>
          </p:cNvPr>
          <p:cNvSpPr>
            <a:spLocks noGrp="1"/>
          </p:cNvSpPr>
          <p:nvPr>
            <p:ph idx="1"/>
          </p:nvPr>
        </p:nvSpPr>
        <p:spPr/>
        <p:txBody>
          <a:bodyPr/>
          <a:lstStyle/>
          <a:p>
            <a:r>
              <a:rPr lang="en-GB" dirty="0"/>
              <a:t>For this project, you will be designing a gourmet burger</a:t>
            </a:r>
          </a:p>
          <a:p>
            <a:endParaRPr lang="en-GB" dirty="0"/>
          </a:p>
          <a:p>
            <a:r>
              <a:rPr lang="en-GB" dirty="0"/>
              <a:t>We will be looking at a number of food related issues as we build your burger</a:t>
            </a:r>
          </a:p>
          <a:p>
            <a:endParaRPr lang="en-GB" dirty="0"/>
          </a:p>
          <a:p>
            <a:r>
              <a:rPr lang="en-GB" dirty="0"/>
              <a:t>You will be making your burger at home, either digitally, or in the kitchen</a:t>
            </a:r>
          </a:p>
        </p:txBody>
      </p:sp>
    </p:spTree>
    <p:extLst>
      <p:ext uri="{BB962C8B-B14F-4D97-AF65-F5344CB8AC3E}">
        <p14:creationId xmlns:p14="http://schemas.microsoft.com/office/powerpoint/2010/main" val="3930605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E15E11-C6AA-4E91-A37F-0C0FFE569294}"/>
              </a:ext>
            </a:extLst>
          </p:cNvPr>
          <p:cNvSpPr>
            <a:spLocks noGrp="1"/>
          </p:cNvSpPr>
          <p:nvPr>
            <p:ph type="title"/>
          </p:nvPr>
        </p:nvSpPr>
        <p:spPr/>
        <p:txBody>
          <a:bodyPr/>
          <a:lstStyle/>
          <a:p>
            <a:r>
              <a:rPr lang="en-GB" dirty="0"/>
              <a:t>Food Provenance</a:t>
            </a:r>
          </a:p>
        </p:txBody>
      </p:sp>
      <p:sp>
        <p:nvSpPr>
          <p:cNvPr id="5" name="Text Placeholder 4">
            <a:extLst>
              <a:ext uri="{FF2B5EF4-FFF2-40B4-BE49-F238E27FC236}">
                <a16:creationId xmlns:a16="http://schemas.microsoft.com/office/drawing/2014/main" id="{8D85F57D-FF0F-4992-9937-1E654CFD8075}"/>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061955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0BE7E20-6AD1-4665-9472-9F9159DB7CF4}"/>
              </a:ext>
            </a:extLst>
          </p:cNvPr>
          <p:cNvSpPr>
            <a:spLocks noGrp="1"/>
          </p:cNvSpPr>
          <p:nvPr>
            <p:ph type="title"/>
          </p:nvPr>
        </p:nvSpPr>
        <p:spPr/>
        <p:txBody>
          <a:bodyPr/>
          <a:lstStyle/>
          <a:p>
            <a:r>
              <a:rPr lang="en-GB" sz="4400" b="1" dirty="0">
                <a:solidFill>
                  <a:srgbClr val="EF9F3F"/>
                </a:solidFill>
                <a:effectLst/>
                <a:latin typeface="Arial" panose="020B0604020202020204" pitchFamily="34" charset="0"/>
                <a:ea typeface="MS Mincho" panose="02020609040205080304" pitchFamily="49" charset="-128"/>
                <a:cs typeface="Times New Roman" panose="02020603050405020304" pitchFamily="18" charset="0"/>
              </a:rPr>
              <a:t>Food provenance</a:t>
            </a:r>
            <a:endParaRPr lang="en-GB" dirty="0"/>
          </a:p>
        </p:txBody>
      </p:sp>
      <p:sp>
        <p:nvSpPr>
          <p:cNvPr id="5" name="Content Placeholder 4">
            <a:extLst>
              <a:ext uri="{FF2B5EF4-FFF2-40B4-BE49-F238E27FC236}">
                <a16:creationId xmlns:a16="http://schemas.microsoft.com/office/drawing/2014/main" id="{A2213195-2401-4929-892D-4EBFA21EF594}"/>
              </a:ext>
            </a:extLst>
          </p:cNvPr>
          <p:cNvSpPr>
            <a:spLocks noGrp="1"/>
          </p:cNvSpPr>
          <p:nvPr>
            <p:ph idx="1"/>
          </p:nvPr>
        </p:nvSpPr>
        <p:spPr/>
        <p:txBody>
          <a:bodyPr/>
          <a:lstStyle/>
          <a:p>
            <a:pPr marL="0" indent="0">
              <a:buNone/>
            </a:pPr>
            <a:r>
              <a:rPr lang="en-GB" sz="1800" dirty="0">
                <a:effectLst/>
                <a:latin typeface="Arial" panose="020B0604020202020204" pitchFamily="34" charset="0"/>
                <a:ea typeface="MS Mincho" panose="02020609040205080304" pitchFamily="49" charset="-128"/>
                <a:cs typeface="Times New Roman" panose="02020603050405020304" pitchFamily="18" charset="0"/>
              </a:rPr>
              <a:t>Food provenance means knowing all about where your food comes from and how it has been grown or reared, harvested, caught or slaughtered and finally prepared. The above poster outlines traditional foods produced around the country, some of which have protected status.</a:t>
            </a:r>
          </a:p>
          <a:p>
            <a:pPr marL="0" indent="0">
              <a:buNone/>
            </a:pP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1800" dirty="0">
                <a:effectLst/>
                <a:latin typeface="Arial" panose="020B0604020202020204" pitchFamily="34" charset="0"/>
                <a:ea typeface="MS Mincho" panose="02020609040205080304" pitchFamily="49" charset="-128"/>
                <a:cs typeface="Times New Roman" panose="02020603050405020304" pitchFamily="18" charset="0"/>
              </a:rPr>
              <a:t>When buying the beef and lamb for your burgers, take a moment to think about where the meat has come from. Are there any logos on the packaging? If so, what do they mean?</a:t>
            </a:r>
            <a:endParaRPr lang="en-GB" sz="1800" dirty="0">
              <a:latin typeface="Cambria" panose="02040503050406030204" pitchFamily="18" charset="0"/>
              <a:ea typeface="MS Mincho" panose="02020609040205080304" pitchFamily="49" charset="-128"/>
              <a:cs typeface="Times New Roman" panose="02020603050405020304" pitchFamily="18" charset="0"/>
            </a:endParaRPr>
          </a:p>
          <a:p>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1800" dirty="0">
                <a:effectLst/>
                <a:latin typeface="Arial" panose="020B0604020202020204" pitchFamily="34" charset="0"/>
                <a:ea typeface="MS Mincho" panose="02020609040205080304" pitchFamily="49" charset="-128"/>
                <a:cs typeface="Times New Roman" panose="02020603050405020304" pitchFamily="18" charset="0"/>
              </a:rPr>
              <a:t>In order that you can make an informed choice next time you go shopping, find out more about the following quality assurance schemes: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endParaRPr lang="en-GB" dirty="0"/>
          </a:p>
        </p:txBody>
      </p:sp>
    </p:spTree>
    <p:extLst>
      <p:ext uri="{BB962C8B-B14F-4D97-AF65-F5344CB8AC3E}">
        <p14:creationId xmlns:p14="http://schemas.microsoft.com/office/powerpoint/2010/main" val="3962456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59DA1-E05E-4CA4-BED5-E17FFBC526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1782F88-92E1-4538-8776-EFE8C6C0AAA8}"/>
              </a:ext>
            </a:extLst>
          </p:cNvPr>
          <p:cNvSpPr>
            <a:spLocks noGrp="1"/>
          </p:cNvSpPr>
          <p:nvPr>
            <p:ph idx="1"/>
          </p:nvPr>
        </p:nvSpPr>
        <p:spPr/>
        <p:txBody>
          <a:bodyPr/>
          <a:lstStyle/>
          <a:p>
            <a:endParaRPr lang="en-GB" dirty="0"/>
          </a:p>
        </p:txBody>
      </p:sp>
      <p:pic>
        <p:nvPicPr>
          <p:cNvPr id="5" name="Picture 4" descr="http://www.independent.co.uk/incoming/article7697791.ece/alternates/w620/Pg-10-food.jpg">
            <a:extLst>
              <a:ext uri="{FF2B5EF4-FFF2-40B4-BE49-F238E27FC236}">
                <a16:creationId xmlns:a16="http://schemas.microsoft.com/office/drawing/2014/main" id="{F546C258-64CD-4A39-9102-EEA19E4FA4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8412" y="152402"/>
            <a:ext cx="2931033" cy="307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Image result for meat quality mark">
            <a:extLst>
              <a:ext uri="{FF2B5EF4-FFF2-40B4-BE49-F238E27FC236}">
                <a16:creationId xmlns:a16="http://schemas.microsoft.com/office/drawing/2014/main" id="{CC6F3D4C-5B33-43EF-8CC7-19F6C62ABE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1997" y="3430143"/>
            <a:ext cx="6625222" cy="2746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5353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Posh nosh!</a:t>
            </a:r>
          </a:p>
        </p:txBody>
      </p:sp>
      <p:sp>
        <p:nvSpPr>
          <p:cNvPr id="3" name="Text Placeholder 2">
            <a:extLst>
              <a:ext uri="{FF2B5EF4-FFF2-40B4-BE49-F238E27FC236}">
                <a16:creationId xmlns:a16="http://schemas.microsoft.com/office/drawing/2014/main" id="{0D9325D5-0362-4A55-9BB7-4BD3FA67516E}"/>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955166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207818" y="0"/>
            <a:ext cx="7772400" cy="1600200"/>
          </a:xfrm>
        </p:spPr>
        <p:txBody>
          <a:bodyPr/>
          <a:lstStyle/>
          <a:p>
            <a:r>
              <a:rPr lang="en-US" dirty="0"/>
              <a:t>The challenge</a:t>
            </a:r>
          </a:p>
        </p:txBody>
      </p:sp>
      <p:sp>
        <p:nvSpPr>
          <p:cNvPr id="3" name="Subtitle 2"/>
          <p:cNvSpPr>
            <a:spLocks noGrp="1"/>
          </p:cNvSpPr>
          <p:nvPr>
            <p:ph type="subTitle" idx="4294967295"/>
          </p:nvPr>
        </p:nvSpPr>
        <p:spPr>
          <a:xfrm>
            <a:off x="665018" y="1600200"/>
            <a:ext cx="6858000" cy="1655762"/>
          </a:xfrm>
        </p:spPr>
        <p:txBody>
          <a:bodyPr>
            <a:normAutofit/>
          </a:bodyPr>
          <a:lstStyle/>
          <a:p>
            <a:r>
              <a:rPr lang="en-GB" dirty="0"/>
              <a:t>You will need to create a premium or luxury burger.</a:t>
            </a:r>
          </a:p>
        </p:txBody>
      </p:sp>
      <p:pic>
        <p:nvPicPr>
          <p:cNvPr id="4" name="Picture 3" descr="Gourmet Beef Ranch Burger recipe from Simply Beef and Lam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151130"/>
            <a:ext cx="3693381" cy="1889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Lamb Rosemary and Apple Burgers with Apple and Cider Rel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577" y="4384963"/>
            <a:ext cx="2664318" cy="1774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0713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59789"/>
            <a:ext cx="7772400" cy="2387600"/>
          </a:xfrm>
        </p:spPr>
        <p:txBody>
          <a:bodyPr/>
          <a:lstStyle/>
          <a:p>
            <a:r>
              <a:rPr lang="en-GB" dirty="0"/>
              <a:t>What makes a premium product? </a:t>
            </a:r>
            <a:endParaRPr lang="en-US" dirty="0"/>
          </a:p>
        </p:txBody>
      </p:sp>
      <p:sp>
        <p:nvSpPr>
          <p:cNvPr id="3" name="Subtitle 2"/>
          <p:cNvSpPr>
            <a:spLocks noGrp="1"/>
          </p:cNvSpPr>
          <p:nvPr>
            <p:ph type="subTitle" idx="4294967295"/>
          </p:nvPr>
        </p:nvSpPr>
        <p:spPr>
          <a:xfrm>
            <a:off x="734291" y="2633663"/>
            <a:ext cx="5429250" cy="2698750"/>
          </a:xfrm>
        </p:spPr>
        <p:txBody>
          <a:bodyPr>
            <a:noAutofit/>
          </a:bodyPr>
          <a:lstStyle/>
          <a:p>
            <a:r>
              <a:rPr lang="en-GB" sz="2400" dirty="0"/>
              <a:t>In pairs, write down three things that make a premium product.</a:t>
            </a:r>
          </a:p>
          <a:p>
            <a:endParaRPr lang="en-GB" sz="2400" dirty="0"/>
          </a:p>
          <a:p>
            <a:pPr>
              <a:spcBef>
                <a:spcPts val="0"/>
              </a:spcBef>
              <a:defRPr/>
            </a:pPr>
            <a:r>
              <a:rPr lang="en-GB" sz="2400" dirty="0"/>
              <a:t>Did you include?</a:t>
            </a:r>
          </a:p>
          <a:p>
            <a:pPr>
              <a:spcBef>
                <a:spcPts val="0"/>
              </a:spcBef>
              <a:buFont typeface="Arial" panose="020B0604020202020204" pitchFamily="34" charset="0"/>
              <a:buChar char="•"/>
              <a:defRPr/>
            </a:pPr>
            <a:r>
              <a:rPr lang="en-GB" sz="2400" dirty="0"/>
              <a:t>High quality ingredients.</a:t>
            </a:r>
          </a:p>
          <a:p>
            <a:pPr>
              <a:spcBef>
                <a:spcPts val="0"/>
              </a:spcBef>
              <a:buFont typeface="Arial" panose="020B0604020202020204" pitchFamily="34" charset="0"/>
              <a:buChar char="•"/>
              <a:defRPr/>
            </a:pPr>
            <a:r>
              <a:rPr lang="en-GB" sz="2400" dirty="0"/>
              <a:t>Food provenance and quality assurance – knowing where your food comes from.</a:t>
            </a:r>
          </a:p>
          <a:p>
            <a:pPr>
              <a:spcBef>
                <a:spcPts val="0"/>
              </a:spcBef>
              <a:buFont typeface="Arial" panose="020B0604020202020204" pitchFamily="34" charset="0"/>
              <a:buChar char="•"/>
              <a:defRPr/>
            </a:pPr>
            <a:r>
              <a:rPr lang="en-GB" sz="2400" dirty="0"/>
              <a:t>A variety of burger ingredients, breads, toppings and sides.</a:t>
            </a:r>
          </a:p>
          <a:p>
            <a:pPr>
              <a:spcBef>
                <a:spcPts val="0"/>
              </a:spcBef>
              <a:buFont typeface="Arial" panose="020B0604020202020204" pitchFamily="34" charset="0"/>
              <a:buChar char="•"/>
              <a:defRPr/>
            </a:pPr>
            <a:r>
              <a:rPr lang="en-GB" sz="2400" dirty="0"/>
              <a:t>Good quality control – well made, shaped and cooked to perfection</a:t>
            </a:r>
            <a:r>
              <a:rPr lang="en-GB" sz="2000" dirty="0"/>
              <a:t>!</a:t>
            </a:r>
          </a:p>
          <a:p>
            <a:endParaRPr lang="en-GB" sz="2400" dirty="0"/>
          </a:p>
        </p:txBody>
      </p:sp>
      <p:pic>
        <p:nvPicPr>
          <p:cNvPr id="5" name="Picture 4" descr="http://meatandeducation.redmeatinfo.com/sites/default/files/images/Piri%20Piri%20burg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8330" y="4103757"/>
            <a:ext cx="2457311" cy="2457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85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128" y="-538614"/>
            <a:ext cx="7772400" cy="2387600"/>
          </a:xfrm>
        </p:spPr>
        <p:txBody>
          <a:bodyPr/>
          <a:lstStyle/>
          <a:p>
            <a:r>
              <a:rPr lang="en-US" dirty="0"/>
              <a:t>Food provenance</a:t>
            </a:r>
          </a:p>
        </p:txBody>
      </p:sp>
      <p:sp>
        <p:nvSpPr>
          <p:cNvPr id="3" name="Subtitle 2"/>
          <p:cNvSpPr>
            <a:spLocks noGrp="1"/>
          </p:cNvSpPr>
          <p:nvPr>
            <p:ph type="subTitle" idx="1"/>
          </p:nvPr>
        </p:nvSpPr>
        <p:spPr>
          <a:xfrm>
            <a:off x="234386" y="2502567"/>
            <a:ext cx="6858000" cy="1655762"/>
          </a:xfrm>
        </p:spPr>
        <p:txBody>
          <a:bodyPr>
            <a:normAutofit/>
          </a:bodyPr>
          <a:lstStyle/>
          <a:p>
            <a:r>
              <a:rPr lang="en-GB" dirty="0"/>
              <a:t>Quality assurance schemes are used by the red meat industry to assure consumers that the meat they buy is traceable, safe to eat and produced responsibly.</a:t>
            </a:r>
          </a:p>
        </p:txBody>
      </p:sp>
      <p:pic>
        <p:nvPicPr>
          <p:cNvPr id="4" name="Picture 3" descr="http://www.independent.co.uk/incoming/article7697791.ece/alternates/w620/Pg-10-foo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386" y="3330448"/>
            <a:ext cx="1150271" cy="120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Image result for meat quality ma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0112" y="4720543"/>
            <a:ext cx="2303714" cy="95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8057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Food provenance</a:t>
            </a:r>
          </a:p>
        </p:txBody>
      </p:sp>
      <p:sp>
        <p:nvSpPr>
          <p:cNvPr id="3" name="Subtitle 2"/>
          <p:cNvSpPr>
            <a:spLocks noGrp="1"/>
          </p:cNvSpPr>
          <p:nvPr>
            <p:ph idx="1"/>
          </p:nvPr>
        </p:nvSpPr>
        <p:spPr/>
        <p:txBody>
          <a:bodyPr>
            <a:normAutofit/>
          </a:bodyPr>
          <a:lstStyle/>
          <a:p>
            <a:pPr marL="0" indent="0">
              <a:buNone/>
            </a:pPr>
            <a:r>
              <a:rPr lang="en-GB" sz="2000" dirty="0"/>
              <a:t>Task:</a:t>
            </a:r>
          </a:p>
          <a:p>
            <a:endParaRPr lang="en-GB" sz="2000" dirty="0"/>
          </a:p>
          <a:p>
            <a:r>
              <a:rPr lang="en-GB" sz="2000" dirty="0"/>
              <a:t>Research The Red Tractor and Quality Standard Beef &amp; Lamb assurance schemes.</a:t>
            </a:r>
          </a:p>
          <a:p>
            <a:endParaRPr lang="en-GB" sz="2000" dirty="0"/>
          </a:p>
          <a:p>
            <a:r>
              <a:rPr lang="en-GB" sz="2000" dirty="0"/>
              <a:t>Why do you think that manufacturers of premium products might choose to use meat produced following these assurance schemes?</a:t>
            </a:r>
          </a:p>
        </p:txBody>
      </p:sp>
      <p:pic>
        <p:nvPicPr>
          <p:cNvPr id="4" name="Picture 3" descr="S:\Shared\EDUCATION TEAM FILES\Meat and education\Images - NOT BNF COPYRIGHT\Livestock market photographs\Limousi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6876" y="4792727"/>
            <a:ext cx="2025067" cy="1519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S:\Shared\EDUCATION TEAM FILES\Meat and education\Images - NOT BNF COPYRIGHT\Livestock market photographs\Scottish Blackface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8330" y="4792727"/>
            <a:ext cx="2028639" cy="1521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7099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Inspiration</a:t>
            </a:r>
          </a:p>
        </p:txBody>
      </p:sp>
      <p:sp>
        <p:nvSpPr>
          <p:cNvPr id="3" name="Content Placeholder 2">
            <a:extLst>
              <a:ext uri="{FF2B5EF4-FFF2-40B4-BE49-F238E27FC236}">
                <a16:creationId xmlns:a16="http://schemas.microsoft.com/office/drawing/2014/main" id="{68EAF1F8-3764-4DD9-B65F-D6C25BF85133}"/>
              </a:ext>
            </a:extLst>
          </p:cNvPr>
          <p:cNvSpPr>
            <a:spLocks noGrp="1"/>
          </p:cNvSpPr>
          <p:nvPr>
            <p:ph idx="1"/>
          </p:nvPr>
        </p:nvSpPr>
        <p:spPr/>
        <p:txBody>
          <a:bodyPr/>
          <a:lstStyle/>
          <a:p>
            <a:endParaRPr lang="en-GB"/>
          </a:p>
        </p:txBody>
      </p:sp>
      <p:pic>
        <p:nvPicPr>
          <p:cNvPr id="6" name="Picture 5" descr="Bread, Panini, Panini Bread, Turkish, Turkish Br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823" y="2026634"/>
            <a:ext cx="2865572" cy="1910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alad, Cheese, Onion, Feta Cheese, Tomatoes, Fris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9412" y="1898968"/>
            <a:ext cx="3077765" cy="232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Doctor, Basil, Natural, Pharmaceutical, Kitchen, Gre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1882" y="3060423"/>
            <a:ext cx="2253853" cy="3003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3011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Inspiration</a:t>
            </a:r>
          </a:p>
        </p:txBody>
      </p:sp>
      <p:sp>
        <p:nvSpPr>
          <p:cNvPr id="6" name="Content Placeholder 5">
            <a:extLst>
              <a:ext uri="{FF2B5EF4-FFF2-40B4-BE49-F238E27FC236}">
                <a16:creationId xmlns:a16="http://schemas.microsoft.com/office/drawing/2014/main" id="{5D4641AB-891A-4BFA-B989-31CC716FC9D9}"/>
              </a:ext>
            </a:extLst>
          </p:cNvPr>
          <p:cNvSpPr>
            <a:spLocks noGrp="1"/>
          </p:cNvSpPr>
          <p:nvPr>
            <p:ph idx="1"/>
          </p:nvPr>
        </p:nvSpPr>
        <p:spPr/>
        <p:txBody>
          <a:bodyPr/>
          <a:lstStyle/>
          <a:p>
            <a:endParaRPr lang="en-GB"/>
          </a:p>
        </p:txBody>
      </p:sp>
      <p:pic>
        <p:nvPicPr>
          <p:cNvPr id="3" name="Picture 2" descr="http://www.simplybeefandlamb.co.uk/sites/default/files/styles/recipe-lead/public/recipes/kiev-burger-web.jpg?itok=cfVlIKp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53" y="1759216"/>
            <a:ext cx="3704034" cy="189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http://www.simplybeefandlamb.co.uk/sites/default/files/styles/recipe-lead/public/recipes/Masala%20lamb%20burgers.jpg?itok=08OX8hv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6799" y="1595314"/>
            <a:ext cx="3461147" cy="1770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fmeek\AppData\Local\Microsoft\Windows\Temporary Internet Files\Content.IE5\9WKH6L8W\ramen burger.tiff"/>
          <p:cNvPicPr>
            <a:picLocks noChangeAspect="1" noChangeArrowheads="1"/>
          </p:cNvPicPr>
          <p:nvPr/>
        </p:nvPicPr>
        <p:blipFill rotWithShape="1">
          <a:blip r:embed="rId4">
            <a:extLst>
              <a:ext uri="{28A0092B-C50C-407E-A947-70E740481C1C}">
                <a14:useLocalDpi xmlns:a14="http://schemas.microsoft.com/office/drawing/2010/main" val="0"/>
              </a:ext>
            </a:extLst>
          </a:blip>
          <a:srcRect l="22501" t="12745" r="12763" b="13875"/>
          <a:stretch/>
        </p:blipFill>
        <p:spPr bwMode="auto">
          <a:xfrm>
            <a:off x="3550609" y="4001294"/>
            <a:ext cx="2484913" cy="1761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1425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Inspiration</a:t>
            </a:r>
          </a:p>
        </p:txBody>
      </p:sp>
      <p:sp>
        <p:nvSpPr>
          <p:cNvPr id="6" name="Content Placeholder 5">
            <a:extLst>
              <a:ext uri="{FF2B5EF4-FFF2-40B4-BE49-F238E27FC236}">
                <a16:creationId xmlns:a16="http://schemas.microsoft.com/office/drawing/2014/main" id="{1A7A8AC5-DCA9-477B-81CA-0A1A3CBAB9C4}"/>
              </a:ext>
            </a:extLst>
          </p:cNvPr>
          <p:cNvSpPr>
            <a:spLocks noGrp="1"/>
          </p:cNvSpPr>
          <p:nvPr>
            <p:ph idx="1"/>
          </p:nvPr>
        </p:nvSpPr>
        <p:spPr/>
        <p:txBody>
          <a:bodyPr/>
          <a:lstStyle/>
          <a:p>
            <a:endParaRPr lang="en-GB"/>
          </a:p>
        </p:txBody>
      </p:sp>
      <p:pic>
        <p:nvPicPr>
          <p:cNvPr id="3" name="Picture 2" descr="http://www.simplybeefandlamb.co.uk/sites/default/files/styles/recipe-lead/public/recipes/VEAL%20BURGERS%20WITH%20PESTO.jpg?itok=QvGz6Zd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503" y="2530079"/>
            <a:ext cx="3068943" cy="1569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http://www.simplybeefandlamb.co.uk/sites/default/files/styles/recipe-lead/public/recipes/Spicy%20Lamb%20and%20Feta%20Burgers%20with%20Cucumber%20Salsa.jpg?itok=u1aXon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862" y="2325229"/>
            <a:ext cx="3176415" cy="162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iquant Mini Burgers with Apple and Chilli Sla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7811" y="4099379"/>
            <a:ext cx="3265976" cy="1670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401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on the side?</a:t>
            </a:r>
          </a:p>
        </p:txBody>
      </p:sp>
      <p:sp>
        <p:nvSpPr>
          <p:cNvPr id="3" name="Subtitle 2"/>
          <p:cNvSpPr>
            <a:spLocks noGrp="1"/>
          </p:cNvSpPr>
          <p:nvPr>
            <p:ph idx="1"/>
          </p:nvPr>
        </p:nvSpPr>
        <p:spPr>
          <a:xfrm>
            <a:off x="628650" y="1825625"/>
            <a:ext cx="5896841" cy="4351338"/>
          </a:xfrm>
        </p:spPr>
        <p:txBody>
          <a:bodyPr>
            <a:normAutofit/>
          </a:bodyPr>
          <a:lstStyle/>
          <a:p>
            <a:r>
              <a:rPr lang="en-GB" sz="2400" dirty="0"/>
              <a:t>Breads, toppings and sides all make a premium product really special.</a:t>
            </a:r>
          </a:p>
          <a:p>
            <a:endParaRPr lang="en-GB" sz="2400" dirty="0"/>
          </a:p>
          <a:p>
            <a:r>
              <a:rPr lang="en-GB" sz="2400" dirty="0"/>
              <a:t>What will you serve with your burger?</a:t>
            </a:r>
          </a:p>
          <a:p>
            <a:endParaRPr lang="en-GB" sz="2400" dirty="0"/>
          </a:p>
          <a:p>
            <a:r>
              <a:rPr lang="en-GB" sz="2400" dirty="0"/>
              <a:t>Explore the different types of sides that could be added to your premium burger.</a:t>
            </a:r>
          </a:p>
          <a:p>
            <a:endParaRPr lang="en-GB" sz="2400" dirty="0"/>
          </a:p>
          <a:p>
            <a:r>
              <a:rPr lang="en-GB" sz="2400" dirty="0"/>
              <a:t>Think about appearance, textures and flavours!</a:t>
            </a:r>
          </a:p>
        </p:txBody>
      </p:sp>
      <p:pic>
        <p:nvPicPr>
          <p:cNvPr id="4" name="Picture 3" descr="Tomato Chutn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7935" y="1960521"/>
            <a:ext cx="2791784" cy="1427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http://www.simplybeefandlamb.co.uk/sites/default/files/styles/recipe-lead/public/recipes/Minty%20lamb%20burgers%20with%20gooey%20cheese.jpg?itok=7v28YC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7935" y="4778452"/>
            <a:ext cx="2791785" cy="1533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7983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CD34F73-4A3D-44EC-8B98-FA32A73685B3}"/>
              </a:ext>
            </a:extLst>
          </p:cNvPr>
          <p:cNvSpPr/>
          <p:nvPr/>
        </p:nvSpPr>
        <p:spPr>
          <a:xfrm>
            <a:off x="54409" y="318958"/>
            <a:ext cx="9035182" cy="6220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7" name="TextBox 6">
            <a:extLst>
              <a:ext uri="{FF2B5EF4-FFF2-40B4-BE49-F238E27FC236}">
                <a16:creationId xmlns:a16="http://schemas.microsoft.com/office/drawing/2014/main" id="{034FBC27-6166-48DB-B3FA-86821F07D7BC}"/>
              </a:ext>
            </a:extLst>
          </p:cNvPr>
          <p:cNvSpPr txBox="1"/>
          <p:nvPr/>
        </p:nvSpPr>
        <p:spPr>
          <a:xfrm>
            <a:off x="7362010" y="385644"/>
            <a:ext cx="570468" cy="291170"/>
          </a:xfrm>
          <a:prstGeom prst="rect">
            <a:avLst/>
          </a:prstGeom>
          <a:noFill/>
        </p:spPr>
        <p:txBody>
          <a:bodyPr wrap="square" rtlCol="0">
            <a:spAutoFit/>
          </a:bodyPr>
          <a:lstStyle/>
          <a:p>
            <a:r>
              <a:rPr lang="en-GB" sz="1292" dirty="0">
                <a:latin typeface="Berlin Sans FB" panose="020E0602020502020306" pitchFamily="34" charset="0"/>
              </a:rPr>
              <a:t>Date:</a:t>
            </a:r>
          </a:p>
        </p:txBody>
      </p:sp>
      <p:sp>
        <p:nvSpPr>
          <p:cNvPr id="9" name="TextBox 8">
            <a:extLst>
              <a:ext uri="{FF2B5EF4-FFF2-40B4-BE49-F238E27FC236}">
                <a16:creationId xmlns:a16="http://schemas.microsoft.com/office/drawing/2014/main" id="{17EA2BB9-4FCC-4A14-AB03-AC1A492871ED}"/>
              </a:ext>
            </a:extLst>
          </p:cNvPr>
          <p:cNvSpPr txBox="1"/>
          <p:nvPr/>
        </p:nvSpPr>
        <p:spPr>
          <a:xfrm>
            <a:off x="71957" y="373904"/>
            <a:ext cx="6233070" cy="490006"/>
          </a:xfrm>
          <a:prstGeom prst="rect">
            <a:avLst/>
          </a:prstGeom>
          <a:noFill/>
        </p:spPr>
        <p:txBody>
          <a:bodyPr wrap="square">
            <a:spAutoFit/>
          </a:bodyPr>
          <a:lstStyle/>
          <a:p>
            <a:pPr defTabSz="844083" eaLnBrk="0" fontAlgn="base" hangingPunct="0">
              <a:spcBef>
                <a:spcPct val="0"/>
              </a:spcBef>
              <a:spcAft>
                <a:spcPct val="0"/>
              </a:spcAft>
            </a:pPr>
            <a:r>
              <a:rPr lang="en-US" altLang="en-US" sz="1292" dirty="0">
                <a:latin typeface="Berlin Sans FB" panose="020E0602020502020306" pitchFamily="34" charset="0"/>
                <a:ea typeface="Calibri" panose="020F0502020204030204" pitchFamily="34" charset="0"/>
                <a:cs typeface="Times New Roman" panose="02020603050405020304" pitchFamily="18" charset="0"/>
              </a:rPr>
              <a:t>Food and Nutrition: Build a Burger</a:t>
            </a:r>
          </a:p>
          <a:p>
            <a:pPr defTabSz="844083" eaLnBrk="0" fontAlgn="base" hangingPunct="0">
              <a:spcBef>
                <a:spcPct val="0"/>
              </a:spcBef>
              <a:spcAft>
                <a:spcPct val="0"/>
              </a:spcAft>
            </a:pPr>
            <a:r>
              <a:rPr lang="en-US" altLang="en-US" sz="1292" dirty="0">
                <a:latin typeface="Berlin Sans FB" panose="020E0602020502020306" pitchFamily="34" charset="0"/>
                <a:cs typeface="Times New Roman" panose="02020603050405020304" pitchFamily="18" charset="0"/>
              </a:rPr>
              <a:t>Burger Design</a:t>
            </a:r>
            <a:endParaRPr lang="en-US" altLang="en-US" sz="1292" dirty="0">
              <a:latin typeface="Berlin Sans FB" panose="020E0602020502020306" pitchFamily="34" charset="0"/>
            </a:endParaRPr>
          </a:p>
        </p:txBody>
      </p:sp>
      <p:sp>
        <p:nvSpPr>
          <p:cNvPr id="2" name="TextBox 1">
            <a:extLst>
              <a:ext uri="{FF2B5EF4-FFF2-40B4-BE49-F238E27FC236}">
                <a16:creationId xmlns:a16="http://schemas.microsoft.com/office/drawing/2014/main" id="{3DE1ED77-C3A1-45B3-A523-EE31D4C1B6CD}"/>
              </a:ext>
            </a:extLst>
          </p:cNvPr>
          <p:cNvSpPr txBox="1"/>
          <p:nvPr/>
        </p:nvSpPr>
        <p:spPr>
          <a:xfrm>
            <a:off x="144805" y="5518695"/>
            <a:ext cx="8854391" cy="859659"/>
          </a:xfrm>
          <a:prstGeom prst="rect">
            <a:avLst/>
          </a:prstGeom>
          <a:noFill/>
        </p:spPr>
        <p:txBody>
          <a:bodyPr wrap="square" rtlCol="0">
            <a:spAutoFit/>
          </a:bodyPr>
          <a:lstStyle/>
          <a:p>
            <a:r>
              <a:rPr lang="en-GB" sz="1662" dirty="0"/>
              <a:t>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9976647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7" ma:contentTypeDescription="Create a new document." ma:contentTypeScope="" ma:versionID="2b027c32918af11b42647d15151b8c0a">
  <xsd:schema xmlns:xsd="http://www.w3.org/2001/XMLSchema" xmlns:xs="http://www.w3.org/2001/XMLSchema" xmlns:p="http://schemas.microsoft.com/office/2006/metadata/properties" xmlns:ns2="f513355b-a9cf-41c1-ad84-cdbe52169224" targetNamespace="http://schemas.microsoft.com/office/2006/metadata/properties" ma:root="true" ma:fieldsID="437a4094daacb643fa011a0979671531"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4E1759-3DFA-4992-A770-3D7B14DCC2A4}">
  <ds:schemaRefs>
    <ds:schemaRef ds:uri="http://schemas.microsoft.com/sharepoint/v3/contenttype/forms"/>
  </ds:schemaRefs>
</ds:datastoreItem>
</file>

<file path=customXml/itemProps2.xml><?xml version="1.0" encoding="utf-8"?>
<ds:datastoreItem xmlns:ds="http://schemas.openxmlformats.org/officeDocument/2006/customXml" ds:itemID="{5B610EFF-05FF-41F0-9BCB-1C0F66829CD2}">
  <ds:schemaRefs>
    <ds:schemaRef ds:uri="http://schemas.microsoft.com/office/2006/metadata/properties"/>
    <ds:schemaRef ds:uri="http://www.w3.org/XML/1998/namespace"/>
    <ds:schemaRef ds:uri="http://schemas.microsoft.com/office/2006/documentManagement/types"/>
    <ds:schemaRef ds:uri="http://purl.org/dc/elements/1.1/"/>
    <ds:schemaRef ds:uri="http://purl.org/dc/terms/"/>
    <ds:schemaRef ds:uri="http://purl.org/dc/dcmitype/"/>
    <ds:schemaRef ds:uri="http://schemas.microsoft.com/office/infopath/2007/PartnerControls"/>
    <ds:schemaRef ds:uri="http://schemas.openxmlformats.org/package/2006/metadata/core-properties"/>
    <ds:schemaRef ds:uri="f513355b-a9cf-41c1-ad84-cdbe52169224"/>
  </ds:schemaRefs>
</ds:datastoreItem>
</file>

<file path=customXml/itemProps3.xml><?xml version="1.0" encoding="utf-8"?>
<ds:datastoreItem xmlns:ds="http://schemas.openxmlformats.org/officeDocument/2006/customXml" ds:itemID="{334997A0-32DC-4D51-B356-640C0FE02FC9}"/>
</file>

<file path=docProps/app.xml><?xml version="1.0" encoding="utf-8"?>
<Properties xmlns="http://schemas.openxmlformats.org/officeDocument/2006/extended-properties" xmlns:vt="http://schemas.openxmlformats.org/officeDocument/2006/docPropsVTypes">
  <Template>Office Theme</Template>
  <TotalTime>201</TotalTime>
  <Words>436</Words>
  <Application>Microsoft Office PowerPoint</Application>
  <PresentationFormat>On-screen Show (4:3)</PresentationFormat>
  <Paragraphs>50</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Berlin Sans FB</vt:lpstr>
      <vt:lpstr>Calibri</vt:lpstr>
      <vt:lpstr>Calibri Light</vt:lpstr>
      <vt:lpstr>Cambria</vt:lpstr>
      <vt:lpstr>Office Theme</vt:lpstr>
      <vt:lpstr>Build A Burger</vt:lpstr>
      <vt:lpstr>PowerPoint Presentation</vt:lpstr>
      <vt:lpstr>Build a Burger</vt:lpstr>
      <vt:lpstr>Food Provenance</vt:lpstr>
      <vt:lpstr>Food provenance</vt:lpstr>
      <vt:lpstr>PowerPoint Presentation</vt:lpstr>
      <vt:lpstr>Posh nosh!</vt:lpstr>
      <vt:lpstr>The challenge</vt:lpstr>
      <vt:lpstr>What makes a premium product? </vt:lpstr>
      <vt:lpstr>Food provenance</vt:lpstr>
      <vt:lpstr>Food provenance</vt:lpstr>
      <vt:lpstr>Inspiration</vt:lpstr>
      <vt:lpstr>Inspiration</vt:lpstr>
      <vt:lpstr>Inspiration</vt:lpstr>
      <vt:lpstr>What’s on the side?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Gourmet Burger Builder</dc:title>
  <dc:creator>C Lobo</dc:creator>
  <cp:lastModifiedBy>C Lobo</cp:lastModifiedBy>
  <cp:revision>11</cp:revision>
  <dcterms:created xsi:type="dcterms:W3CDTF">2020-09-06T15:26:27Z</dcterms:created>
  <dcterms:modified xsi:type="dcterms:W3CDTF">2020-09-22T15:24:16Z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