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7" r:id="rId5"/>
    <p:sldId id="258" r:id="rId6"/>
    <p:sldId id="260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 varScale="1">
        <p:scale>
          <a:sx n="64" d="100"/>
          <a:sy n="64" d="100"/>
        </p:scale>
        <p:origin x="900" y="72"/>
      </p:cViewPr>
      <p:guideLst/>
    </p:cSldViewPr>
  </p:slideViewPr>
  <p:outlineViewPr>
    <p:cViewPr>
      <p:scale>
        <a:sx n="33" d="100"/>
        <a:sy n="33" d="100"/>
      </p:scale>
      <p:origin x="0" y="-144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5638C-FCE9-4BC0-908E-F1CED92DE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112A6A-2B82-4D1F-8C7A-5924374BF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E5D67-57AB-4D67-9EC3-B505B970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4A65E-205C-4FB5-906F-E227724DB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01C34-2D57-4D93-9C28-D8EE60C70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9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BC57F-D835-4CFE-990A-2B28EEE1F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9FA93-A625-4FC8-AAD5-432CAA71B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4D7FB-FB4E-497B-850C-A67E1DB3B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AE313-D5C2-4B2E-A021-36843913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E61C6-1C80-455E-A26D-D977DBB88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922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96978-0D68-4AB5-A6B8-78376C051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BB31A-6F4B-47EB-AC8F-1EE6A352B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F4114-CF58-46C7-B90B-BEC277A97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F2D9F-2C0B-40B5-B49E-071550EE0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F3E72-4894-49AB-9C08-B457F431A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39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851EE-7DF6-4B16-99EE-8A8955DEE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185A9-69D8-4C06-8302-C33AD43959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45BF6-CA1F-46D3-B91D-EC3E12BB1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A4533F-D373-4690-A723-6436D60BB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F04FC5-0107-4D54-9FB2-204848E10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5CE0FA-BBAB-4440-ADF9-C835C641D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80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E2B0C-1BDA-4F15-9B2E-35957DFF6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96F953-B229-4F04-BA3F-6F99207AB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E7C1F1-8D03-4E53-B252-F84C8DA1D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19338-A3CC-4946-94B8-6BF313FAD6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87D7-65C1-4F62-B1C7-0F0E8614C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AADF7F-7967-4263-9949-67C25DDEA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3EBF15-6F4E-49E3-A23A-B22B19E6E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FDC617-FD27-40C1-9BCC-5E470213C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213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E5E78-3F70-498B-99CB-710286119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BEDD18-66EB-48AA-AE54-6D6CD3337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1B0FC-404D-447D-80D4-30BCC93F0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73608F-2320-4767-A545-B24A31CF1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476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23F3B5-B4B3-477E-B984-ECBA9759E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94035B-7E4F-4E91-8D04-7FE0C62CD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60DD9-637B-4240-AF48-2590C7FC1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83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84724-0ED2-47B9-B23E-84B5A2025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26C9D-A2BB-4DC4-87AD-4902A4C57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9A6AD-DE12-441C-90D3-57582212B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6D5FB-CE48-4A5C-A370-927C231F5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77B46F-06DB-4365-8E75-E9F6A110E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ADAD3-4DDD-4505-B0B9-E3583878E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5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C7CEE-279B-44E9-9A53-7C07CB126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AEA7C9-955D-42CF-AF73-33EB07725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B26688-AF9B-4DA0-9C44-24E1E5D6D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DB23C-E022-49CB-A0E3-4D43F7927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3CFB9-0B87-44C8-AEB7-151CD4341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6DC663-0DF2-46E7-AB81-4D53D6AF4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685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DA46A-C043-43D2-86F1-DBB6BFAA2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E288DE-F98A-41C1-8C9C-85A409913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B295C-4B89-4A51-9F82-BC7D34FC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E6B6C-EE0F-4208-A9E4-3C0710DF0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0F48A-8E16-4B60-8F3E-9ED1C3E1F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685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0D7379-38DF-44CE-8B07-61342B4BA6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21035-461E-4D16-AA6A-1E96CFB8E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106FF-0A74-4A5B-A6C3-6885B6BC3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E22C5-7441-433C-BA73-7A70D4D85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2CCBD-3BED-44A5-A368-43F12833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74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868ECC-CAE9-4ED6-987E-D66FEE0FE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CFE79-B65B-4AAA-AE4A-6394905C9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D6E97-F9C0-4A08-A6AD-B48CED854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BEEE8-A561-4CBC-AFF0-F58A060355D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90314-9136-4E23-A599-BA8AADD23B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DCD3B-5589-4466-8805-70D9F4FBC3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97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kUE0BZtTRc" TargetMode="External"/><Relationship Id="rId2" Type="http://schemas.openxmlformats.org/officeDocument/2006/relationships/hyperlink" Target="https://www.youtube.com/watch?v=uStFvcz9Or4" TargetMode="Externa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highdown.sharepoint.com/:p:/r/sites/sciencedept/_layouts/15/Doc.aspx?sourcedoc=%7B1d4285cd-a43f-43ff-a3f6-ad127b3ee6a1%7D&amp;action=edit&amp;uid=%7B1D4285CD-A43F-43FF-A3F6-AD127B3EE6A1%7D&amp;ListItemId=14961&amp;ListId=%7BE2634438-FD60-48EB-9266-EDE0FE0A13E1%7D&amp;odsp=1&amp;env=prod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E0BB32-88EC-49E0-96C1-C9FD32C5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7577"/>
          </a:xfrm>
        </p:spPr>
        <p:txBody>
          <a:bodyPr/>
          <a:lstStyle/>
          <a:p>
            <a:r>
              <a:rPr lang="en-GB" dirty="0"/>
              <a:t>P3 Energy Resources, P3.1 Energy demands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258BE0D-0559-43EB-9688-9EF12D58DA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44184"/>
            <a:ext cx="5181600" cy="493277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Key points</a:t>
            </a:r>
          </a:p>
          <a:p>
            <a:r>
              <a:rPr lang="en-GB" dirty="0"/>
              <a:t>The UK energy demands are met mostly by burning oil, coal and gas.</a:t>
            </a:r>
          </a:p>
          <a:p>
            <a:r>
              <a:rPr lang="en-GB" dirty="0"/>
              <a:t>Nuclear power, biofuels, and renewable resources provide energy to generate some of the electricity we use.</a:t>
            </a:r>
          </a:p>
          <a:p>
            <a:r>
              <a:rPr lang="en-GB" dirty="0"/>
              <a:t>Uranium or plutonium are used as the fuel in a nuclear power station.  Much more energy is released per kilogram than from fossil fuels. </a:t>
            </a:r>
          </a:p>
          <a:p>
            <a:r>
              <a:rPr lang="en-GB" dirty="0"/>
              <a:t>Biofuels such as methane and ethanol are renewable sources of energy as they are derived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a living organisms, used at the same rate as they are replaced. </a:t>
            </a:r>
            <a:endParaRPr lang="en-GB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biofuel is carbon neutral because the carbon given out was only recently taken in.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BD97A-1B6B-4B14-888D-CF03CE923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55830" y="1244184"/>
            <a:ext cx="4997970" cy="493277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Videos to support the learning of this topic: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600" b="0" i="0" dirty="0">
                <a:effectLst/>
                <a:latin typeface="Roboto"/>
              </a:rPr>
              <a:t>Energy Sources of the Future: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 min</a:t>
            </a:r>
            <a:endParaRPr lang="en-US" sz="2600" b="0" i="0" dirty="0">
              <a:effectLst/>
              <a:latin typeface="Roboto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https://www.youtube.com/watch?v=uStFvcz9Or4</a:t>
            </a:r>
            <a:endParaRPr lang="en-US" sz="2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https://www.youtube.com/watch?v=1kUE0BZtTRc</a:t>
            </a:r>
            <a:r>
              <a:rPr lang="en-GB" sz="2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4 minutes  </a:t>
            </a:r>
            <a:r>
              <a:rPr lang="en-GB" sz="2800" b="0" i="0" dirty="0">
                <a:effectLst/>
                <a:latin typeface="Roboto"/>
              </a:rPr>
              <a:t>Renewable Energy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290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E0BB32-88EC-49E0-96C1-C9FD32C5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7577"/>
          </a:xfrm>
        </p:spPr>
        <p:txBody>
          <a:bodyPr/>
          <a:lstStyle/>
          <a:p>
            <a:r>
              <a:rPr lang="en-GB" dirty="0"/>
              <a:t>P3 Energy Resources, P3.1 Energy demands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258BE0D-0559-43EB-9688-9EF12D58DA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52025"/>
            <a:ext cx="5181600" cy="4924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Additional notes: 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Record Figure 1: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FBD97A-1B6B-4B14-888D-CF03CE923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52025"/>
            <a:ext cx="5181600" cy="5006169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Reproduce Table 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Comparing nuclear power and fossil fuel power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Chart, pie chart&#10;&#10;Description automatically generated">
            <a:extLst>
              <a:ext uri="{FF2B5EF4-FFF2-40B4-BE49-F238E27FC236}">
                <a16:creationId xmlns:a16="http://schemas.microsoft.com/office/drawing/2014/main" id="{CBFBE381-146C-4625-A028-0E3DE3C87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871804"/>
            <a:ext cx="4655253" cy="4581826"/>
          </a:xfrm>
          <a:prstGeom prst="rect">
            <a:avLst/>
          </a:prstGeom>
        </p:spPr>
      </p:pic>
      <p:pic>
        <p:nvPicPr>
          <p:cNvPr id="10" name="Picture 9" descr="Table&#10;&#10;Description automatically generated">
            <a:extLst>
              <a:ext uri="{FF2B5EF4-FFF2-40B4-BE49-F238E27FC236}">
                <a16:creationId xmlns:a16="http://schemas.microsoft.com/office/drawing/2014/main" id="{B94BAB67-CC48-489C-AC6C-9A95903C7D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092" y="2279602"/>
            <a:ext cx="6939269" cy="298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1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E0BB32-88EC-49E0-96C1-C9FD32C5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7577"/>
          </a:xfrm>
        </p:spPr>
        <p:txBody>
          <a:bodyPr/>
          <a:lstStyle/>
          <a:p>
            <a:r>
              <a:rPr lang="en-GB" dirty="0"/>
              <a:t>P3.1 Energy demands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258BE0D-0559-43EB-9688-9EF12D58DA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3256"/>
            <a:ext cx="7061616" cy="4924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Additional notes:  Inside a thermal power station:</a:t>
            </a:r>
          </a:p>
          <a:p>
            <a:pPr marL="0" indent="0"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36CFBB-9868-4A92-98CE-9D684A66B96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663909"/>
            <a:ext cx="6757753" cy="46623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2758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D7174-E58A-4F27-B0C5-602652AA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P3.1 Energy demands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6806-59FF-43D6-A965-75B993B944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9388" y="1361391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1ai)  Name the types of power stations that release carbon dioxide into the atmosphere.</a:t>
            </a:r>
          </a:p>
          <a:p>
            <a:pPr marL="0" indent="0">
              <a:buNone/>
            </a:pPr>
            <a:r>
              <a:rPr lang="en-GB" dirty="0" err="1"/>
              <a:t>aii</a:t>
            </a:r>
            <a:r>
              <a:rPr lang="en-GB" dirty="0"/>
              <a:t>)  Name the type of power station that does not release carbon dioxide into the atmosphere.</a:t>
            </a:r>
          </a:p>
          <a:p>
            <a:pPr marL="0" indent="0">
              <a:buNone/>
            </a:pPr>
            <a:r>
              <a:rPr lang="en-GB" dirty="0"/>
              <a:t>b)  Nuclear fuel releases about 10000 times as much energy as the same mass of fossil fuel.  Give one disadvantage of nuclear fuel compared with other types of fuel.</a:t>
            </a:r>
          </a:p>
          <a:p>
            <a:pPr marL="0" indent="0">
              <a:buNone/>
            </a:pPr>
            <a:r>
              <a:rPr lang="en-GB" dirty="0"/>
              <a:t>2a)  Give one advantage and one disadvantage:</a:t>
            </a:r>
          </a:p>
          <a:p>
            <a:pPr marL="0" indent="0">
              <a:buNone/>
            </a:pPr>
            <a:r>
              <a:rPr lang="en-GB" dirty="0" err="1"/>
              <a:t>i</a:t>
            </a:r>
            <a:r>
              <a:rPr lang="en-GB" dirty="0"/>
              <a:t>)  an oil-fired power station compared with a nuclear power station</a:t>
            </a:r>
          </a:p>
          <a:p>
            <a:pPr marL="0" indent="0">
              <a:buNone/>
            </a:pPr>
            <a:r>
              <a:rPr lang="en-GB" dirty="0"/>
              <a:t>ii) a gas-fired power station compared with a coal-fired power station.</a:t>
            </a:r>
          </a:p>
          <a:p>
            <a:pPr marL="0" indent="0">
              <a:buNone/>
            </a:pPr>
            <a:r>
              <a:rPr lang="en-GB" dirty="0"/>
              <a:t>b)  Look at Table 1.  </a:t>
            </a:r>
          </a:p>
          <a:p>
            <a:pPr marL="0" indent="0">
              <a:buNone/>
            </a:pPr>
            <a:r>
              <a:rPr lang="en-GB" dirty="0"/>
              <a:t>Calculate how many kilograms of fossil fuel would give the same amount of energy as 1 kilogram of uranium fuel.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6E549-13FA-445C-9DDD-B3A27068D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61391"/>
            <a:ext cx="5181600" cy="481557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3a)  Explain why ethanol is described as biofuel.</a:t>
            </a:r>
          </a:p>
          <a:p>
            <a:pPr marL="0" indent="0">
              <a:buNone/>
            </a:pPr>
            <a:r>
              <a:rPr lang="en-GB" dirty="0"/>
              <a:t>b)  Ethanol is also described as carbon-neutral.  Explain what a carbon-neutral fuel 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4  Global energy usage is currently about 5.0 x 10</a:t>
            </a:r>
            <a:r>
              <a:rPr lang="en-GB" baseline="30000" dirty="0"/>
              <a:t>20</a:t>
            </a:r>
            <a:r>
              <a:rPr lang="en-GB" dirty="0"/>
              <a:t> joules per year.  The global population is about 6 x 10</a:t>
            </a:r>
            <a:r>
              <a:rPr lang="en-GB" baseline="30000" dirty="0"/>
              <a:t>9</a:t>
            </a:r>
            <a:r>
              <a:rPr lang="en-GB" dirty="0"/>
              <a:t> people.  Estimate how much energy per second each person uses on average.</a:t>
            </a:r>
          </a:p>
        </p:txBody>
      </p:sp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12BDC0F0-A5B3-40F6-B4DA-6B28A87CA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443" y="1320910"/>
            <a:ext cx="5649113" cy="2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289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D7174-E58A-4F27-B0C5-602652AA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P3.1 Energy demands (answers)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6806-59FF-43D6-A965-75B993B944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8397" y="1480851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1ai)  Name the types of power stations that release carbon dioxide into the atmosphere.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coal, gas, oil</a:t>
            </a:r>
          </a:p>
          <a:p>
            <a:pPr marL="0" indent="0">
              <a:buNone/>
            </a:pPr>
            <a:r>
              <a:rPr lang="en-GB" dirty="0" err="1"/>
              <a:t>aii</a:t>
            </a:r>
            <a:r>
              <a:rPr lang="en-GB" dirty="0"/>
              <a:t>)  Name the type of power station that does not release carbon dioxide into the atmosphere.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nuclear, hydroelectricity, wind</a:t>
            </a:r>
          </a:p>
          <a:p>
            <a:pPr marL="0" indent="0">
              <a:buNone/>
            </a:pPr>
            <a:r>
              <a:rPr lang="en-GB" dirty="0"/>
              <a:t>b)  Nuclear fuel releases about 10,000 times as much energy as the same mass of fossil fuel.  Give one disadvantage of nuclear fuel compared with other types of fuel.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It produces radioactive waste which has to be managed.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/>
              <a:t>2a)  Give one advantage and one disadvantage:</a:t>
            </a:r>
          </a:p>
          <a:p>
            <a:pPr marL="0" indent="0">
              <a:buNone/>
            </a:pPr>
            <a:r>
              <a:rPr lang="en-GB" dirty="0" err="1"/>
              <a:t>i</a:t>
            </a:r>
            <a:r>
              <a:rPr lang="en-GB" dirty="0"/>
              <a:t>)  an oil-fired power station compared with a nuclear power station.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6E549-13FA-445C-9DDD-B3A27068D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93307" y="1298023"/>
            <a:ext cx="5181600" cy="519485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Oil fired: advantage: no risk of leak of radioactive waste.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Disadvantage:  Polluting carbon dioxide, a greenhouse gas, and sulphur dioxide given off when burned.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ii) a gas-fired power station compared with a coal-fired power station.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Advantage:  starts quicker &amp; less pollution given off for the same amount of energy.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Disadvantage:  UK has less of its own gas compared to coal reserves.</a:t>
            </a:r>
          </a:p>
          <a:p>
            <a:pPr marL="0" indent="0">
              <a:buNone/>
            </a:pPr>
            <a:r>
              <a:rPr lang="en-GB" dirty="0"/>
              <a:t>b)  Look at Table 1.  Calculate how many kilograms of fossil fuel would give the same amount of energy as 1 kilogram of uranium fuel.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1kg of uranium: 300 000 MJ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1kg of fossil fuel 30MJ, so need 10,000kg of fossil fuel to give the same energy </a:t>
            </a:r>
            <a:r>
              <a:rPr lang="en-GB" dirty="0" err="1">
                <a:solidFill>
                  <a:srgbClr val="FF0000"/>
                </a:solidFill>
              </a:rPr>
              <a:t>outpu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147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D7174-E58A-4F27-B0C5-602652AA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P3.1 Energy demands (answers)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6806-59FF-43D6-A965-75B993B9447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3a)  Explain why ethanol is described as biofuel.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biofuel is any fuel obtained from living or recent organisms, and ethanol is formed from fermented sugar cane, a plant.</a:t>
            </a:r>
          </a:p>
          <a:p>
            <a:pPr marL="0" indent="0">
              <a:buNone/>
            </a:pPr>
            <a:r>
              <a:rPr lang="en-GB" dirty="0"/>
              <a:t>b)  Ethanol is also described as carbon-neutral.  Explain what a carbon-neutral fuel is.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 carbon that the living organism takes in from the atmosphere as carbon dioxide balances the amount released when its burnt.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6E549-13FA-445C-9DDD-B3A27068D85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4  Global energy usage is currently about 5.0 x 10</a:t>
            </a:r>
            <a:r>
              <a:rPr lang="en-GB" baseline="30000" dirty="0"/>
              <a:t>20</a:t>
            </a:r>
            <a:r>
              <a:rPr lang="en-GB" dirty="0"/>
              <a:t> joules per year.  The global population is about 6 x 10</a:t>
            </a:r>
            <a:r>
              <a:rPr lang="en-GB" baseline="30000" dirty="0"/>
              <a:t>9</a:t>
            </a:r>
            <a:r>
              <a:rPr lang="en-GB" dirty="0"/>
              <a:t> people.  Estimate how much energy per second each person uses on average.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(5.0 x 10</a:t>
            </a:r>
            <a:r>
              <a:rPr lang="en-GB" baseline="30000" dirty="0">
                <a:solidFill>
                  <a:srgbClr val="FF0000"/>
                </a:solidFill>
              </a:rPr>
              <a:t>20</a:t>
            </a:r>
            <a:r>
              <a:rPr lang="en-GB" dirty="0">
                <a:solidFill>
                  <a:srgbClr val="FF0000"/>
                </a:solidFill>
              </a:rPr>
              <a:t>)/(365.25 x 24 x 60 x 60) = global use per s, 1.58 x 10</a:t>
            </a:r>
            <a:r>
              <a:rPr lang="en-GB" baseline="30000" dirty="0">
                <a:solidFill>
                  <a:srgbClr val="FF0000"/>
                </a:solidFill>
              </a:rPr>
              <a:t>13</a:t>
            </a:r>
            <a:r>
              <a:rPr lang="en-GB" dirty="0">
                <a:solidFill>
                  <a:srgbClr val="FF0000"/>
                </a:solidFill>
              </a:rPr>
              <a:t>J/s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1.58 x 10</a:t>
            </a:r>
            <a:r>
              <a:rPr lang="en-GB" baseline="30000" dirty="0">
                <a:solidFill>
                  <a:srgbClr val="FF0000"/>
                </a:solidFill>
              </a:rPr>
              <a:t>13</a:t>
            </a:r>
            <a:r>
              <a:rPr lang="en-GB" dirty="0">
                <a:solidFill>
                  <a:srgbClr val="FF0000"/>
                </a:solidFill>
              </a:rPr>
              <a:t>J/s /(6 x 10</a:t>
            </a:r>
            <a:r>
              <a:rPr lang="en-GB" baseline="30000" dirty="0">
                <a:solidFill>
                  <a:srgbClr val="FF0000"/>
                </a:solidFill>
              </a:rPr>
              <a:t>9</a:t>
            </a:r>
            <a:r>
              <a:rPr lang="en-GB" dirty="0">
                <a:solidFill>
                  <a:srgbClr val="FF0000"/>
                </a:solidFill>
              </a:rPr>
              <a:t>) = 2640W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2.6kW, or 2600 J/s per person on Earth.</a:t>
            </a:r>
          </a:p>
        </p:txBody>
      </p:sp>
    </p:spTree>
    <p:extLst>
      <p:ext uri="{BB962C8B-B14F-4D97-AF65-F5344CB8AC3E}">
        <p14:creationId xmlns:p14="http://schemas.microsoft.com/office/powerpoint/2010/main" val="3629633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D7174-E58A-4F27-B0C5-602652AA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P3.1 Energy demands (answers)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6806-59FF-43D6-A965-75B993B944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9280161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Energy Resources posters are an ideal way of conveying the information. 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highdown.sharepoint.com/:p:/r/sites/sciencedept/_layouts/15/Doc.aspx?sourcedoc=%7B1d4285cd-a43f-43ff-a3f6-ad127b3ee6a1%7D&amp;action=edit&amp;uid=%7B1D4285CD-A43F-43FF-A3F6-AD127B3EE6A1%7D&amp;ListItemId=14961&amp;ListId=%7BE2634438-FD60-48EB-9266-EDE0FE0A13E1%7D&amp;odsp=1&amp;env=prod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6518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299797-E270-4579-9052-D2D8BD2D70B8}"/>
</file>

<file path=customXml/itemProps2.xml><?xml version="1.0" encoding="utf-8"?>
<ds:datastoreItem xmlns:ds="http://schemas.openxmlformats.org/officeDocument/2006/customXml" ds:itemID="{60486B91-B3DB-4128-A614-86DB7FF62037}"/>
</file>

<file path=customXml/itemProps3.xml><?xml version="1.0" encoding="utf-8"?>
<ds:datastoreItem xmlns:ds="http://schemas.openxmlformats.org/officeDocument/2006/customXml" ds:itemID="{E7B967FD-3F64-4E69-A2AF-F0E1BBDAAE2B}"/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865</Words>
  <Application>Microsoft Office PowerPoint</Application>
  <PresentationFormat>Widescreen</PresentationFormat>
  <Paragraphs>79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Office Theme</vt:lpstr>
      <vt:lpstr>P3 Energy Resources, P3.1 Energy demands</vt:lpstr>
      <vt:lpstr>P3 Energy Resources, P3.1 Energy demands</vt:lpstr>
      <vt:lpstr>P3.1 Energy demands</vt:lpstr>
      <vt:lpstr>P3.1 Energy demands</vt:lpstr>
      <vt:lpstr>P3.1 Energy demands (answers)</vt:lpstr>
      <vt:lpstr>P3.1 Energy demands (answers)</vt:lpstr>
      <vt:lpstr>P3.1 Energy demands (answers)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P3 Energy Resources P3.1 Energy demands</dc:title>
  <dc:creator>Peter Walker</dc:creator>
  <cp:lastModifiedBy>Peter Walker</cp:lastModifiedBy>
  <cp:revision>42</cp:revision>
  <dcterms:created xsi:type="dcterms:W3CDTF">2017-11-07T18:25:36Z</dcterms:created>
  <dcterms:modified xsi:type="dcterms:W3CDTF">2020-10-17T19:28:48Z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