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 id="263" r:id="rId6"/>
    <p:sldId id="297" r:id="rId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150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0E2492D-9284-463D-8CAF-FAD1875A7A1B}"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4ADAB-4895-402B-8C35-CBDCE57FA35E}" type="slidenum">
              <a:rPr lang="en-GB" smtClean="0"/>
              <a:t>‹#›</a:t>
            </a:fld>
            <a:endParaRPr lang="en-GB"/>
          </a:p>
        </p:txBody>
      </p:sp>
    </p:spTree>
    <p:extLst>
      <p:ext uri="{BB962C8B-B14F-4D97-AF65-F5344CB8AC3E}">
        <p14:creationId xmlns:p14="http://schemas.microsoft.com/office/powerpoint/2010/main" val="381294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E2492D-9284-463D-8CAF-FAD1875A7A1B}"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4ADAB-4895-402B-8C35-CBDCE57FA35E}" type="slidenum">
              <a:rPr lang="en-GB" smtClean="0"/>
              <a:t>‹#›</a:t>
            </a:fld>
            <a:endParaRPr lang="en-GB"/>
          </a:p>
        </p:txBody>
      </p:sp>
    </p:spTree>
    <p:extLst>
      <p:ext uri="{BB962C8B-B14F-4D97-AF65-F5344CB8AC3E}">
        <p14:creationId xmlns:p14="http://schemas.microsoft.com/office/powerpoint/2010/main" val="1583492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E2492D-9284-463D-8CAF-FAD1875A7A1B}"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4ADAB-4895-402B-8C35-CBDCE57FA35E}" type="slidenum">
              <a:rPr lang="en-GB" smtClean="0"/>
              <a:t>‹#›</a:t>
            </a:fld>
            <a:endParaRPr lang="en-GB"/>
          </a:p>
        </p:txBody>
      </p:sp>
    </p:spTree>
    <p:extLst>
      <p:ext uri="{BB962C8B-B14F-4D97-AF65-F5344CB8AC3E}">
        <p14:creationId xmlns:p14="http://schemas.microsoft.com/office/powerpoint/2010/main" val="2492274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0E2492D-9284-463D-8CAF-FAD1875A7A1B}" type="datetimeFigureOut">
              <a:rPr lang="en-GB" smtClean="0"/>
              <a:t>26/11/2020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84ADAB-4895-402B-8C35-CBDCE57FA35E}" type="slidenum">
              <a:rPr lang="en-GB" smtClean="0"/>
              <a:t>‹#›</a:t>
            </a:fld>
            <a:endParaRPr lang="en-GB"/>
          </a:p>
        </p:txBody>
      </p:sp>
    </p:spTree>
    <p:extLst>
      <p:ext uri="{BB962C8B-B14F-4D97-AF65-F5344CB8AC3E}">
        <p14:creationId xmlns:p14="http://schemas.microsoft.com/office/powerpoint/2010/main" val="649981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0E2492D-9284-463D-8CAF-FAD1875A7A1B}" type="datetimeFigureOut">
              <a:rPr lang="en-GB" smtClean="0"/>
              <a:t>26/11/2020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384ADAB-4895-402B-8C35-CBDCE57FA35E}" type="slidenum">
              <a:rPr lang="en-GB" smtClean="0"/>
              <a:t>‹#›</a:t>
            </a:fld>
            <a:endParaRPr lang="en-GB"/>
          </a:p>
        </p:txBody>
      </p:sp>
    </p:spTree>
    <p:extLst>
      <p:ext uri="{BB962C8B-B14F-4D97-AF65-F5344CB8AC3E}">
        <p14:creationId xmlns:p14="http://schemas.microsoft.com/office/powerpoint/2010/main" val="106693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0E2492D-9284-463D-8CAF-FAD1875A7A1B}" type="datetimeFigureOut">
              <a:rPr lang="en-GB" smtClean="0"/>
              <a:t>26/11/2020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384ADAB-4895-402B-8C35-CBDCE57FA35E}" type="slidenum">
              <a:rPr lang="en-GB" smtClean="0"/>
              <a:t>‹#›</a:t>
            </a:fld>
            <a:endParaRPr lang="en-GB"/>
          </a:p>
        </p:txBody>
      </p:sp>
    </p:spTree>
    <p:extLst>
      <p:ext uri="{BB962C8B-B14F-4D97-AF65-F5344CB8AC3E}">
        <p14:creationId xmlns:p14="http://schemas.microsoft.com/office/powerpoint/2010/main" val="3841414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E2492D-9284-463D-8CAF-FAD1875A7A1B}" type="datetimeFigureOut">
              <a:rPr lang="en-GB" smtClean="0"/>
              <a:t>26/11/2020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384ADAB-4895-402B-8C35-CBDCE57FA35E}" type="slidenum">
              <a:rPr lang="en-GB" smtClean="0"/>
              <a:t>‹#›</a:t>
            </a:fld>
            <a:endParaRPr lang="en-GB"/>
          </a:p>
        </p:txBody>
      </p:sp>
    </p:spTree>
    <p:extLst>
      <p:ext uri="{BB962C8B-B14F-4D97-AF65-F5344CB8AC3E}">
        <p14:creationId xmlns:p14="http://schemas.microsoft.com/office/powerpoint/2010/main" val="4187551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E2492D-9284-463D-8CAF-FAD1875A7A1B}" type="datetimeFigureOut">
              <a:rPr lang="en-GB" smtClean="0"/>
              <a:t>26/11/2020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84ADAB-4895-402B-8C35-CBDCE57FA35E}" type="slidenum">
              <a:rPr lang="en-GB" smtClean="0"/>
              <a:t>‹#›</a:t>
            </a:fld>
            <a:endParaRPr lang="en-GB"/>
          </a:p>
        </p:txBody>
      </p:sp>
    </p:spTree>
    <p:extLst>
      <p:ext uri="{BB962C8B-B14F-4D97-AF65-F5344CB8AC3E}">
        <p14:creationId xmlns:p14="http://schemas.microsoft.com/office/powerpoint/2010/main" val="2263011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E2492D-9284-463D-8CAF-FAD1875A7A1B}" type="datetimeFigureOut">
              <a:rPr lang="en-GB" smtClean="0"/>
              <a:t>26/11/2020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84ADAB-4895-402B-8C35-CBDCE57FA35E}" type="slidenum">
              <a:rPr lang="en-GB" smtClean="0"/>
              <a:t>‹#›</a:t>
            </a:fld>
            <a:endParaRPr lang="en-GB"/>
          </a:p>
        </p:txBody>
      </p:sp>
    </p:spTree>
    <p:extLst>
      <p:ext uri="{BB962C8B-B14F-4D97-AF65-F5344CB8AC3E}">
        <p14:creationId xmlns:p14="http://schemas.microsoft.com/office/powerpoint/2010/main" val="40134435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E2492D-9284-463D-8CAF-FAD1875A7A1B}"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4ADAB-4895-402B-8C35-CBDCE57FA35E}" type="slidenum">
              <a:rPr lang="en-GB" smtClean="0"/>
              <a:t>‹#›</a:t>
            </a:fld>
            <a:endParaRPr lang="en-GB"/>
          </a:p>
        </p:txBody>
      </p:sp>
    </p:spTree>
    <p:extLst>
      <p:ext uri="{BB962C8B-B14F-4D97-AF65-F5344CB8AC3E}">
        <p14:creationId xmlns:p14="http://schemas.microsoft.com/office/powerpoint/2010/main" val="2886035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E2492D-9284-463D-8CAF-FAD1875A7A1B}"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4ADAB-4895-402B-8C35-CBDCE57FA35E}" type="slidenum">
              <a:rPr lang="en-GB" smtClean="0"/>
              <a:t>‹#›</a:t>
            </a:fld>
            <a:endParaRPr lang="en-GB"/>
          </a:p>
        </p:txBody>
      </p:sp>
    </p:spTree>
    <p:extLst>
      <p:ext uri="{BB962C8B-B14F-4D97-AF65-F5344CB8AC3E}">
        <p14:creationId xmlns:p14="http://schemas.microsoft.com/office/powerpoint/2010/main" val="2778286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E2492D-9284-463D-8CAF-FAD1875A7A1B}" type="datetimeFigureOut">
              <a:rPr lang="en-GB" smtClean="0"/>
              <a:t>26/11/2020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84ADAB-4895-402B-8C35-CBDCE57FA35E}" type="slidenum">
              <a:rPr lang="en-GB" smtClean="0"/>
              <a:t>‹#›</a:t>
            </a:fld>
            <a:endParaRPr lang="en-GB"/>
          </a:p>
        </p:txBody>
      </p:sp>
    </p:spTree>
    <p:extLst>
      <p:ext uri="{BB962C8B-B14F-4D97-AF65-F5344CB8AC3E}">
        <p14:creationId xmlns:p14="http://schemas.microsoft.com/office/powerpoint/2010/main" val="28227584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A2ADA-EA22-4C1F-A03A-497FC02F1E5E}"/>
              </a:ext>
            </a:extLst>
          </p:cNvPr>
          <p:cNvSpPr>
            <a:spLocks noGrp="1"/>
          </p:cNvSpPr>
          <p:nvPr>
            <p:ph type="ctrTitle"/>
          </p:nvPr>
        </p:nvSpPr>
        <p:spPr/>
        <p:txBody>
          <a:bodyPr/>
          <a:lstStyle/>
          <a:p>
            <a:r>
              <a:rPr lang="en-GB" dirty="0"/>
              <a:t>Year 8 Design and Technology</a:t>
            </a:r>
          </a:p>
        </p:txBody>
      </p:sp>
      <p:sp>
        <p:nvSpPr>
          <p:cNvPr id="3" name="Subtitle 2">
            <a:extLst>
              <a:ext uri="{FF2B5EF4-FFF2-40B4-BE49-F238E27FC236}">
                <a16:creationId xmlns:a16="http://schemas.microsoft.com/office/drawing/2014/main" id="{8850D91B-1F44-4597-AB91-EDA5E4EB2304}"/>
              </a:ext>
            </a:extLst>
          </p:cNvPr>
          <p:cNvSpPr>
            <a:spLocks noGrp="1"/>
          </p:cNvSpPr>
          <p:nvPr>
            <p:ph type="subTitle" idx="1"/>
          </p:nvPr>
        </p:nvSpPr>
        <p:spPr/>
        <p:txBody>
          <a:bodyPr/>
          <a:lstStyle/>
          <a:p>
            <a:r>
              <a:rPr lang="en-GB" dirty="0"/>
              <a:t>Branding Week 3</a:t>
            </a:r>
          </a:p>
        </p:txBody>
      </p:sp>
    </p:spTree>
    <p:extLst>
      <p:ext uri="{BB962C8B-B14F-4D97-AF65-F5344CB8AC3E}">
        <p14:creationId xmlns:p14="http://schemas.microsoft.com/office/powerpoint/2010/main" val="3889421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49AA8E8-DC9F-4E9F-B718-81B1CE02FA57}"/>
              </a:ext>
            </a:extLst>
          </p:cNvPr>
          <p:cNvPicPr>
            <a:picLocks noChangeAspect="1"/>
          </p:cNvPicPr>
          <p:nvPr/>
        </p:nvPicPr>
        <p:blipFill rotWithShape="1">
          <a:blip r:embed="rId2"/>
          <a:srcRect l="34114"/>
          <a:stretch/>
        </p:blipFill>
        <p:spPr>
          <a:xfrm>
            <a:off x="244469" y="1077922"/>
            <a:ext cx="3611069" cy="5471597"/>
          </a:xfrm>
          <a:prstGeom prst="rect">
            <a:avLst/>
          </a:prstGeom>
        </p:spPr>
      </p:pic>
      <p:sp>
        <p:nvSpPr>
          <p:cNvPr id="7" name="Rectangle 6">
            <a:extLst>
              <a:ext uri="{FF2B5EF4-FFF2-40B4-BE49-F238E27FC236}">
                <a16:creationId xmlns:a16="http://schemas.microsoft.com/office/drawing/2014/main" id="{BC174D66-657A-4E4D-8906-E2C2CAFD5F48}"/>
              </a:ext>
            </a:extLst>
          </p:cNvPr>
          <p:cNvSpPr/>
          <p:nvPr/>
        </p:nvSpPr>
        <p:spPr>
          <a:xfrm>
            <a:off x="4108173" y="1077922"/>
            <a:ext cx="4894055" cy="4893647"/>
          </a:xfrm>
          <a:prstGeom prst="rect">
            <a:avLst/>
          </a:prstGeom>
        </p:spPr>
        <p:txBody>
          <a:bodyPr wrap="square">
            <a:spAutoFit/>
          </a:bodyPr>
          <a:lstStyle/>
          <a:p>
            <a:r>
              <a:rPr lang="en-GB" sz="2400" dirty="0"/>
              <a:t>This lesson you need to think about how the organisation might apply their branding to a pair of trainers- These are important to make staff comfortable, but you should also think about incorporating environmentally friendly materials and parts- You might consider the use of ‘ocean plastics’.  These are bits of plastic that are floating around in the ocean and are then collected and turned into recycled materials and products.  </a:t>
            </a:r>
          </a:p>
        </p:txBody>
      </p:sp>
      <p:sp>
        <p:nvSpPr>
          <p:cNvPr id="9" name="Rectangle 8">
            <a:extLst>
              <a:ext uri="{FF2B5EF4-FFF2-40B4-BE49-F238E27FC236}">
                <a16:creationId xmlns:a16="http://schemas.microsoft.com/office/drawing/2014/main" id="{AAE1484F-16E4-409E-AF5B-091B4D202B41}"/>
              </a:ext>
            </a:extLst>
          </p:cNvPr>
          <p:cNvSpPr/>
          <p:nvPr/>
        </p:nvSpPr>
        <p:spPr>
          <a:xfrm>
            <a:off x="13440" y="308481"/>
            <a:ext cx="3297762" cy="769441"/>
          </a:xfrm>
          <a:prstGeom prst="rect">
            <a:avLst/>
          </a:prstGeom>
        </p:spPr>
        <p:txBody>
          <a:bodyPr wrap="none">
            <a:spAutoFit/>
          </a:bodyPr>
          <a:lstStyle/>
          <a:p>
            <a:r>
              <a:rPr lang="en-GB" sz="4400" b="1" dirty="0">
                <a:solidFill>
                  <a:prstClr val="black"/>
                </a:solidFill>
                <a:latin typeface="Calibri Light" panose="020F0302020204030204"/>
                <a:ea typeface="+mj-ea"/>
                <a:cs typeface="+mj-cs"/>
              </a:rPr>
              <a:t>Trainer design</a:t>
            </a:r>
            <a:endParaRPr lang="en-GB" b="1" dirty="0"/>
          </a:p>
        </p:txBody>
      </p:sp>
    </p:spTree>
    <p:extLst>
      <p:ext uri="{BB962C8B-B14F-4D97-AF65-F5344CB8AC3E}">
        <p14:creationId xmlns:p14="http://schemas.microsoft.com/office/powerpoint/2010/main" val="34108334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73023D3-1492-47BF-B92E-A3A98F0953B6}"/>
              </a:ext>
            </a:extLst>
          </p:cNvPr>
          <p:cNvSpPr/>
          <p:nvPr/>
        </p:nvSpPr>
        <p:spPr>
          <a:xfrm>
            <a:off x="54409" y="318958"/>
            <a:ext cx="9035182" cy="6220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62"/>
          </a:p>
        </p:txBody>
      </p:sp>
      <p:sp>
        <p:nvSpPr>
          <p:cNvPr id="5" name="TextBox 4">
            <a:extLst>
              <a:ext uri="{FF2B5EF4-FFF2-40B4-BE49-F238E27FC236}">
                <a16:creationId xmlns:a16="http://schemas.microsoft.com/office/drawing/2014/main" id="{EBF0EE13-D9D0-451D-A06C-C5EB4A71ACA2}"/>
              </a:ext>
            </a:extLst>
          </p:cNvPr>
          <p:cNvSpPr txBox="1"/>
          <p:nvPr/>
        </p:nvSpPr>
        <p:spPr>
          <a:xfrm>
            <a:off x="7362010" y="385644"/>
            <a:ext cx="570468" cy="291170"/>
          </a:xfrm>
          <a:prstGeom prst="rect">
            <a:avLst/>
          </a:prstGeom>
          <a:noFill/>
        </p:spPr>
        <p:txBody>
          <a:bodyPr wrap="square" rtlCol="0">
            <a:spAutoFit/>
          </a:bodyPr>
          <a:lstStyle/>
          <a:p>
            <a:r>
              <a:rPr lang="en-GB" sz="1292">
                <a:latin typeface="Berlin Sans FB" panose="020E0602020502020306" pitchFamily="34" charset="0"/>
              </a:rPr>
              <a:t>Date:</a:t>
            </a:r>
          </a:p>
        </p:txBody>
      </p:sp>
      <p:sp>
        <p:nvSpPr>
          <p:cNvPr id="7" name="Title 1">
            <a:extLst>
              <a:ext uri="{FF2B5EF4-FFF2-40B4-BE49-F238E27FC236}">
                <a16:creationId xmlns:a16="http://schemas.microsoft.com/office/drawing/2014/main" id="{5A19FB19-D181-4744-97C1-F5671CD97C0E}"/>
              </a:ext>
            </a:extLst>
          </p:cNvPr>
          <p:cNvSpPr txBox="1">
            <a:spLocks/>
          </p:cNvSpPr>
          <p:nvPr/>
        </p:nvSpPr>
        <p:spPr>
          <a:xfrm>
            <a:off x="69847" y="385644"/>
            <a:ext cx="3527154" cy="408904"/>
          </a:xfrm>
          <a:prstGeom prst="rect">
            <a:avLst/>
          </a:prstGeom>
        </p:spPr>
        <p:txBody>
          <a:bodyPr vert="horz" lIns="84406" tIns="42203" rIns="84406" bIns="42203"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477" u="sng">
                <a:latin typeface="Berlin Sans FB" panose="020E0602020502020306" pitchFamily="34" charset="0"/>
              </a:rPr>
              <a:t>Design and Technology: Branding</a:t>
            </a:r>
          </a:p>
          <a:p>
            <a:r>
              <a:rPr lang="en-GB" sz="1477" u="sng">
                <a:latin typeface="Berlin Sans FB" panose="020E0602020502020306" pitchFamily="34" charset="0"/>
              </a:rPr>
              <a:t>Trainer Design</a:t>
            </a:r>
          </a:p>
        </p:txBody>
      </p:sp>
      <p:sp>
        <p:nvSpPr>
          <p:cNvPr id="9" name="Rectangle 8">
            <a:extLst>
              <a:ext uri="{FF2B5EF4-FFF2-40B4-BE49-F238E27FC236}">
                <a16:creationId xmlns:a16="http://schemas.microsoft.com/office/drawing/2014/main" id="{EDA57621-DFF2-4EC7-B8E8-1B9174D28BAA}"/>
              </a:ext>
            </a:extLst>
          </p:cNvPr>
          <p:cNvSpPr/>
          <p:nvPr/>
        </p:nvSpPr>
        <p:spPr>
          <a:xfrm>
            <a:off x="54409" y="810145"/>
            <a:ext cx="8933455" cy="560923"/>
          </a:xfrm>
          <a:prstGeom prst="rect">
            <a:avLst/>
          </a:prstGeom>
        </p:spPr>
        <p:txBody>
          <a:bodyPr wrap="square">
            <a:spAutoFit/>
          </a:bodyPr>
          <a:lstStyle/>
          <a:p>
            <a:r>
              <a:rPr lang="en-GB" sz="1015"/>
              <a:t>On this page you need to think about how the organisation might apply their branding to a pair of trainers- These are important to make staff comfortable, but you should also think about incorporating environmentally friendly materials and parts- You might consider the use of ‘ocean plastics’.  These are bits of plastic that are floating around in the ocean and are then collected and turned into recycled materials and products.  </a:t>
            </a:r>
          </a:p>
        </p:txBody>
      </p:sp>
      <p:graphicFrame>
        <p:nvGraphicFramePr>
          <p:cNvPr id="18" name="Table 18">
            <a:extLst>
              <a:ext uri="{FF2B5EF4-FFF2-40B4-BE49-F238E27FC236}">
                <a16:creationId xmlns:a16="http://schemas.microsoft.com/office/drawing/2014/main" id="{BDFA2D92-D781-4764-B085-F8BB2D90AF15}"/>
              </a:ext>
            </a:extLst>
          </p:cNvPr>
          <p:cNvGraphicFramePr>
            <a:graphicFrameLocks noGrp="1"/>
          </p:cNvGraphicFramePr>
          <p:nvPr/>
        </p:nvGraphicFramePr>
        <p:xfrm>
          <a:off x="142811" y="1494427"/>
          <a:ext cx="8756652" cy="4914331"/>
        </p:xfrm>
        <a:graphic>
          <a:graphicData uri="http://schemas.openxmlformats.org/drawingml/2006/table">
            <a:tbl>
              <a:tblPr firstRow="1" bandRow="1">
                <a:tableStyleId>{5940675A-B579-460E-94D1-54222C63F5DA}</a:tableStyleId>
              </a:tblPr>
              <a:tblGrid>
                <a:gridCol w="2918884">
                  <a:extLst>
                    <a:ext uri="{9D8B030D-6E8A-4147-A177-3AD203B41FA5}">
                      <a16:colId xmlns:a16="http://schemas.microsoft.com/office/drawing/2014/main" val="2261422665"/>
                    </a:ext>
                  </a:extLst>
                </a:gridCol>
                <a:gridCol w="2918884">
                  <a:extLst>
                    <a:ext uri="{9D8B030D-6E8A-4147-A177-3AD203B41FA5}">
                      <a16:colId xmlns:a16="http://schemas.microsoft.com/office/drawing/2014/main" val="9221144"/>
                    </a:ext>
                  </a:extLst>
                </a:gridCol>
                <a:gridCol w="2918884">
                  <a:extLst>
                    <a:ext uri="{9D8B030D-6E8A-4147-A177-3AD203B41FA5}">
                      <a16:colId xmlns:a16="http://schemas.microsoft.com/office/drawing/2014/main" val="266611819"/>
                    </a:ext>
                  </a:extLst>
                </a:gridCol>
              </a:tblGrid>
              <a:tr h="4914331">
                <a:tc>
                  <a:txBody>
                    <a:bodyPr/>
                    <a:lstStyle/>
                    <a:p>
                      <a:r>
                        <a:rPr lang="en-GB" sz="1500"/>
                        <a:t>Design 1:</a:t>
                      </a:r>
                    </a:p>
                  </a:txBody>
                  <a:tcPr marL="84406" marR="84406" marT="42203" marB="42203"/>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a:t>Design 2:</a:t>
                      </a:r>
                    </a:p>
                    <a:p>
                      <a:endParaRPr lang="en-GB" sz="1500"/>
                    </a:p>
                  </a:txBody>
                  <a:tcPr marL="84406" marR="84406" marT="42203" marB="42203"/>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a:t>Design 3:</a:t>
                      </a:r>
                    </a:p>
                    <a:p>
                      <a:endParaRPr lang="en-GB" sz="1500"/>
                    </a:p>
                  </a:txBody>
                  <a:tcPr marL="84406" marR="84406" marT="42203" marB="42203"/>
                </a:tc>
                <a:extLst>
                  <a:ext uri="{0D108BD9-81ED-4DB2-BD59-A6C34878D82A}">
                    <a16:rowId xmlns:a16="http://schemas.microsoft.com/office/drawing/2014/main" val="2321753506"/>
                  </a:ext>
                </a:extLst>
              </a:tr>
            </a:tbl>
          </a:graphicData>
        </a:graphic>
      </p:graphicFrame>
      <p:pic>
        <p:nvPicPr>
          <p:cNvPr id="20" name="Picture 19">
            <a:extLst>
              <a:ext uri="{FF2B5EF4-FFF2-40B4-BE49-F238E27FC236}">
                <a16:creationId xmlns:a16="http://schemas.microsoft.com/office/drawing/2014/main" id="{3A86751D-BCD2-4DAA-8D19-E7C75F74F1F3}"/>
              </a:ext>
            </a:extLst>
          </p:cNvPr>
          <p:cNvPicPr>
            <a:picLocks noChangeAspect="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harpenSoften amount="-25000"/>
                    </a14:imgEffect>
                    <a14:imgEffect>
                      <a14:brightnessContrast bright="40000" contrast="-20000"/>
                    </a14:imgEffect>
                  </a14:imgLayer>
                </a14:imgProps>
              </a:ext>
            </a:extLst>
          </a:blip>
          <a:stretch>
            <a:fillRect/>
          </a:stretch>
        </p:blipFill>
        <p:spPr>
          <a:xfrm flipH="1">
            <a:off x="244539" y="2300873"/>
            <a:ext cx="2727638" cy="1534296"/>
          </a:xfrm>
          <a:prstGeom prst="rect">
            <a:avLst/>
          </a:prstGeom>
        </p:spPr>
      </p:pic>
      <p:pic>
        <p:nvPicPr>
          <p:cNvPr id="22" name="Picture 21">
            <a:extLst>
              <a:ext uri="{FF2B5EF4-FFF2-40B4-BE49-F238E27FC236}">
                <a16:creationId xmlns:a16="http://schemas.microsoft.com/office/drawing/2014/main" id="{D5808F65-5263-4AC0-8DD5-90E61860FEC0}"/>
              </a:ext>
            </a:extLst>
          </p:cNvPr>
          <p:cNvPicPr>
            <a:picLocks noChangeAspect="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harpenSoften amount="-25000"/>
                    </a14:imgEffect>
                    <a14:imgEffect>
                      <a14:brightnessContrast bright="40000" contrast="-20000"/>
                    </a14:imgEffect>
                  </a14:imgLayer>
                </a14:imgProps>
              </a:ext>
            </a:extLst>
          </a:blip>
          <a:stretch>
            <a:fillRect/>
          </a:stretch>
        </p:blipFill>
        <p:spPr>
          <a:xfrm>
            <a:off x="244538" y="4513560"/>
            <a:ext cx="2727639" cy="1534296"/>
          </a:xfrm>
          <a:prstGeom prst="rect">
            <a:avLst/>
          </a:prstGeom>
        </p:spPr>
      </p:pic>
      <p:pic>
        <p:nvPicPr>
          <p:cNvPr id="24" name="Picture 23">
            <a:extLst>
              <a:ext uri="{FF2B5EF4-FFF2-40B4-BE49-F238E27FC236}">
                <a16:creationId xmlns:a16="http://schemas.microsoft.com/office/drawing/2014/main" id="{E9A4D3CA-5E46-49B2-AE87-4B1D290BFCB3}"/>
              </a:ext>
            </a:extLst>
          </p:cNvPr>
          <p:cNvPicPr>
            <a:picLocks noChangeAspect="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harpenSoften amount="-25000"/>
                    </a14:imgEffect>
                    <a14:imgEffect>
                      <a14:brightnessContrast bright="40000" contrast="-20000"/>
                    </a14:imgEffect>
                  </a14:imgLayer>
                </a14:imgProps>
              </a:ext>
            </a:extLst>
          </a:blip>
          <a:stretch>
            <a:fillRect/>
          </a:stretch>
        </p:blipFill>
        <p:spPr>
          <a:xfrm flipH="1">
            <a:off x="3208181" y="2300873"/>
            <a:ext cx="2727638" cy="1534296"/>
          </a:xfrm>
          <a:prstGeom prst="rect">
            <a:avLst/>
          </a:prstGeom>
        </p:spPr>
      </p:pic>
      <p:pic>
        <p:nvPicPr>
          <p:cNvPr id="26" name="Picture 25">
            <a:extLst>
              <a:ext uri="{FF2B5EF4-FFF2-40B4-BE49-F238E27FC236}">
                <a16:creationId xmlns:a16="http://schemas.microsoft.com/office/drawing/2014/main" id="{3334A9CE-D390-4AA3-9259-8A0893DFAF9A}"/>
              </a:ext>
            </a:extLst>
          </p:cNvPr>
          <p:cNvPicPr>
            <a:picLocks noChangeAspect="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harpenSoften amount="-25000"/>
                    </a14:imgEffect>
                    <a14:imgEffect>
                      <a14:brightnessContrast bright="40000" contrast="-20000"/>
                    </a14:imgEffect>
                  </a14:imgLayer>
                </a14:imgProps>
              </a:ext>
            </a:extLst>
          </a:blip>
          <a:stretch>
            <a:fillRect/>
          </a:stretch>
        </p:blipFill>
        <p:spPr>
          <a:xfrm>
            <a:off x="3208180" y="4513560"/>
            <a:ext cx="2727639" cy="1534296"/>
          </a:xfrm>
          <a:prstGeom prst="rect">
            <a:avLst/>
          </a:prstGeom>
        </p:spPr>
      </p:pic>
      <p:pic>
        <p:nvPicPr>
          <p:cNvPr id="28" name="Picture 27">
            <a:extLst>
              <a:ext uri="{FF2B5EF4-FFF2-40B4-BE49-F238E27FC236}">
                <a16:creationId xmlns:a16="http://schemas.microsoft.com/office/drawing/2014/main" id="{6458405D-91EF-4F95-846A-2AC17F179935}"/>
              </a:ext>
            </a:extLst>
          </p:cNvPr>
          <p:cNvPicPr>
            <a:picLocks noChangeAspect="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harpenSoften amount="-25000"/>
                    </a14:imgEffect>
                    <a14:imgEffect>
                      <a14:brightnessContrast bright="40000" contrast="-20000"/>
                    </a14:imgEffect>
                  </a14:imgLayer>
                </a14:imgProps>
              </a:ext>
            </a:extLst>
          </a:blip>
          <a:stretch>
            <a:fillRect/>
          </a:stretch>
        </p:blipFill>
        <p:spPr>
          <a:xfrm flipH="1">
            <a:off x="6053822" y="2300873"/>
            <a:ext cx="2727638" cy="1534296"/>
          </a:xfrm>
          <a:prstGeom prst="rect">
            <a:avLst/>
          </a:prstGeom>
        </p:spPr>
      </p:pic>
      <p:pic>
        <p:nvPicPr>
          <p:cNvPr id="30" name="Picture 29">
            <a:extLst>
              <a:ext uri="{FF2B5EF4-FFF2-40B4-BE49-F238E27FC236}">
                <a16:creationId xmlns:a16="http://schemas.microsoft.com/office/drawing/2014/main" id="{64AEE8DF-9727-479B-BC57-3826736C8912}"/>
              </a:ext>
            </a:extLst>
          </p:cNvPr>
          <p:cNvPicPr>
            <a:picLocks noChangeAspect="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harpenSoften amount="-25000"/>
                    </a14:imgEffect>
                    <a14:imgEffect>
                      <a14:brightnessContrast bright="40000" contrast="-20000"/>
                    </a14:imgEffect>
                  </a14:imgLayer>
                </a14:imgProps>
              </a:ext>
            </a:extLst>
          </a:blip>
          <a:stretch>
            <a:fillRect/>
          </a:stretch>
        </p:blipFill>
        <p:spPr>
          <a:xfrm>
            <a:off x="6053821" y="4513560"/>
            <a:ext cx="2727639" cy="1534296"/>
          </a:xfrm>
          <a:prstGeom prst="rect">
            <a:avLst/>
          </a:prstGeom>
        </p:spPr>
      </p:pic>
    </p:spTree>
    <p:extLst>
      <p:ext uri="{BB962C8B-B14F-4D97-AF65-F5344CB8AC3E}">
        <p14:creationId xmlns:p14="http://schemas.microsoft.com/office/powerpoint/2010/main" val="35729478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9" ma:contentTypeDescription="Create a new document." ma:contentTypeScope="" ma:versionID="586f9885d1b8a02b209ae4d3e81d8742">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73756433fab6b1f5bff3e7d01cf1878"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23A44A6-96DF-4445-B2F3-8784E4A027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13355b-a9cf-41c1-ad84-cdbe52169224"/>
    <ds:schemaRef ds:uri="b547754c-74b2-4d91-982e-55751234f0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8F20562-BCD8-4157-9D61-5C3206BB6275}">
  <ds:schemaRefs>
    <ds:schemaRef ds:uri="http://schemas.microsoft.com/sharepoint/v3/contenttype/forms"/>
  </ds:schemaRefs>
</ds:datastoreItem>
</file>

<file path=customXml/itemProps3.xml><?xml version="1.0" encoding="utf-8"?>
<ds:datastoreItem xmlns:ds="http://schemas.openxmlformats.org/officeDocument/2006/customXml" ds:itemID="{AA6E43E3-67F7-43ED-99B3-05ABA54618B7}">
  <ds:schemaRefs>
    <ds:schemaRef ds:uri="b547754c-74b2-4d91-982e-55751234f08d"/>
    <ds:schemaRef ds:uri="http://www.w3.org/XML/1998/namespace"/>
    <ds:schemaRef ds:uri="http://schemas.microsoft.com/office/2006/metadata/properties"/>
    <ds:schemaRef ds:uri="http://schemas.microsoft.com/office/2006/documentManagement/types"/>
    <ds:schemaRef ds:uri="http://purl.org/dc/dcmitype/"/>
    <ds:schemaRef ds:uri="http://purl.org/dc/elements/1.1/"/>
    <ds:schemaRef ds:uri="http://schemas.openxmlformats.org/package/2006/metadata/core-properties"/>
    <ds:schemaRef ds:uri="http://schemas.microsoft.com/office/infopath/2007/PartnerControls"/>
    <ds:schemaRef ds:uri="f513355b-a9cf-41c1-ad84-cdbe52169224"/>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52</TotalTime>
  <Words>175</Words>
  <Application>Microsoft Office PowerPoint</Application>
  <PresentationFormat>On-screen Show (4:3)</PresentationFormat>
  <Paragraphs>11</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Berlin Sans FB</vt:lpstr>
      <vt:lpstr>Calibri</vt:lpstr>
      <vt:lpstr>Calibri Light</vt:lpstr>
      <vt:lpstr>Office Theme</vt:lpstr>
      <vt:lpstr>Year 8 Design and Technology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8 Design and Technology</dc:title>
  <dc:creator>C Lobo</dc:creator>
  <cp:lastModifiedBy>C Lobo</cp:lastModifiedBy>
  <cp:revision>2</cp:revision>
  <dcterms:created xsi:type="dcterms:W3CDTF">2020-11-26T13:08:42Z</dcterms:created>
  <dcterms:modified xsi:type="dcterms:W3CDTF">2020-11-26T14:00:55Z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