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8"/>
  </p:notesMasterIdLst>
  <p:sldIdLst>
    <p:sldId id="258" r:id="rId2"/>
    <p:sldId id="286" r:id="rId3"/>
    <p:sldId id="256" r:id="rId4"/>
    <p:sldId id="257" r:id="rId5"/>
    <p:sldId id="259" r:id="rId6"/>
    <p:sldId id="260" r:id="rId7"/>
    <p:sldId id="261" r:id="rId8"/>
    <p:sldId id="287" r:id="rId9"/>
    <p:sldId id="263" r:id="rId10"/>
    <p:sldId id="262" r:id="rId11"/>
    <p:sldId id="265" r:id="rId12"/>
    <p:sldId id="264" r:id="rId13"/>
    <p:sldId id="266" r:id="rId14"/>
    <p:sldId id="267" r:id="rId15"/>
    <p:sldId id="268" r:id="rId16"/>
    <p:sldId id="269" r:id="rId17"/>
    <p:sldId id="288" r:id="rId18"/>
    <p:sldId id="270" r:id="rId19"/>
    <p:sldId id="278" r:id="rId20"/>
    <p:sldId id="279" r:id="rId21"/>
    <p:sldId id="280" r:id="rId22"/>
    <p:sldId id="281" r:id="rId23"/>
    <p:sldId id="283" r:id="rId24"/>
    <p:sldId id="282" r:id="rId25"/>
    <p:sldId id="284" r:id="rId26"/>
    <p:sldId id="28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0000"/>
    <a:srgbClr val="0450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46" autoAdjust="0"/>
    <p:restoredTop sz="94660"/>
  </p:normalViewPr>
  <p:slideViewPr>
    <p:cSldViewPr snapToGrid="0">
      <p:cViewPr varScale="1">
        <p:scale>
          <a:sx n="72" d="100"/>
          <a:sy n="72" d="100"/>
        </p:scale>
        <p:origin x="636" y="66"/>
      </p:cViewPr>
      <p:guideLst/>
    </p:cSldViewPr>
  </p:slideViewPr>
  <p:notesTextViewPr>
    <p:cViewPr>
      <p:scale>
        <a:sx n="1" d="1"/>
        <a:sy n="1" d="1"/>
      </p:scale>
      <p:origin x="0" y="0"/>
    </p:cViewPr>
  </p:notesTextViewPr>
  <p:sorterViewPr>
    <p:cViewPr>
      <p:scale>
        <a:sx n="100" d="100"/>
        <a:sy n="100" d="100"/>
      </p:scale>
      <p:origin x="0" y="-19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2A66EF-EFDC-44AF-A64C-50F9789856E4}" type="datetimeFigureOut">
              <a:rPr lang="en-GB" smtClean="0"/>
              <a:t>11/10/2020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80D953-30A7-4FE4-95E7-8278A69900FA}" type="slidenum">
              <a:rPr lang="en-GB" smtClean="0"/>
              <a:t>‹#›</a:t>
            </a:fld>
            <a:endParaRPr lang="en-GB"/>
          </a:p>
        </p:txBody>
      </p:sp>
    </p:spTree>
    <p:extLst>
      <p:ext uri="{BB962C8B-B14F-4D97-AF65-F5344CB8AC3E}">
        <p14:creationId xmlns:p14="http://schemas.microsoft.com/office/powerpoint/2010/main" val="3589664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10/11/2020</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2840" y="0"/>
            <a:ext cx="8420793" cy="1200329"/>
          </a:xfrm>
          <a:prstGeom prst="rect">
            <a:avLst/>
          </a:prstGeom>
          <a:noFill/>
        </p:spPr>
        <p:txBody>
          <a:bodyPr wrap="square" rtlCol="0">
            <a:spAutoFit/>
          </a:bodyPr>
          <a:lstStyle/>
          <a:p>
            <a:pPr algn="ctr"/>
            <a:r>
              <a:rPr lang="en-GB" sz="7200" b="1" u="sng" dirty="0"/>
              <a:t>A LITTLE STORY…</a:t>
            </a:r>
          </a:p>
        </p:txBody>
      </p:sp>
      <p:pic>
        <p:nvPicPr>
          <p:cNvPr id="2" name="Picture 1"/>
          <p:cNvPicPr>
            <a:picLocks noChangeAspect="1"/>
          </p:cNvPicPr>
          <p:nvPr/>
        </p:nvPicPr>
        <p:blipFill rotWithShape="1">
          <a:blip r:embed="rId2"/>
          <a:srcRect b="8321"/>
          <a:stretch/>
        </p:blipFill>
        <p:spPr>
          <a:xfrm>
            <a:off x="166863" y="1698475"/>
            <a:ext cx="4591439" cy="4546140"/>
          </a:xfrm>
          <a:prstGeom prst="rect">
            <a:avLst/>
          </a:prstGeom>
        </p:spPr>
      </p:pic>
      <p:sp>
        <p:nvSpPr>
          <p:cNvPr id="3" name="Rectangle 2">
            <a:extLst>
              <a:ext uri="{FF2B5EF4-FFF2-40B4-BE49-F238E27FC236}">
                <a16:creationId xmlns:a16="http://schemas.microsoft.com/office/drawing/2014/main" id="{81AAB679-7B2E-4911-905B-CB3C2DE510BC}"/>
              </a:ext>
            </a:extLst>
          </p:cNvPr>
          <p:cNvSpPr/>
          <p:nvPr/>
        </p:nvSpPr>
        <p:spPr>
          <a:xfrm>
            <a:off x="5512904" y="1278528"/>
            <a:ext cx="6281531" cy="5386034"/>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ship sails along the great seas. The ship is made from many pieces of wood. Over time, some of the pieces of wood are removed and replaced. The removed pieces are put into storage. This happens for many years until all the original pieces have been replaced and put in storage.</a:t>
            </a:r>
          </a:p>
          <a:p>
            <a:pPr algn="ctr"/>
            <a:endParaRPr lang="en-GB" sz="2400" dirty="0">
              <a:solidFill>
                <a:schemeClr val="tx1"/>
              </a:solidFill>
            </a:endParaRPr>
          </a:p>
          <a:p>
            <a:pPr algn="ctr"/>
            <a:r>
              <a:rPr lang="en-GB" sz="2400" dirty="0">
                <a:solidFill>
                  <a:schemeClr val="tx1"/>
                </a:solidFill>
              </a:rPr>
              <a:t>One day, notorious Pirate Henry Avery decides to steal the wood and build a ship with it. Now there are two ships sailing the seas!</a:t>
            </a:r>
          </a:p>
          <a:p>
            <a:pPr algn="ctr"/>
            <a:endParaRPr lang="en-GB" sz="2400" dirty="0">
              <a:solidFill>
                <a:schemeClr val="tx1"/>
              </a:solidFill>
            </a:endParaRPr>
          </a:p>
          <a:p>
            <a:pPr algn="ctr"/>
            <a:r>
              <a:rPr lang="en-GB" sz="2400" dirty="0">
                <a:solidFill>
                  <a:schemeClr val="tx1"/>
                </a:solidFill>
              </a:rPr>
              <a:t>But… which one is the original ship?</a:t>
            </a:r>
          </a:p>
        </p:txBody>
      </p:sp>
    </p:spTree>
    <p:extLst>
      <p:ext uri="{BB962C8B-B14F-4D97-AF65-F5344CB8AC3E}">
        <p14:creationId xmlns:p14="http://schemas.microsoft.com/office/powerpoint/2010/main" val="3091760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2840" y="0"/>
            <a:ext cx="8420793" cy="1200329"/>
          </a:xfrm>
          <a:prstGeom prst="rect">
            <a:avLst/>
          </a:prstGeom>
          <a:noFill/>
        </p:spPr>
        <p:txBody>
          <a:bodyPr wrap="square" rtlCol="0">
            <a:spAutoFit/>
          </a:bodyPr>
          <a:lstStyle/>
          <a:p>
            <a:pPr algn="ctr"/>
            <a:r>
              <a:rPr lang="en-GB" sz="7200" b="1" u="sng" dirty="0"/>
              <a:t>A LITTLE STORY…</a:t>
            </a:r>
          </a:p>
        </p:txBody>
      </p:sp>
      <p:pic>
        <p:nvPicPr>
          <p:cNvPr id="2" name="Picture 1"/>
          <p:cNvPicPr>
            <a:picLocks noChangeAspect="1"/>
          </p:cNvPicPr>
          <p:nvPr/>
        </p:nvPicPr>
        <p:blipFill rotWithShape="1">
          <a:blip r:embed="rId2"/>
          <a:srcRect b="8321"/>
          <a:stretch/>
        </p:blipFill>
        <p:spPr>
          <a:xfrm>
            <a:off x="166863" y="1698475"/>
            <a:ext cx="4591439" cy="4546140"/>
          </a:xfrm>
          <a:prstGeom prst="rect">
            <a:avLst/>
          </a:prstGeom>
        </p:spPr>
      </p:pic>
      <p:sp>
        <p:nvSpPr>
          <p:cNvPr id="3" name="Rectangle 2">
            <a:extLst>
              <a:ext uri="{FF2B5EF4-FFF2-40B4-BE49-F238E27FC236}">
                <a16:creationId xmlns:a16="http://schemas.microsoft.com/office/drawing/2014/main" id="{81AAB679-7B2E-4911-905B-CB3C2DE510BC}"/>
              </a:ext>
            </a:extLst>
          </p:cNvPr>
          <p:cNvSpPr/>
          <p:nvPr/>
        </p:nvSpPr>
        <p:spPr>
          <a:xfrm>
            <a:off x="5512904" y="1278528"/>
            <a:ext cx="6281531" cy="5386034"/>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What do you think the pieces of wood represented in the story…</a:t>
            </a:r>
          </a:p>
          <a:p>
            <a:pPr algn="ctr"/>
            <a:endParaRPr lang="en-GB" sz="2400" dirty="0">
              <a:solidFill>
                <a:schemeClr val="tx1"/>
              </a:solidFill>
            </a:endParaRPr>
          </a:p>
          <a:p>
            <a:pPr algn="ctr"/>
            <a:endParaRPr lang="en-GB" sz="2400" dirty="0">
              <a:solidFill>
                <a:schemeClr val="tx1"/>
              </a:solidFill>
            </a:endParaRPr>
          </a:p>
          <a:p>
            <a:pPr algn="ctr"/>
            <a:endParaRPr lang="en-GB" sz="2400" dirty="0">
              <a:solidFill>
                <a:schemeClr val="tx1"/>
              </a:solidFill>
            </a:endParaRPr>
          </a:p>
          <a:p>
            <a:pPr algn="ctr"/>
            <a:endParaRPr lang="en-GB" sz="2400" dirty="0">
              <a:solidFill>
                <a:schemeClr val="tx1"/>
              </a:solidFill>
            </a:endParaRPr>
          </a:p>
          <a:p>
            <a:pPr algn="ctr"/>
            <a:endParaRPr lang="en-GB" sz="2400" dirty="0">
              <a:solidFill>
                <a:schemeClr val="tx1"/>
              </a:solidFill>
            </a:endParaRPr>
          </a:p>
          <a:p>
            <a:pPr algn="ctr"/>
            <a:endParaRPr lang="en-GB" sz="2400" dirty="0">
              <a:solidFill>
                <a:schemeClr val="tx1"/>
              </a:solidFill>
            </a:endParaRPr>
          </a:p>
          <a:p>
            <a:pPr algn="ctr"/>
            <a:endParaRPr lang="en-GB" sz="2400" dirty="0">
              <a:solidFill>
                <a:schemeClr val="tx1"/>
              </a:solidFill>
            </a:endParaRPr>
          </a:p>
        </p:txBody>
      </p:sp>
      <p:sp>
        <p:nvSpPr>
          <p:cNvPr id="5" name="Rectangle: Rounded Corners 4">
            <a:extLst>
              <a:ext uri="{FF2B5EF4-FFF2-40B4-BE49-F238E27FC236}">
                <a16:creationId xmlns:a16="http://schemas.microsoft.com/office/drawing/2014/main" id="{EA0A9D46-1660-4389-A925-B18EB8D88C16}"/>
              </a:ext>
            </a:extLst>
          </p:cNvPr>
          <p:cNvSpPr/>
          <p:nvPr/>
        </p:nvSpPr>
        <p:spPr>
          <a:xfrm>
            <a:off x="6115877" y="3664532"/>
            <a:ext cx="5075583" cy="21531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A: Your body’s cells!</a:t>
            </a:r>
          </a:p>
          <a:p>
            <a:pPr algn="ctr"/>
            <a:r>
              <a:rPr lang="en-GB" sz="2400" b="1" dirty="0">
                <a:solidFill>
                  <a:schemeClr val="tx1"/>
                </a:solidFill>
              </a:rPr>
              <a:t>They are renewing themselves all the time! None of your cells you were born with are the same as the cells you </a:t>
            </a:r>
          </a:p>
        </p:txBody>
      </p:sp>
    </p:spTree>
    <p:extLst>
      <p:ext uri="{BB962C8B-B14F-4D97-AF65-F5344CB8AC3E}">
        <p14:creationId xmlns:p14="http://schemas.microsoft.com/office/powerpoint/2010/main" val="259158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0" y="66502"/>
            <a:ext cx="8420793" cy="3785652"/>
          </a:xfrm>
          <a:prstGeom prst="rect">
            <a:avLst/>
          </a:prstGeom>
          <a:noFill/>
        </p:spPr>
        <p:txBody>
          <a:bodyPr wrap="square" rtlCol="0">
            <a:spAutoFit/>
          </a:bodyPr>
          <a:lstStyle/>
          <a:p>
            <a:r>
              <a:rPr lang="en-GB" sz="4000" b="1" u="sng" dirty="0"/>
              <a:t>STARTER:</a:t>
            </a:r>
          </a:p>
          <a:p>
            <a:endParaRPr lang="en-GB" sz="4000" dirty="0"/>
          </a:p>
          <a:p>
            <a:r>
              <a:rPr lang="en-GB" sz="4000" dirty="0"/>
              <a:t>What things do our bodies contain?</a:t>
            </a:r>
          </a:p>
          <a:p>
            <a:endParaRPr lang="en-GB" sz="4000" dirty="0"/>
          </a:p>
          <a:p>
            <a:r>
              <a:rPr lang="en-GB" sz="4000" dirty="0"/>
              <a:t>Draw a spider-diagram for all the things you can remember.</a:t>
            </a:r>
          </a:p>
        </p:txBody>
      </p:sp>
      <p:pic>
        <p:nvPicPr>
          <p:cNvPr id="19" name="Picture 18"/>
          <p:cNvPicPr>
            <a:picLocks noChangeAspect="1"/>
          </p:cNvPicPr>
          <p:nvPr/>
        </p:nvPicPr>
        <p:blipFill>
          <a:blip r:embed="rId2">
            <a:extLst>
              <a:ext uri="{BEBA8EAE-BF5A-486C-A8C5-ECC9F3942E4B}">
                <a14:imgProps xmlns:a14="http://schemas.microsoft.com/office/drawing/2010/main">
                  <a14:imgLayer r:embed="rId3">
                    <a14:imgEffect>
                      <a14:backgroundRemoval t="2913" b="99515" l="9016" r="72541"/>
                    </a14:imgEffect>
                  </a14:imgLayer>
                </a14:imgProps>
              </a:ext>
            </a:extLst>
          </a:blip>
          <a:stretch>
            <a:fillRect/>
          </a:stretch>
        </p:blipFill>
        <p:spPr>
          <a:xfrm>
            <a:off x="3929495" y="3769027"/>
            <a:ext cx="3435582" cy="2900532"/>
          </a:xfrm>
          <a:prstGeom prst="rect">
            <a:avLst/>
          </a:prstGeom>
        </p:spPr>
      </p:pic>
    </p:spTree>
    <p:extLst>
      <p:ext uri="{BB962C8B-B14F-4D97-AF65-F5344CB8AC3E}">
        <p14:creationId xmlns:p14="http://schemas.microsoft.com/office/powerpoint/2010/main" val="1171333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Arrow Connector 8"/>
          <p:cNvCxnSpPr/>
          <p:nvPr/>
        </p:nvCxnSpPr>
        <p:spPr>
          <a:xfrm flipV="1">
            <a:off x="1055716" y="728221"/>
            <a:ext cx="10169011" cy="5589452"/>
          </a:xfrm>
          <a:prstGeom prst="straightConnector1">
            <a:avLst/>
          </a:prstGeom>
          <a:ln w="155575">
            <a:solidFill>
              <a:srgbClr val="FF0000"/>
            </a:solidFill>
            <a:tailEnd type="triangle"/>
          </a:ln>
        </p:spPr>
        <p:style>
          <a:lnRef idx="1">
            <a:schemeClr val="accent5"/>
          </a:lnRef>
          <a:fillRef idx="0">
            <a:schemeClr val="accent5"/>
          </a:fillRef>
          <a:effectRef idx="0">
            <a:schemeClr val="accent5"/>
          </a:effectRef>
          <a:fontRef idx="minor">
            <a:schemeClr val="tx1"/>
          </a:fontRef>
        </p:style>
      </p:cxnSp>
      <p:sp>
        <p:nvSpPr>
          <p:cNvPr id="4" name="TextBox 3"/>
          <p:cNvSpPr txBox="1"/>
          <p:nvPr/>
        </p:nvSpPr>
        <p:spPr>
          <a:xfrm>
            <a:off x="947650" y="66502"/>
            <a:ext cx="8420793" cy="1323439"/>
          </a:xfrm>
          <a:prstGeom prst="rect">
            <a:avLst/>
          </a:prstGeom>
          <a:noFill/>
        </p:spPr>
        <p:txBody>
          <a:bodyPr wrap="square" rtlCol="0">
            <a:spAutoFit/>
          </a:bodyPr>
          <a:lstStyle/>
          <a:p>
            <a:r>
              <a:rPr lang="en-GB" sz="4000" b="1" u="sng" dirty="0"/>
              <a:t>ORGANISATION</a:t>
            </a:r>
          </a:p>
          <a:p>
            <a:endParaRPr lang="en-GB" sz="4000" dirty="0"/>
          </a:p>
        </p:txBody>
      </p:sp>
      <p:cxnSp>
        <p:nvCxnSpPr>
          <p:cNvPr id="5" name="Straight Arrow Connector 4"/>
          <p:cNvCxnSpPr/>
          <p:nvPr/>
        </p:nvCxnSpPr>
        <p:spPr>
          <a:xfrm flipH="1" flipV="1">
            <a:off x="1022465" y="931025"/>
            <a:ext cx="33251" cy="538664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flipV="1">
            <a:off x="1055717" y="6317673"/>
            <a:ext cx="9285319" cy="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1" name="Rounded Rectangle 10"/>
          <p:cNvSpPr/>
          <p:nvPr/>
        </p:nvSpPr>
        <p:spPr>
          <a:xfrm>
            <a:off x="2323323" y="4236098"/>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
        <p:nvSpPr>
          <p:cNvPr id="13" name="Rounded Rectangle 12"/>
          <p:cNvSpPr/>
          <p:nvPr/>
        </p:nvSpPr>
        <p:spPr>
          <a:xfrm>
            <a:off x="5312228" y="2597021"/>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4" name="Rounded Rectangle 13"/>
          <p:cNvSpPr/>
          <p:nvPr/>
        </p:nvSpPr>
        <p:spPr>
          <a:xfrm>
            <a:off x="8347787" y="931025"/>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Tree>
    <p:extLst>
      <p:ext uri="{BB962C8B-B14F-4D97-AF65-F5344CB8AC3E}">
        <p14:creationId xmlns:p14="http://schemas.microsoft.com/office/powerpoint/2010/main" val="906335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47060" cy="6923947"/>
          </a:xfrm>
          <a:prstGeom prst="rect">
            <a:avLst/>
          </a:prstGeom>
          <a:noFill/>
        </p:spPr>
        <p:txBody>
          <a:bodyPr wrap="square" rtlCol="0">
            <a:spAutoFit/>
          </a:bodyPr>
          <a:lstStyle/>
          <a:p>
            <a:r>
              <a:rPr lang="en-GB" sz="4000" b="1" u="sng" dirty="0"/>
              <a:t>ORGANISATION</a:t>
            </a:r>
          </a:p>
          <a:p>
            <a:endParaRPr lang="en-GB" sz="4000" dirty="0"/>
          </a:p>
          <a:p>
            <a:r>
              <a:rPr lang="en-GB" sz="4000" dirty="0"/>
              <a:t>What is the definition of a cell?</a:t>
            </a:r>
          </a:p>
          <a:p>
            <a:endParaRPr lang="en-GB" sz="4000" dirty="0"/>
          </a:p>
          <a:p>
            <a:endParaRPr lang="en-GB" sz="4000" dirty="0"/>
          </a:p>
          <a:p>
            <a:endParaRPr lang="en-GB" sz="4000" dirty="0"/>
          </a:p>
          <a:p>
            <a:endParaRPr lang="en-GB" sz="4000" dirty="0"/>
          </a:p>
          <a:p>
            <a:endParaRPr lang="en-GB" sz="4000" dirty="0"/>
          </a:p>
          <a:p>
            <a:pPr lvl="0" defTabSz="914400">
              <a:lnSpc>
                <a:spcPct val="90000"/>
              </a:lnSpc>
              <a:spcBef>
                <a:spcPts val="1000"/>
              </a:spcBef>
            </a:pPr>
            <a:r>
              <a:rPr lang="en-GB" sz="2800" b="1" dirty="0">
                <a:solidFill>
                  <a:prstClr val="black"/>
                </a:solidFill>
                <a:latin typeface="Calibri" panose="020F0502020204030204"/>
              </a:rPr>
              <a:t>The smallest structural and functional unit of an organism</a:t>
            </a:r>
            <a:r>
              <a:rPr lang="en-GB" sz="2800" dirty="0">
                <a:solidFill>
                  <a:prstClr val="black"/>
                </a:solidFill>
                <a:latin typeface="Calibri" panose="020F0502020204030204"/>
              </a:rPr>
              <a:t>, which is typically microscopic and consists of cytoplasm and a nucleus enclosed in a membrane.</a:t>
            </a:r>
          </a:p>
          <a:p>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pic>
        <p:nvPicPr>
          <p:cNvPr id="14" name="Picture 6" descr="Image result for ks4 animal ce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542" y="2155524"/>
            <a:ext cx="4364103" cy="2373880"/>
          </a:xfrm>
          <a:prstGeom prst="rect">
            <a:avLst/>
          </a:prstGeom>
          <a:noFill/>
          <a:extLst>
            <a:ext uri="{909E8E84-426E-40DD-AFC4-6F175D3DCCD1}">
              <a14:hiddenFill xmlns:a14="http://schemas.microsoft.com/office/drawing/2010/main">
                <a:solidFill>
                  <a:srgbClr val="FFFFFF"/>
                </a:solidFill>
              </a14:hiddenFill>
            </a:ext>
          </a:extLst>
        </p:spPr>
      </p:pic>
      <p:sp>
        <p:nvSpPr>
          <p:cNvPr id="15" name="Rounded Rectangle 14"/>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1774845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6247864"/>
          </a:xfrm>
          <a:prstGeom prst="rect">
            <a:avLst/>
          </a:prstGeom>
          <a:noFill/>
        </p:spPr>
        <p:txBody>
          <a:bodyPr wrap="square" rtlCol="0">
            <a:spAutoFit/>
          </a:bodyPr>
          <a:lstStyle/>
          <a:p>
            <a:r>
              <a:rPr lang="en-GB" sz="4000" b="1" u="sng" dirty="0"/>
              <a:t>ORGANISATION</a:t>
            </a:r>
          </a:p>
          <a:p>
            <a:endParaRPr lang="en-GB" sz="4000" dirty="0"/>
          </a:p>
          <a:p>
            <a:r>
              <a:rPr lang="en-GB" sz="4000" dirty="0"/>
              <a:t>How many cells do our bodies contain?</a:t>
            </a:r>
          </a:p>
          <a:p>
            <a:endParaRPr lang="en-GB" sz="4000" dirty="0"/>
          </a:p>
          <a:p>
            <a:r>
              <a:rPr lang="en-GB" sz="4000" b="1" u="sng" dirty="0"/>
              <a:t>37.2 trillion (37,200,000,000,000)!!!</a:t>
            </a:r>
          </a:p>
          <a:p>
            <a:endParaRPr lang="en-GB" sz="4000" b="1" u="sng" dirty="0"/>
          </a:p>
          <a:p>
            <a:r>
              <a:rPr lang="en-GB" sz="4000" dirty="0"/>
              <a:t>So why aren’t we a load of cells just lying on the floor?</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9" name="Rounded Rectangle 8"/>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25193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2554545"/>
          </a:xfrm>
          <a:prstGeom prst="rect">
            <a:avLst/>
          </a:prstGeom>
          <a:noFill/>
        </p:spPr>
        <p:txBody>
          <a:bodyPr wrap="square" rtlCol="0">
            <a:spAutoFit/>
          </a:bodyPr>
          <a:lstStyle/>
          <a:p>
            <a:r>
              <a:rPr lang="en-GB" sz="4000" b="1" u="sng" dirty="0"/>
              <a:t>ORGANISATION</a:t>
            </a:r>
          </a:p>
          <a:p>
            <a:endParaRPr lang="en-GB" sz="4000" dirty="0"/>
          </a:p>
          <a:p>
            <a:r>
              <a:rPr lang="en-GB" sz="4000" dirty="0"/>
              <a:t>The next stage up from a cell is a tissue.</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grpSp>
        <p:nvGrpSpPr>
          <p:cNvPr id="8" name="Group 7"/>
          <p:cNvGrpSpPr/>
          <p:nvPr/>
        </p:nvGrpSpPr>
        <p:grpSpPr>
          <a:xfrm>
            <a:off x="571167" y="2968369"/>
            <a:ext cx="8303305" cy="3491367"/>
            <a:chOff x="1774826" y="1579563"/>
            <a:chExt cx="8793163" cy="3689350"/>
          </a:xfrm>
        </p:grpSpPr>
        <p:grpSp>
          <p:nvGrpSpPr>
            <p:cNvPr id="9" name="Group 3"/>
            <p:cNvGrpSpPr>
              <a:grpSpLocks/>
            </p:cNvGrpSpPr>
            <p:nvPr/>
          </p:nvGrpSpPr>
          <p:grpSpPr bwMode="auto">
            <a:xfrm>
              <a:off x="1774826" y="1593851"/>
              <a:ext cx="1736725" cy="2889251"/>
              <a:chOff x="301" y="1332"/>
              <a:chExt cx="1094" cy="1820"/>
            </a:xfrm>
          </p:grpSpPr>
          <p:grpSp>
            <p:nvGrpSpPr>
              <p:cNvPr id="41" name="Group 4"/>
              <p:cNvGrpSpPr>
                <a:grpSpLocks/>
              </p:cNvGrpSpPr>
              <p:nvPr/>
            </p:nvGrpSpPr>
            <p:grpSpPr bwMode="auto">
              <a:xfrm>
                <a:off x="301" y="1332"/>
                <a:ext cx="1094" cy="1820"/>
                <a:chOff x="285" y="1596"/>
                <a:chExt cx="1094" cy="1820"/>
              </a:xfrm>
            </p:grpSpPr>
            <p:sp>
              <p:nvSpPr>
                <p:cNvPr id="43" name="Text Box 5"/>
                <p:cNvSpPr txBox="1">
                  <a:spLocks noChangeArrowheads="1"/>
                </p:cNvSpPr>
                <p:nvPr/>
              </p:nvSpPr>
              <p:spPr bwMode="auto">
                <a:xfrm>
                  <a:off x="285" y="1596"/>
                  <a:ext cx="10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latin typeface="+mn-lt"/>
                    </a:rPr>
                    <a:t>specialised cell</a:t>
                  </a:r>
                </a:p>
              </p:txBody>
            </p:sp>
            <p:sp>
              <p:nvSpPr>
                <p:cNvPr id="44" name="Text Box 6"/>
                <p:cNvSpPr txBox="1">
                  <a:spLocks noChangeArrowheads="1"/>
                </p:cNvSpPr>
                <p:nvPr/>
              </p:nvSpPr>
              <p:spPr bwMode="auto">
                <a:xfrm>
                  <a:off x="389" y="3164"/>
                  <a:ext cx="84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muscle cell</a:t>
                  </a:r>
                </a:p>
              </p:txBody>
            </p:sp>
          </p:grpSp>
          <p:pic>
            <p:nvPicPr>
              <p:cNvPr id="42" name="Picture 7" descr="Fig14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 y="1703"/>
                <a:ext cx="536"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roup 8"/>
            <p:cNvGrpSpPr>
              <a:grpSpLocks/>
            </p:cNvGrpSpPr>
            <p:nvPr/>
          </p:nvGrpSpPr>
          <p:grpSpPr bwMode="auto">
            <a:xfrm>
              <a:off x="3568700" y="1579563"/>
              <a:ext cx="1362075" cy="3197226"/>
              <a:chOff x="1288" y="1332"/>
              <a:chExt cx="858" cy="2014"/>
            </a:xfrm>
          </p:grpSpPr>
          <p:grpSp>
            <p:nvGrpSpPr>
              <p:cNvPr id="35" name="Group 9"/>
              <p:cNvGrpSpPr>
                <a:grpSpLocks/>
              </p:cNvGrpSpPr>
              <p:nvPr/>
            </p:nvGrpSpPr>
            <p:grpSpPr bwMode="auto">
              <a:xfrm>
                <a:off x="1288" y="1332"/>
                <a:ext cx="858" cy="2014"/>
                <a:chOff x="1272" y="1596"/>
                <a:chExt cx="858" cy="2014"/>
              </a:xfrm>
            </p:grpSpPr>
            <p:sp>
              <p:nvSpPr>
                <p:cNvPr id="37" name="Text Box 10"/>
                <p:cNvSpPr txBox="1">
                  <a:spLocks noChangeArrowheads="1"/>
                </p:cNvSpPr>
                <p:nvPr/>
              </p:nvSpPr>
              <p:spPr bwMode="auto">
                <a:xfrm>
                  <a:off x="1589" y="1596"/>
                  <a:ext cx="50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tissue</a:t>
                  </a:r>
                </a:p>
              </p:txBody>
            </p:sp>
            <p:sp>
              <p:nvSpPr>
                <p:cNvPr id="38" name="Text Box 11"/>
                <p:cNvSpPr txBox="1">
                  <a:spLocks noChangeArrowheads="1"/>
                </p:cNvSpPr>
                <p:nvPr/>
              </p:nvSpPr>
              <p:spPr bwMode="auto">
                <a:xfrm>
                  <a:off x="1549" y="3164"/>
                  <a:ext cx="581"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latin typeface="+mn-lt"/>
                    </a:rPr>
                    <a:t>muscle</a:t>
                  </a:r>
                </a:p>
                <a:p>
                  <a:pPr eaLnBrk="1" hangingPunct="1"/>
                  <a:r>
                    <a:rPr lang="en-GB" altLang="en-US" sz="2000" dirty="0">
                      <a:latin typeface="+mn-lt"/>
                    </a:rPr>
                    <a:t>tissue</a:t>
                  </a:r>
                </a:p>
              </p:txBody>
            </p:sp>
            <p:sp>
              <p:nvSpPr>
                <p:cNvPr id="39" name="Line 12"/>
                <p:cNvSpPr>
                  <a:spLocks noChangeShapeType="1"/>
                </p:cNvSpPr>
                <p:nvPr/>
              </p:nvSpPr>
              <p:spPr bwMode="auto">
                <a:xfrm>
                  <a:off x="1344" y="1712"/>
                  <a:ext cx="26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40" name="Line 13"/>
                <p:cNvSpPr>
                  <a:spLocks noChangeShapeType="1"/>
                </p:cNvSpPr>
                <p:nvPr/>
              </p:nvSpPr>
              <p:spPr bwMode="auto">
                <a:xfrm>
                  <a:off x="1272" y="3288"/>
                  <a:ext cx="28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36" name="Picture 14" descr="Fig14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 y="1634"/>
                <a:ext cx="472" cy="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oup 15"/>
            <p:cNvGrpSpPr>
              <a:grpSpLocks/>
            </p:cNvGrpSpPr>
            <p:nvPr/>
          </p:nvGrpSpPr>
          <p:grpSpPr bwMode="auto">
            <a:xfrm>
              <a:off x="4876800" y="1579564"/>
              <a:ext cx="1816100" cy="2889249"/>
              <a:chOff x="2112" y="1332"/>
              <a:chExt cx="1144" cy="1820"/>
            </a:xfrm>
          </p:grpSpPr>
          <p:grpSp>
            <p:nvGrpSpPr>
              <p:cNvPr id="29" name="Group 16"/>
              <p:cNvGrpSpPr>
                <a:grpSpLocks/>
              </p:cNvGrpSpPr>
              <p:nvPr/>
            </p:nvGrpSpPr>
            <p:grpSpPr bwMode="auto">
              <a:xfrm>
                <a:off x="2112" y="1332"/>
                <a:ext cx="980" cy="1820"/>
                <a:chOff x="2096" y="1596"/>
                <a:chExt cx="980" cy="1820"/>
              </a:xfrm>
            </p:grpSpPr>
            <p:sp>
              <p:nvSpPr>
                <p:cNvPr id="31" name="Text Box 17"/>
                <p:cNvSpPr txBox="1">
                  <a:spLocks noChangeArrowheads="1"/>
                </p:cNvSpPr>
                <p:nvPr/>
              </p:nvSpPr>
              <p:spPr bwMode="auto">
                <a:xfrm>
                  <a:off x="2581" y="1596"/>
                  <a:ext cx="4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organ</a:t>
                  </a:r>
                </a:p>
              </p:txBody>
            </p:sp>
            <p:sp>
              <p:nvSpPr>
                <p:cNvPr id="32" name="Text Box 18"/>
                <p:cNvSpPr txBox="1">
                  <a:spLocks noChangeArrowheads="1"/>
                </p:cNvSpPr>
                <p:nvPr/>
              </p:nvSpPr>
              <p:spPr bwMode="auto">
                <a:xfrm>
                  <a:off x="2605" y="3164"/>
                  <a:ext cx="47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heart</a:t>
                  </a:r>
                </a:p>
              </p:txBody>
            </p:sp>
            <p:sp>
              <p:nvSpPr>
                <p:cNvPr id="33" name="Line 19"/>
                <p:cNvSpPr>
                  <a:spLocks noChangeShapeType="1"/>
                </p:cNvSpPr>
                <p:nvPr/>
              </p:nvSpPr>
              <p:spPr bwMode="auto">
                <a:xfrm>
                  <a:off x="2104" y="1720"/>
                  <a:ext cx="43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34" name="Line 20"/>
                <p:cNvSpPr>
                  <a:spLocks noChangeShapeType="1"/>
                </p:cNvSpPr>
                <p:nvPr/>
              </p:nvSpPr>
              <p:spPr bwMode="auto">
                <a:xfrm>
                  <a:off x="2096" y="3288"/>
                  <a:ext cx="52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30" name="Picture 21" descr="Fig14_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6" y="1648"/>
                <a:ext cx="880" cy="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22"/>
            <p:cNvGrpSpPr>
              <a:grpSpLocks/>
            </p:cNvGrpSpPr>
            <p:nvPr/>
          </p:nvGrpSpPr>
          <p:grpSpPr bwMode="auto">
            <a:xfrm>
              <a:off x="6337299" y="1579563"/>
              <a:ext cx="1892300" cy="3197226"/>
              <a:chOff x="3032" y="1332"/>
              <a:chExt cx="1192" cy="2014"/>
            </a:xfrm>
          </p:grpSpPr>
          <p:grpSp>
            <p:nvGrpSpPr>
              <p:cNvPr id="23" name="Group 23"/>
              <p:cNvGrpSpPr>
                <a:grpSpLocks/>
              </p:cNvGrpSpPr>
              <p:nvPr/>
            </p:nvGrpSpPr>
            <p:grpSpPr bwMode="auto">
              <a:xfrm>
                <a:off x="3032" y="1332"/>
                <a:ext cx="1192" cy="2014"/>
                <a:chOff x="3016" y="1596"/>
                <a:chExt cx="1192" cy="2014"/>
              </a:xfrm>
            </p:grpSpPr>
            <p:sp>
              <p:nvSpPr>
                <p:cNvPr id="25" name="Text Box 24"/>
                <p:cNvSpPr txBox="1">
                  <a:spLocks noChangeArrowheads="1"/>
                </p:cNvSpPr>
                <p:nvPr/>
              </p:nvSpPr>
              <p:spPr bwMode="auto">
                <a:xfrm>
                  <a:off x="3493" y="1596"/>
                  <a:ext cx="573"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system</a:t>
                  </a:r>
                </a:p>
              </p:txBody>
            </p:sp>
            <p:sp>
              <p:nvSpPr>
                <p:cNvPr id="26" name="Text Box 25"/>
                <p:cNvSpPr txBox="1">
                  <a:spLocks noChangeArrowheads="1"/>
                </p:cNvSpPr>
                <p:nvPr/>
              </p:nvSpPr>
              <p:spPr bwMode="auto">
                <a:xfrm>
                  <a:off x="3397" y="3164"/>
                  <a:ext cx="811"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circulatory</a:t>
                  </a:r>
                </a:p>
                <a:p>
                  <a:pPr eaLnBrk="1" hangingPunct="1"/>
                  <a:r>
                    <a:rPr lang="en-GB" altLang="en-US" sz="2000">
                      <a:latin typeface="+mn-lt"/>
                    </a:rPr>
                    <a:t>system</a:t>
                  </a:r>
                </a:p>
              </p:txBody>
            </p:sp>
            <p:sp>
              <p:nvSpPr>
                <p:cNvPr id="27" name="Line 26"/>
                <p:cNvSpPr>
                  <a:spLocks noChangeShapeType="1"/>
                </p:cNvSpPr>
                <p:nvPr/>
              </p:nvSpPr>
              <p:spPr bwMode="auto">
                <a:xfrm>
                  <a:off x="3088" y="1720"/>
                  <a:ext cx="39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28" name="Line 27"/>
                <p:cNvSpPr>
                  <a:spLocks noChangeShapeType="1"/>
                </p:cNvSpPr>
                <p:nvPr/>
              </p:nvSpPr>
              <p:spPr bwMode="auto">
                <a:xfrm>
                  <a:off x="3016" y="3288"/>
                  <a:ext cx="39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24" name="Picture 28" descr="Fig14_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0" y="1646"/>
                <a:ext cx="768" cy="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29"/>
            <p:cNvGrpSpPr>
              <a:grpSpLocks/>
            </p:cNvGrpSpPr>
            <p:nvPr/>
          </p:nvGrpSpPr>
          <p:grpSpPr bwMode="auto">
            <a:xfrm>
              <a:off x="8013701" y="1579563"/>
              <a:ext cx="2554288" cy="3689350"/>
              <a:chOff x="4088" y="1332"/>
              <a:chExt cx="1609" cy="2324"/>
            </a:xfrm>
          </p:grpSpPr>
          <p:grpSp>
            <p:nvGrpSpPr>
              <p:cNvPr id="17" name="Group 30"/>
              <p:cNvGrpSpPr>
                <a:grpSpLocks/>
              </p:cNvGrpSpPr>
              <p:nvPr/>
            </p:nvGrpSpPr>
            <p:grpSpPr bwMode="auto">
              <a:xfrm>
                <a:off x="4088" y="1332"/>
                <a:ext cx="1609" cy="2324"/>
                <a:chOff x="4056" y="1596"/>
                <a:chExt cx="1609" cy="2324"/>
              </a:xfrm>
            </p:grpSpPr>
            <p:sp>
              <p:nvSpPr>
                <p:cNvPr id="19" name="Text Box 31"/>
                <p:cNvSpPr txBox="1">
                  <a:spLocks noChangeArrowheads="1"/>
                </p:cNvSpPr>
                <p:nvPr/>
              </p:nvSpPr>
              <p:spPr bwMode="auto">
                <a:xfrm>
                  <a:off x="4364" y="1596"/>
                  <a:ext cx="72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organism</a:t>
                  </a:r>
                </a:p>
              </p:txBody>
            </p:sp>
            <p:sp>
              <p:nvSpPr>
                <p:cNvPr id="20" name="Text Box 32"/>
                <p:cNvSpPr txBox="1">
                  <a:spLocks noChangeArrowheads="1"/>
                </p:cNvSpPr>
                <p:nvPr/>
              </p:nvSpPr>
              <p:spPr bwMode="auto">
                <a:xfrm>
                  <a:off x="4430" y="3164"/>
                  <a:ext cx="1235"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90000"/>
                    </a:lnSpc>
                  </a:pPr>
                  <a:r>
                    <a:rPr lang="en-GB" altLang="en-US" sz="2000">
                      <a:latin typeface="+mn-lt"/>
                    </a:rPr>
                    <a:t>circulatory</a:t>
                  </a:r>
                </a:p>
                <a:p>
                  <a:pPr eaLnBrk="1" hangingPunct="1">
                    <a:lnSpc>
                      <a:spcPct val="90000"/>
                    </a:lnSpc>
                  </a:pPr>
                  <a:r>
                    <a:rPr lang="en-GB" altLang="en-US" sz="2000">
                      <a:latin typeface="+mn-lt"/>
                    </a:rPr>
                    <a:t>system makes up</a:t>
                  </a:r>
                </a:p>
                <a:p>
                  <a:pPr eaLnBrk="1" hangingPunct="1">
                    <a:lnSpc>
                      <a:spcPct val="90000"/>
                    </a:lnSpc>
                  </a:pPr>
                  <a:r>
                    <a:rPr lang="en-GB" altLang="en-US" sz="2000">
                      <a:latin typeface="+mn-lt"/>
                    </a:rPr>
                    <a:t>part of the </a:t>
                  </a:r>
                </a:p>
                <a:p>
                  <a:pPr eaLnBrk="1" hangingPunct="1">
                    <a:lnSpc>
                      <a:spcPct val="90000"/>
                    </a:lnSpc>
                  </a:pPr>
                  <a:r>
                    <a:rPr lang="en-GB" altLang="en-US" sz="2000">
                      <a:latin typeface="+mn-lt"/>
                    </a:rPr>
                    <a:t>human body</a:t>
                  </a:r>
                </a:p>
              </p:txBody>
            </p:sp>
            <p:sp>
              <p:nvSpPr>
                <p:cNvPr id="21" name="Line 33"/>
                <p:cNvSpPr>
                  <a:spLocks noChangeShapeType="1"/>
                </p:cNvSpPr>
                <p:nvPr/>
              </p:nvSpPr>
              <p:spPr bwMode="auto">
                <a:xfrm>
                  <a:off x="4056" y="1720"/>
                  <a:ext cx="31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22" name="Line 34"/>
                <p:cNvSpPr>
                  <a:spLocks noChangeShapeType="1"/>
                </p:cNvSpPr>
                <p:nvPr/>
              </p:nvSpPr>
              <p:spPr bwMode="auto">
                <a:xfrm>
                  <a:off x="4152" y="3288"/>
                  <a:ext cx="30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18" name="Picture 35" descr="Fig14_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04" y="1654"/>
                <a:ext cx="576" cy="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45" name="Rounded Rectangle 44"/>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1750086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2554545"/>
          </a:xfrm>
          <a:prstGeom prst="rect">
            <a:avLst/>
          </a:prstGeom>
          <a:noFill/>
        </p:spPr>
        <p:txBody>
          <a:bodyPr wrap="square" rtlCol="0">
            <a:spAutoFit/>
          </a:bodyPr>
          <a:lstStyle/>
          <a:p>
            <a:r>
              <a:rPr lang="en-GB" sz="4000" b="1" u="sng" dirty="0"/>
              <a:t>ORGANISATION</a:t>
            </a:r>
          </a:p>
          <a:p>
            <a:endParaRPr lang="en-GB" sz="4000" dirty="0"/>
          </a:p>
          <a:p>
            <a:r>
              <a:rPr lang="en-GB" sz="4000" dirty="0"/>
              <a:t>The next stage up from a cell is a tissue.</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grpSp>
        <p:nvGrpSpPr>
          <p:cNvPr id="8" name="Group 7"/>
          <p:cNvGrpSpPr/>
          <p:nvPr/>
        </p:nvGrpSpPr>
        <p:grpSpPr>
          <a:xfrm>
            <a:off x="571167" y="2968369"/>
            <a:ext cx="8303305" cy="3491367"/>
            <a:chOff x="1774826" y="1579563"/>
            <a:chExt cx="8793163" cy="3689350"/>
          </a:xfrm>
        </p:grpSpPr>
        <p:grpSp>
          <p:nvGrpSpPr>
            <p:cNvPr id="9" name="Group 3"/>
            <p:cNvGrpSpPr>
              <a:grpSpLocks/>
            </p:cNvGrpSpPr>
            <p:nvPr/>
          </p:nvGrpSpPr>
          <p:grpSpPr bwMode="auto">
            <a:xfrm>
              <a:off x="1774826" y="1593851"/>
              <a:ext cx="1736725" cy="2889251"/>
              <a:chOff x="301" y="1332"/>
              <a:chExt cx="1094" cy="1820"/>
            </a:xfrm>
          </p:grpSpPr>
          <p:grpSp>
            <p:nvGrpSpPr>
              <p:cNvPr id="41" name="Group 4"/>
              <p:cNvGrpSpPr>
                <a:grpSpLocks/>
              </p:cNvGrpSpPr>
              <p:nvPr/>
            </p:nvGrpSpPr>
            <p:grpSpPr bwMode="auto">
              <a:xfrm>
                <a:off x="301" y="1332"/>
                <a:ext cx="1094" cy="1820"/>
                <a:chOff x="285" y="1596"/>
                <a:chExt cx="1094" cy="1820"/>
              </a:xfrm>
            </p:grpSpPr>
            <p:sp>
              <p:nvSpPr>
                <p:cNvPr id="43" name="Text Box 5"/>
                <p:cNvSpPr txBox="1">
                  <a:spLocks noChangeArrowheads="1"/>
                </p:cNvSpPr>
                <p:nvPr/>
              </p:nvSpPr>
              <p:spPr bwMode="auto">
                <a:xfrm>
                  <a:off x="285" y="1596"/>
                  <a:ext cx="10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latin typeface="+mn-lt"/>
                    </a:rPr>
                    <a:t>specialised cell</a:t>
                  </a:r>
                </a:p>
              </p:txBody>
            </p:sp>
            <p:sp>
              <p:nvSpPr>
                <p:cNvPr id="44" name="Text Box 6"/>
                <p:cNvSpPr txBox="1">
                  <a:spLocks noChangeArrowheads="1"/>
                </p:cNvSpPr>
                <p:nvPr/>
              </p:nvSpPr>
              <p:spPr bwMode="auto">
                <a:xfrm>
                  <a:off x="389" y="3164"/>
                  <a:ext cx="84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muscle cell</a:t>
                  </a:r>
                </a:p>
              </p:txBody>
            </p:sp>
          </p:grpSp>
          <p:pic>
            <p:nvPicPr>
              <p:cNvPr id="42" name="Picture 7" descr="Fig14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 y="1703"/>
                <a:ext cx="536"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roup 8"/>
            <p:cNvGrpSpPr>
              <a:grpSpLocks/>
            </p:cNvGrpSpPr>
            <p:nvPr/>
          </p:nvGrpSpPr>
          <p:grpSpPr bwMode="auto">
            <a:xfrm>
              <a:off x="3568700" y="1579563"/>
              <a:ext cx="1362075" cy="3197226"/>
              <a:chOff x="1288" y="1332"/>
              <a:chExt cx="858" cy="2014"/>
            </a:xfrm>
          </p:grpSpPr>
          <p:grpSp>
            <p:nvGrpSpPr>
              <p:cNvPr id="35" name="Group 9"/>
              <p:cNvGrpSpPr>
                <a:grpSpLocks/>
              </p:cNvGrpSpPr>
              <p:nvPr/>
            </p:nvGrpSpPr>
            <p:grpSpPr bwMode="auto">
              <a:xfrm>
                <a:off x="1288" y="1332"/>
                <a:ext cx="858" cy="2014"/>
                <a:chOff x="1272" y="1596"/>
                <a:chExt cx="858" cy="2014"/>
              </a:xfrm>
            </p:grpSpPr>
            <p:sp>
              <p:nvSpPr>
                <p:cNvPr id="37" name="Text Box 10"/>
                <p:cNvSpPr txBox="1">
                  <a:spLocks noChangeArrowheads="1"/>
                </p:cNvSpPr>
                <p:nvPr/>
              </p:nvSpPr>
              <p:spPr bwMode="auto">
                <a:xfrm>
                  <a:off x="1589" y="1596"/>
                  <a:ext cx="50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tissue</a:t>
                  </a:r>
                </a:p>
              </p:txBody>
            </p:sp>
            <p:sp>
              <p:nvSpPr>
                <p:cNvPr id="38" name="Text Box 11"/>
                <p:cNvSpPr txBox="1">
                  <a:spLocks noChangeArrowheads="1"/>
                </p:cNvSpPr>
                <p:nvPr/>
              </p:nvSpPr>
              <p:spPr bwMode="auto">
                <a:xfrm>
                  <a:off x="1549" y="3164"/>
                  <a:ext cx="581"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latin typeface="+mn-lt"/>
                    </a:rPr>
                    <a:t>muscle</a:t>
                  </a:r>
                </a:p>
                <a:p>
                  <a:pPr eaLnBrk="1" hangingPunct="1"/>
                  <a:r>
                    <a:rPr lang="en-GB" altLang="en-US" sz="2000" dirty="0">
                      <a:latin typeface="+mn-lt"/>
                    </a:rPr>
                    <a:t>tissue</a:t>
                  </a:r>
                </a:p>
              </p:txBody>
            </p:sp>
            <p:sp>
              <p:nvSpPr>
                <p:cNvPr id="39" name="Line 12"/>
                <p:cNvSpPr>
                  <a:spLocks noChangeShapeType="1"/>
                </p:cNvSpPr>
                <p:nvPr/>
              </p:nvSpPr>
              <p:spPr bwMode="auto">
                <a:xfrm>
                  <a:off x="1344" y="1712"/>
                  <a:ext cx="26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40" name="Line 13"/>
                <p:cNvSpPr>
                  <a:spLocks noChangeShapeType="1"/>
                </p:cNvSpPr>
                <p:nvPr/>
              </p:nvSpPr>
              <p:spPr bwMode="auto">
                <a:xfrm>
                  <a:off x="1272" y="3288"/>
                  <a:ext cx="28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36" name="Picture 14" descr="Fig14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 y="1634"/>
                <a:ext cx="472" cy="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oup 15"/>
            <p:cNvGrpSpPr>
              <a:grpSpLocks/>
            </p:cNvGrpSpPr>
            <p:nvPr/>
          </p:nvGrpSpPr>
          <p:grpSpPr bwMode="auto">
            <a:xfrm>
              <a:off x="4876800" y="1579564"/>
              <a:ext cx="1816100" cy="2889249"/>
              <a:chOff x="2112" y="1332"/>
              <a:chExt cx="1144" cy="1820"/>
            </a:xfrm>
          </p:grpSpPr>
          <p:grpSp>
            <p:nvGrpSpPr>
              <p:cNvPr id="29" name="Group 16"/>
              <p:cNvGrpSpPr>
                <a:grpSpLocks/>
              </p:cNvGrpSpPr>
              <p:nvPr/>
            </p:nvGrpSpPr>
            <p:grpSpPr bwMode="auto">
              <a:xfrm>
                <a:off x="2112" y="1332"/>
                <a:ext cx="980" cy="1820"/>
                <a:chOff x="2096" y="1596"/>
                <a:chExt cx="980" cy="1820"/>
              </a:xfrm>
            </p:grpSpPr>
            <p:sp>
              <p:nvSpPr>
                <p:cNvPr id="31" name="Text Box 17"/>
                <p:cNvSpPr txBox="1">
                  <a:spLocks noChangeArrowheads="1"/>
                </p:cNvSpPr>
                <p:nvPr/>
              </p:nvSpPr>
              <p:spPr bwMode="auto">
                <a:xfrm>
                  <a:off x="2581" y="1596"/>
                  <a:ext cx="4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organ</a:t>
                  </a:r>
                </a:p>
              </p:txBody>
            </p:sp>
            <p:sp>
              <p:nvSpPr>
                <p:cNvPr id="32" name="Text Box 18"/>
                <p:cNvSpPr txBox="1">
                  <a:spLocks noChangeArrowheads="1"/>
                </p:cNvSpPr>
                <p:nvPr/>
              </p:nvSpPr>
              <p:spPr bwMode="auto">
                <a:xfrm>
                  <a:off x="2605" y="3164"/>
                  <a:ext cx="47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heart</a:t>
                  </a:r>
                </a:p>
              </p:txBody>
            </p:sp>
            <p:sp>
              <p:nvSpPr>
                <p:cNvPr id="33" name="Line 19"/>
                <p:cNvSpPr>
                  <a:spLocks noChangeShapeType="1"/>
                </p:cNvSpPr>
                <p:nvPr/>
              </p:nvSpPr>
              <p:spPr bwMode="auto">
                <a:xfrm>
                  <a:off x="2104" y="1720"/>
                  <a:ext cx="43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34" name="Line 20"/>
                <p:cNvSpPr>
                  <a:spLocks noChangeShapeType="1"/>
                </p:cNvSpPr>
                <p:nvPr/>
              </p:nvSpPr>
              <p:spPr bwMode="auto">
                <a:xfrm>
                  <a:off x="2096" y="3288"/>
                  <a:ext cx="52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30" name="Picture 21" descr="Fig14_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6" y="1648"/>
                <a:ext cx="880" cy="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22"/>
            <p:cNvGrpSpPr>
              <a:grpSpLocks/>
            </p:cNvGrpSpPr>
            <p:nvPr/>
          </p:nvGrpSpPr>
          <p:grpSpPr bwMode="auto">
            <a:xfrm>
              <a:off x="6337299" y="1579563"/>
              <a:ext cx="1892300" cy="3197226"/>
              <a:chOff x="3032" y="1332"/>
              <a:chExt cx="1192" cy="2014"/>
            </a:xfrm>
          </p:grpSpPr>
          <p:grpSp>
            <p:nvGrpSpPr>
              <p:cNvPr id="23" name="Group 23"/>
              <p:cNvGrpSpPr>
                <a:grpSpLocks/>
              </p:cNvGrpSpPr>
              <p:nvPr/>
            </p:nvGrpSpPr>
            <p:grpSpPr bwMode="auto">
              <a:xfrm>
                <a:off x="3032" y="1332"/>
                <a:ext cx="1192" cy="2014"/>
                <a:chOff x="3016" y="1596"/>
                <a:chExt cx="1192" cy="2014"/>
              </a:xfrm>
            </p:grpSpPr>
            <p:sp>
              <p:nvSpPr>
                <p:cNvPr id="25" name="Text Box 24"/>
                <p:cNvSpPr txBox="1">
                  <a:spLocks noChangeArrowheads="1"/>
                </p:cNvSpPr>
                <p:nvPr/>
              </p:nvSpPr>
              <p:spPr bwMode="auto">
                <a:xfrm>
                  <a:off x="3493" y="1596"/>
                  <a:ext cx="573"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system</a:t>
                  </a:r>
                </a:p>
              </p:txBody>
            </p:sp>
            <p:sp>
              <p:nvSpPr>
                <p:cNvPr id="26" name="Text Box 25"/>
                <p:cNvSpPr txBox="1">
                  <a:spLocks noChangeArrowheads="1"/>
                </p:cNvSpPr>
                <p:nvPr/>
              </p:nvSpPr>
              <p:spPr bwMode="auto">
                <a:xfrm>
                  <a:off x="3397" y="3164"/>
                  <a:ext cx="811"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circulatory</a:t>
                  </a:r>
                </a:p>
                <a:p>
                  <a:pPr eaLnBrk="1" hangingPunct="1"/>
                  <a:r>
                    <a:rPr lang="en-GB" altLang="en-US" sz="2000">
                      <a:latin typeface="+mn-lt"/>
                    </a:rPr>
                    <a:t>system</a:t>
                  </a:r>
                </a:p>
              </p:txBody>
            </p:sp>
            <p:sp>
              <p:nvSpPr>
                <p:cNvPr id="27" name="Line 26"/>
                <p:cNvSpPr>
                  <a:spLocks noChangeShapeType="1"/>
                </p:cNvSpPr>
                <p:nvPr/>
              </p:nvSpPr>
              <p:spPr bwMode="auto">
                <a:xfrm>
                  <a:off x="3088" y="1720"/>
                  <a:ext cx="39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28" name="Line 27"/>
                <p:cNvSpPr>
                  <a:spLocks noChangeShapeType="1"/>
                </p:cNvSpPr>
                <p:nvPr/>
              </p:nvSpPr>
              <p:spPr bwMode="auto">
                <a:xfrm>
                  <a:off x="3016" y="3288"/>
                  <a:ext cx="39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24" name="Picture 28" descr="Fig14_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0" y="1646"/>
                <a:ext cx="768" cy="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29"/>
            <p:cNvGrpSpPr>
              <a:grpSpLocks/>
            </p:cNvGrpSpPr>
            <p:nvPr/>
          </p:nvGrpSpPr>
          <p:grpSpPr bwMode="auto">
            <a:xfrm>
              <a:off x="8013701" y="1579563"/>
              <a:ext cx="2554288" cy="3689350"/>
              <a:chOff x="4088" y="1332"/>
              <a:chExt cx="1609" cy="2324"/>
            </a:xfrm>
          </p:grpSpPr>
          <p:grpSp>
            <p:nvGrpSpPr>
              <p:cNvPr id="17" name="Group 30"/>
              <p:cNvGrpSpPr>
                <a:grpSpLocks/>
              </p:cNvGrpSpPr>
              <p:nvPr/>
            </p:nvGrpSpPr>
            <p:grpSpPr bwMode="auto">
              <a:xfrm>
                <a:off x="4088" y="1332"/>
                <a:ext cx="1609" cy="2324"/>
                <a:chOff x="4056" y="1596"/>
                <a:chExt cx="1609" cy="2324"/>
              </a:xfrm>
            </p:grpSpPr>
            <p:sp>
              <p:nvSpPr>
                <p:cNvPr id="19" name="Text Box 31"/>
                <p:cNvSpPr txBox="1">
                  <a:spLocks noChangeArrowheads="1"/>
                </p:cNvSpPr>
                <p:nvPr/>
              </p:nvSpPr>
              <p:spPr bwMode="auto">
                <a:xfrm>
                  <a:off x="4364" y="1596"/>
                  <a:ext cx="72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a:latin typeface="+mn-lt"/>
                    </a:rPr>
                    <a:t>organism</a:t>
                  </a:r>
                </a:p>
              </p:txBody>
            </p:sp>
            <p:sp>
              <p:nvSpPr>
                <p:cNvPr id="20" name="Text Box 32"/>
                <p:cNvSpPr txBox="1">
                  <a:spLocks noChangeArrowheads="1"/>
                </p:cNvSpPr>
                <p:nvPr/>
              </p:nvSpPr>
              <p:spPr bwMode="auto">
                <a:xfrm>
                  <a:off x="4430" y="3164"/>
                  <a:ext cx="1235"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90000"/>
                    </a:lnSpc>
                  </a:pPr>
                  <a:r>
                    <a:rPr lang="en-GB" altLang="en-US" sz="2000">
                      <a:latin typeface="+mn-lt"/>
                    </a:rPr>
                    <a:t>circulatory</a:t>
                  </a:r>
                </a:p>
                <a:p>
                  <a:pPr eaLnBrk="1" hangingPunct="1">
                    <a:lnSpc>
                      <a:spcPct val="90000"/>
                    </a:lnSpc>
                  </a:pPr>
                  <a:r>
                    <a:rPr lang="en-GB" altLang="en-US" sz="2000">
                      <a:latin typeface="+mn-lt"/>
                    </a:rPr>
                    <a:t>system makes up</a:t>
                  </a:r>
                </a:p>
                <a:p>
                  <a:pPr eaLnBrk="1" hangingPunct="1">
                    <a:lnSpc>
                      <a:spcPct val="90000"/>
                    </a:lnSpc>
                  </a:pPr>
                  <a:r>
                    <a:rPr lang="en-GB" altLang="en-US" sz="2000">
                      <a:latin typeface="+mn-lt"/>
                    </a:rPr>
                    <a:t>part of the </a:t>
                  </a:r>
                </a:p>
                <a:p>
                  <a:pPr eaLnBrk="1" hangingPunct="1">
                    <a:lnSpc>
                      <a:spcPct val="90000"/>
                    </a:lnSpc>
                  </a:pPr>
                  <a:r>
                    <a:rPr lang="en-GB" altLang="en-US" sz="2000">
                      <a:latin typeface="+mn-lt"/>
                    </a:rPr>
                    <a:t>human body</a:t>
                  </a:r>
                </a:p>
              </p:txBody>
            </p:sp>
            <p:sp>
              <p:nvSpPr>
                <p:cNvPr id="21" name="Line 33"/>
                <p:cNvSpPr>
                  <a:spLocks noChangeShapeType="1"/>
                </p:cNvSpPr>
                <p:nvPr/>
              </p:nvSpPr>
              <p:spPr bwMode="auto">
                <a:xfrm>
                  <a:off x="4056" y="1720"/>
                  <a:ext cx="31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sp>
              <p:nvSpPr>
                <p:cNvPr id="22" name="Line 34"/>
                <p:cNvSpPr>
                  <a:spLocks noChangeShapeType="1"/>
                </p:cNvSpPr>
                <p:nvPr/>
              </p:nvSpPr>
              <p:spPr bwMode="auto">
                <a:xfrm>
                  <a:off x="4152" y="3288"/>
                  <a:ext cx="30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2000"/>
                </a:p>
              </p:txBody>
            </p:sp>
          </p:grpSp>
          <p:pic>
            <p:nvPicPr>
              <p:cNvPr id="18" name="Picture 35" descr="Fig14_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04" y="1654"/>
                <a:ext cx="576" cy="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45" name="Rounded Rectangle 44"/>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1700898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2554545"/>
          </a:xfrm>
          <a:prstGeom prst="rect">
            <a:avLst/>
          </a:prstGeom>
          <a:noFill/>
        </p:spPr>
        <p:txBody>
          <a:bodyPr wrap="square" rtlCol="0">
            <a:spAutoFit/>
          </a:bodyPr>
          <a:lstStyle/>
          <a:p>
            <a:r>
              <a:rPr lang="en-GB" sz="4000" b="1" u="sng" dirty="0"/>
              <a:t>ORGANISATION</a:t>
            </a:r>
          </a:p>
          <a:p>
            <a:endParaRPr lang="en-GB" sz="4000" dirty="0"/>
          </a:p>
          <a:p>
            <a:r>
              <a:rPr lang="en-GB" sz="4000" dirty="0"/>
              <a:t>The organisation of the body is like that of a school:</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59" name="Text Box 5"/>
          <p:cNvSpPr txBox="1">
            <a:spLocks noChangeArrowheads="1"/>
          </p:cNvSpPr>
          <p:nvPr/>
        </p:nvSpPr>
        <p:spPr bwMode="auto">
          <a:xfrm>
            <a:off x="2218630" y="2968369"/>
            <a:ext cx="893538"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Cell</a:t>
            </a:r>
            <a:endParaRPr lang="en-US" altLang="en-US" sz="3600" dirty="0">
              <a:solidFill>
                <a:schemeClr val="bg1"/>
              </a:solidFill>
              <a:latin typeface="+mn-lt"/>
            </a:endParaRPr>
          </a:p>
        </p:txBody>
      </p:sp>
      <p:sp>
        <p:nvSpPr>
          <p:cNvPr id="57" name="Text Box 8"/>
          <p:cNvSpPr txBox="1">
            <a:spLocks noChangeArrowheads="1"/>
          </p:cNvSpPr>
          <p:nvPr/>
        </p:nvSpPr>
        <p:spPr bwMode="auto">
          <a:xfrm>
            <a:off x="1990029" y="3654170"/>
            <a:ext cx="1250476"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a:solidFill>
                  <a:schemeClr val="bg1"/>
                </a:solidFill>
                <a:latin typeface="+mn-lt"/>
              </a:rPr>
              <a:t>Tissue</a:t>
            </a:r>
            <a:endParaRPr lang="en-US" altLang="en-US" sz="3600">
              <a:solidFill>
                <a:schemeClr val="bg1"/>
              </a:solidFill>
              <a:latin typeface="+mn-lt"/>
            </a:endParaRPr>
          </a:p>
        </p:txBody>
      </p:sp>
      <p:sp>
        <p:nvSpPr>
          <p:cNvPr id="55" name="Text Box 11"/>
          <p:cNvSpPr txBox="1">
            <a:spLocks noChangeArrowheads="1"/>
          </p:cNvSpPr>
          <p:nvPr/>
        </p:nvSpPr>
        <p:spPr bwMode="auto">
          <a:xfrm>
            <a:off x="1990030" y="4339970"/>
            <a:ext cx="1122138"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Organ</a:t>
            </a:r>
            <a:endParaRPr lang="en-US" altLang="en-US" sz="3600" b="1" dirty="0">
              <a:solidFill>
                <a:schemeClr val="bg1"/>
              </a:solidFill>
              <a:latin typeface="+mn-lt"/>
            </a:endParaRPr>
          </a:p>
        </p:txBody>
      </p:sp>
      <p:sp>
        <p:nvSpPr>
          <p:cNvPr id="53" name="Text Box 14"/>
          <p:cNvSpPr txBox="1">
            <a:spLocks noChangeArrowheads="1"/>
          </p:cNvSpPr>
          <p:nvPr/>
        </p:nvSpPr>
        <p:spPr bwMode="auto">
          <a:xfrm>
            <a:off x="1456628" y="5025771"/>
            <a:ext cx="2217013"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Organ system</a:t>
            </a:r>
            <a:endParaRPr lang="en-US" altLang="en-US" sz="3600" dirty="0">
              <a:solidFill>
                <a:schemeClr val="bg1"/>
              </a:solidFill>
              <a:latin typeface="+mn-lt"/>
            </a:endParaRPr>
          </a:p>
        </p:txBody>
      </p:sp>
      <p:sp>
        <p:nvSpPr>
          <p:cNvPr id="51" name="Text Box 17"/>
          <p:cNvSpPr txBox="1">
            <a:spLocks noChangeArrowheads="1"/>
          </p:cNvSpPr>
          <p:nvPr/>
        </p:nvSpPr>
        <p:spPr bwMode="auto">
          <a:xfrm>
            <a:off x="1761429" y="5711571"/>
            <a:ext cx="1655539"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Organism</a:t>
            </a:r>
            <a:endParaRPr lang="en-US" altLang="en-US" sz="3600" dirty="0">
              <a:solidFill>
                <a:schemeClr val="bg1"/>
              </a:solidFill>
              <a:latin typeface="+mn-lt"/>
            </a:endParaRPr>
          </a:p>
        </p:txBody>
      </p:sp>
      <p:grpSp>
        <p:nvGrpSpPr>
          <p:cNvPr id="3" name="Group 2"/>
          <p:cNvGrpSpPr/>
          <p:nvPr/>
        </p:nvGrpSpPr>
        <p:grpSpPr>
          <a:xfrm>
            <a:off x="5495228" y="2968369"/>
            <a:ext cx="2958961" cy="3281365"/>
            <a:chOff x="5495228" y="2968369"/>
            <a:chExt cx="2958961" cy="3281365"/>
          </a:xfrm>
        </p:grpSpPr>
        <p:sp>
          <p:nvSpPr>
            <p:cNvPr id="60" name="Text Box 6"/>
            <p:cNvSpPr txBox="1">
              <a:spLocks noChangeArrowheads="1"/>
            </p:cNvSpPr>
            <p:nvPr/>
          </p:nvSpPr>
          <p:spPr bwMode="auto">
            <a:xfrm>
              <a:off x="6485830" y="2968369"/>
              <a:ext cx="828675" cy="461963"/>
            </a:xfrm>
            <a:prstGeom prst="rect">
              <a:avLst/>
            </a:prstGeom>
            <a:solidFill>
              <a:srgbClr val="000099"/>
            </a:solidFill>
            <a:ln w="38100">
              <a:solidFill>
                <a:schemeClr val="bg1"/>
              </a:solidFill>
              <a:miter lim="800000"/>
              <a:headEnd/>
              <a:tailEnd/>
            </a:ln>
          </p:spPr>
          <p:txBody>
            <a:bodyPr wrap="non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Pupil</a:t>
              </a:r>
              <a:endParaRPr lang="en-US" altLang="en-US" sz="3600" dirty="0">
                <a:solidFill>
                  <a:schemeClr val="bg1"/>
                </a:solidFill>
                <a:latin typeface="+mn-lt"/>
              </a:endParaRPr>
            </a:p>
          </p:txBody>
        </p:sp>
        <p:sp>
          <p:nvSpPr>
            <p:cNvPr id="58" name="Text Box 9"/>
            <p:cNvSpPr txBox="1">
              <a:spLocks noChangeArrowheads="1"/>
            </p:cNvSpPr>
            <p:nvPr/>
          </p:nvSpPr>
          <p:spPr bwMode="auto">
            <a:xfrm>
              <a:off x="5495228" y="3654319"/>
              <a:ext cx="2958961" cy="461665"/>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Registration groups</a:t>
              </a:r>
              <a:endParaRPr lang="en-US" altLang="en-US" sz="2400" dirty="0">
                <a:solidFill>
                  <a:schemeClr val="bg1"/>
                </a:solidFill>
                <a:latin typeface="+mn-lt"/>
              </a:endParaRPr>
            </a:p>
          </p:txBody>
        </p:sp>
        <p:sp>
          <p:nvSpPr>
            <p:cNvPr id="56" name="Text Box 12"/>
            <p:cNvSpPr txBox="1">
              <a:spLocks noChangeArrowheads="1"/>
            </p:cNvSpPr>
            <p:nvPr/>
          </p:nvSpPr>
          <p:spPr bwMode="auto">
            <a:xfrm>
              <a:off x="5723830" y="4339970"/>
              <a:ext cx="2537854"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Subject Classes</a:t>
              </a:r>
              <a:endParaRPr lang="en-US" altLang="en-US" sz="2400" dirty="0">
                <a:solidFill>
                  <a:schemeClr val="bg1"/>
                </a:solidFill>
                <a:latin typeface="+mn-lt"/>
              </a:endParaRPr>
            </a:p>
          </p:txBody>
        </p:sp>
        <p:sp>
          <p:nvSpPr>
            <p:cNvPr id="54" name="Text Box 15"/>
            <p:cNvSpPr txBox="1">
              <a:spLocks noChangeArrowheads="1"/>
            </p:cNvSpPr>
            <p:nvPr/>
          </p:nvSpPr>
          <p:spPr bwMode="auto">
            <a:xfrm>
              <a:off x="6562028" y="5025771"/>
              <a:ext cx="897551"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a:solidFill>
                    <a:schemeClr val="bg1"/>
                  </a:solidFill>
                  <a:latin typeface="+mn-lt"/>
                </a:rPr>
                <a:t>Year</a:t>
              </a:r>
              <a:endParaRPr lang="en-US" altLang="en-US" sz="2400">
                <a:solidFill>
                  <a:schemeClr val="bg1"/>
                </a:solidFill>
                <a:latin typeface="+mn-lt"/>
              </a:endParaRPr>
            </a:p>
          </p:txBody>
        </p:sp>
        <p:sp>
          <p:nvSpPr>
            <p:cNvPr id="52" name="Text Box 18"/>
            <p:cNvSpPr txBox="1">
              <a:spLocks noChangeArrowheads="1"/>
            </p:cNvSpPr>
            <p:nvPr/>
          </p:nvSpPr>
          <p:spPr bwMode="auto">
            <a:xfrm>
              <a:off x="6409629" y="5787771"/>
              <a:ext cx="1322666" cy="461963"/>
            </a:xfrm>
            <a:prstGeom prst="rect">
              <a:avLst/>
            </a:prstGeom>
            <a:solidFill>
              <a:srgbClr val="000099"/>
            </a:solidFill>
            <a:ln w="38100">
              <a:solidFill>
                <a:schemeClr val="bg1"/>
              </a:solidFill>
              <a:miter lim="800000"/>
              <a:headEnd/>
              <a:tailEnd/>
            </a:ln>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2400" b="1" dirty="0">
                  <a:solidFill>
                    <a:schemeClr val="bg1"/>
                  </a:solidFill>
                  <a:latin typeface="+mn-lt"/>
                </a:rPr>
                <a:t>School</a:t>
              </a:r>
              <a:endParaRPr lang="en-US" altLang="en-US" sz="2400" dirty="0">
                <a:solidFill>
                  <a:schemeClr val="bg1"/>
                </a:solidFill>
                <a:latin typeface="+mn-lt"/>
              </a:endParaRPr>
            </a:p>
          </p:txBody>
        </p:sp>
      </p:grpSp>
      <p:sp>
        <p:nvSpPr>
          <p:cNvPr id="61" name="Rounded Rectangle 60"/>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3492547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2554545"/>
          </a:xfrm>
          <a:prstGeom prst="rect">
            <a:avLst/>
          </a:prstGeom>
          <a:noFill/>
        </p:spPr>
        <p:txBody>
          <a:bodyPr wrap="square" rtlCol="0">
            <a:spAutoFit/>
          </a:bodyPr>
          <a:lstStyle/>
          <a:p>
            <a:r>
              <a:rPr lang="en-GB" sz="4000" b="1" u="sng" dirty="0"/>
              <a:t>ORGANISATION</a:t>
            </a:r>
          </a:p>
          <a:p>
            <a:endParaRPr lang="en-GB" sz="4000" dirty="0"/>
          </a:p>
          <a:p>
            <a:r>
              <a:rPr lang="en-GB" sz="4000" dirty="0"/>
              <a:t>Match up the definitions with the correct terms. </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45" name="TextBox 44"/>
          <p:cNvSpPr txBox="1"/>
          <p:nvPr/>
        </p:nvSpPr>
        <p:spPr>
          <a:xfrm>
            <a:off x="529389" y="2646760"/>
            <a:ext cx="8474652" cy="523220"/>
          </a:xfrm>
          <a:prstGeom prst="rect">
            <a:avLst/>
          </a:prstGeom>
          <a:noFill/>
        </p:spPr>
        <p:txBody>
          <a:bodyPr wrap="square" rtlCol="0">
            <a:spAutoFit/>
          </a:bodyPr>
          <a:lstStyle/>
          <a:p>
            <a:r>
              <a:rPr lang="en-GB" sz="2800" dirty="0">
                <a:solidFill>
                  <a:srgbClr val="FF0000"/>
                </a:solidFill>
              </a:rPr>
              <a:t>CELL   ORGAN   ORGANISM   TISSUE   ORGAN SYSTEM</a:t>
            </a:r>
          </a:p>
        </p:txBody>
      </p:sp>
      <p:grpSp>
        <p:nvGrpSpPr>
          <p:cNvPr id="3" name="Group 2"/>
          <p:cNvGrpSpPr/>
          <p:nvPr/>
        </p:nvGrpSpPr>
        <p:grpSpPr>
          <a:xfrm>
            <a:off x="379607" y="3343287"/>
            <a:ext cx="8708405" cy="3213576"/>
            <a:chOff x="1752427" y="3230992"/>
            <a:chExt cx="8708405" cy="3213576"/>
          </a:xfrm>
        </p:grpSpPr>
        <p:sp>
          <p:nvSpPr>
            <p:cNvPr id="46" name="Text Box 14"/>
            <p:cNvSpPr txBox="1">
              <a:spLocks noChangeArrowheads="1"/>
            </p:cNvSpPr>
            <p:nvPr/>
          </p:nvSpPr>
          <p:spPr bwMode="auto">
            <a:xfrm>
              <a:off x="1769806" y="5259101"/>
              <a:ext cx="867727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sz="2100" dirty="0">
                  <a:solidFill>
                    <a:srgbClr val="00B050"/>
                  </a:solidFill>
                  <a:latin typeface="+mn-lt"/>
                </a:rPr>
                <a:t>Basic unit of life. This is the building block of living things.</a:t>
              </a:r>
            </a:p>
          </p:txBody>
        </p:sp>
        <p:sp>
          <p:nvSpPr>
            <p:cNvPr id="47" name="Text Box 15"/>
            <p:cNvSpPr txBox="1">
              <a:spLocks noChangeArrowheads="1"/>
            </p:cNvSpPr>
            <p:nvPr/>
          </p:nvSpPr>
          <p:spPr bwMode="auto">
            <a:xfrm>
              <a:off x="1752427" y="3230992"/>
              <a:ext cx="856932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100" dirty="0">
                  <a:solidFill>
                    <a:srgbClr val="00B050"/>
                  </a:solidFill>
                  <a:latin typeface="+mn-lt"/>
                </a:rPr>
                <a:t>A group of cells of similar structure and function working together to perform a function.</a:t>
              </a:r>
              <a:endParaRPr lang="en-GB" altLang="en-US" sz="2100" dirty="0">
                <a:solidFill>
                  <a:srgbClr val="00B050"/>
                </a:solidFill>
                <a:latin typeface="+mn-lt"/>
              </a:endParaRPr>
            </a:p>
          </p:txBody>
        </p:sp>
        <p:sp>
          <p:nvSpPr>
            <p:cNvPr id="48" name="Text Box 16"/>
            <p:cNvSpPr txBox="1">
              <a:spLocks noChangeArrowheads="1"/>
            </p:cNvSpPr>
            <p:nvPr/>
          </p:nvSpPr>
          <p:spPr bwMode="auto">
            <a:xfrm>
              <a:off x="1812401" y="4778207"/>
              <a:ext cx="862488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2100" dirty="0">
                  <a:solidFill>
                    <a:srgbClr val="00B050"/>
                  </a:solidFill>
                  <a:latin typeface="+mn-lt"/>
                </a:rPr>
                <a:t>A group of tissues working together to perform a function.</a:t>
              </a:r>
            </a:p>
          </p:txBody>
        </p:sp>
        <p:sp>
          <p:nvSpPr>
            <p:cNvPr id="49" name="Text Box 18"/>
            <p:cNvSpPr txBox="1">
              <a:spLocks noChangeArrowheads="1"/>
            </p:cNvSpPr>
            <p:nvPr/>
          </p:nvSpPr>
          <p:spPr bwMode="auto">
            <a:xfrm>
              <a:off x="1783557" y="4008765"/>
              <a:ext cx="86772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100" dirty="0">
                  <a:solidFill>
                    <a:srgbClr val="00B050"/>
                  </a:solidFill>
                  <a:latin typeface="+mn-lt"/>
                </a:rPr>
                <a:t>A group of organs working together to perform a major function within an organism.</a:t>
              </a:r>
              <a:endParaRPr lang="en-GB" altLang="en-US" sz="2100" dirty="0">
                <a:solidFill>
                  <a:srgbClr val="00B050"/>
                </a:solidFill>
                <a:latin typeface="+mn-lt"/>
              </a:endParaRPr>
            </a:p>
          </p:txBody>
        </p:sp>
        <p:sp>
          <p:nvSpPr>
            <p:cNvPr id="50" name="Rectangle 49"/>
            <p:cNvSpPr/>
            <p:nvPr/>
          </p:nvSpPr>
          <p:spPr>
            <a:xfrm>
              <a:off x="1802610" y="5705904"/>
              <a:ext cx="8644471" cy="738664"/>
            </a:xfrm>
            <a:prstGeom prst="rect">
              <a:avLst/>
            </a:prstGeom>
          </p:spPr>
          <p:txBody>
            <a:bodyPr wrap="square">
              <a:spAutoFit/>
            </a:bodyPr>
            <a:lstStyle/>
            <a:p>
              <a:r>
                <a:rPr lang="en-GB" sz="2100" dirty="0">
                  <a:solidFill>
                    <a:srgbClr val="00B050"/>
                  </a:solidFill>
                  <a:cs typeface="Arial" charset="0"/>
                </a:rPr>
                <a:t>This is a living thing which is capable of performing the seven characteristics of life.</a:t>
              </a:r>
            </a:p>
          </p:txBody>
        </p:sp>
      </p:grpSp>
      <p:sp>
        <p:nvSpPr>
          <p:cNvPr id="51" name="Rounded Rectangle 50"/>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2357183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2554545"/>
          </a:xfrm>
          <a:prstGeom prst="rect">
            <a:avLst/>
          </a:prstGeom>
          <a:noFill/>
        </p:spPr>
        <p:txBody>
          <a:bodyPr wrap="square" rtlCol="0">
            <a:spAutoFit/>
          </a:bodyPr>
          <a:lstStyle/>
          <a:p>
            <a:r>
              <a:rPr lang="en-GB" sz="4000" b="1" u="sng" dirty="0"/>
              <a:t>ORGANISATION</a:t>
            </a:r>
          </a:p>
          <a:p>
            <a:endParaRPr lang="en-GB" sz="4000" dirty="0"/>
          </a:p>
          <a:p>
            <a:r>
              <a:rPr lang="en-GB" sz="4000" dirty="0"/>
              <a:t>Match up the definitions with the correct terms. </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grpSp>
        <p:nvGrpSpPr>
          <p:cNvPr id="15" name="Group 14"/>
          <p:cNvGrpSpPr/>
          <p:nvPr/>
        </p:nvGrpSpPr>
        <p:grpSpPr>
          <a:xfrm>
            <a:off x="-30407" y="2709572"/>
            <a:ext cx="9123240" cy="3945556"/>
            <a:chOff x="1617739" y="2336575"/>
            <a:chExt cx="9123240" cy="3945556"/>
          </a:xfrm>
        </p:grpSpPr>
        <p:sp>
          <p:nvSpPr>
            <p:cNvPr id="16" name="Text Box 11"/>
            <p:cNvSpPr txBox="1">
              <a:spLocks noChangeArrowheads="1"/>
            </p:cNvSpPr>
            <p:nvPr/>
          </p:nvSpPr>
          <p:spPr bwMode="auto">
            <a:xfrm>
              <a:off x="2719174" y="2346596"/>
              <a:ext cx="78899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solidFill>
                    <a:srgbClr val="FF0000"/>
                  </a:solidFill>
                  <a:latin typeface="+mn-lt"/>
                </a:rPr>
                <a:t>CELL</a:t>
              </a:r>
            </a:p>
          </p:txBody>
        </p:sp>
        <p:sp>
          <p:nvSpPr>
            <p:cNvPr id="17" name="Text Box 12"/>
            <p:cNvSpPr txBox="1">
              <a:spLocks noChangeArrowheads="1"/>
            </p:cNvSpPr>
            <p:nvPr/>
          </p:nvSpPr>
          <p:spPr bwMode="auto">
            <a:xfrm>
              <a:off x="2595797" y="3161845"/>
              <a:ext cx="103265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solidFill>
                    <a:srgbClr val="FF0000"/>
                  </a:solidFill>
                  <a:latin typeface="+mn-lt"/>
                </a:rPr>
                <a:t>TISSUE</a:t>
              </a:r>
            </a:p>
          </p:txBody>
        </p:sp>
        <p:sp>
          <p:nvSpPr>
            <p:cNvPr id="18" name="Text Box 13"/>
            <p:cNvSpPr txBox="1">
              <a:spLocks noChangeArrowheads="1"/>
            </p:cNvSpPr>
            <p:nvPr/>
          </p:nvSpPr>
          <p:spPr bwMode="auto">
            <a:xfrm>
              <a:off x="2570149" y="3976629"/>
              <a:ext cx="107593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solidFill>
                    <a:srgbClr val="FF0000"/>
                  </a:solidFill>
                  <a:latin typeface="+mn-lt"/>
                </a:rPr>
                <a:t>ORGAN</a:t>
              </a:r>
            </a:p>
          </p:txBody>
        </p:sp>
        <p:sp>
          <p:nvSpPr>
            <p:cNvPr id="19" name="Text Box 14"/>
            <p:cNvSpPr txBox="1">
              <a:spLocks noChangeArrowheads="1"/>
            </p:cNvSpPr>
            <p:nvPr/>
          </p:nvSpPr>
          <p:spPr bwMode="auto">
            <a:xfrm>
              <a:off x="3639844" y="2336575"/>
              <a:ext cx="710113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GB" sz="2100" dirty="0">
                  <a:solidFill>
                    <a:srgbClr val="00B050"/>
                  </a:solidFill>
                  <a:latin typeface="+mn-lt"/>
                </a:rPr>
                <a:t>Basic unit of life. This is the building block of living things.</a:t>
              </a:r>
            </a:p>
          </p:txBody>
        </p:sp>
        <p:sp>
          <p:nvSpPr>
            <p:cNvPr id="20" name="Text Box 15"/>
            <p:cNvSpPr txBox="1">
              <a:spLocks noChangeArrowheads="1"/>
            </p:cNvSpPr>
            <p:nvPr/>
          </p:nvSpPr>
          <p:spPr bwMode="auto">
            <a:xfrm>
              <a:off x="3639844" y="3185011"/>
              <a:ext cx="624737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100" dirty="0">
                  <a:solidFill>
                    <a:srgbClr val="00B050"/>
                  </a:solidFill>
                  <a:latin typeface="+mn-lt"/>
                </a:rPr>
                <a:t>A group of cells of similar structure and function working together to perform a function.</a:t>
              </a:r>
              <a:endParaRPr lang="en-GB" altLang="en-US" sz="2100" dirty="0">
                <a:solidFill>
                  <a:srgbClr val="00B050"/>
                </a:solidFill>
                <a:latin typeface="+mn-lt"/>
              </a:endParaRPr>
            </a:p>
          </p:txBody>
        </p:sp>
        <p:sp>
          <p:nvSpPr>
            <p:cNvPr id="21" name="Text Box 17"/>
            <p:cNvSpPr txBox="1">
              <a:spLocks noChangeArrowheads="1"/>
            </p:cNvSpPr>
            <p:nvPr/>
          </p:nvSpPr>
          <p:spPr bwMode="auto">
            <a:xfrm>
              <a:off x="1617739" y="4717980"/>
              <a:ext cx="210826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solidFill>
                    <a:srgbClr val="FF0000"/>
                  </a:solidFill>
                  <a:latin typeface="+mn-lt"/>
                </a:rPr>
                <a:t>ORGAN SYSTEM</a:t>
              </a:r>
            </a:p>
          </p:txBody>
        </p:sp>
        <p:sp>
          <p:nvSpPr>
            <p:cNvPr id="22" name="Text Box 18"/>
            <p:cNvSpPr txBox="1">
              <a:spLocks noChangeArrowheads="1"/>
            </p:cNvSpPr>
            <p:nvPr/>
          </p:nvSpPr>
          <p:spPr bwMode="auto">
            <a:xfrm>
              <a:off x="3633416" y="4717980"/>
              <a:ext cx="650316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100" dirty="0">
                  <a:solidFill>
                    <a:srgbClr val="00B050"/>
                  </a:solidFill>
                  <a:latin typeface="+mn-lt"/>
                </a:rPr>
                <a:t>A group of organs working together to perform a major function within an organism.</a:t>
              </a:r>
              <a:endParaRPr lang="en-GB" altLang="en-US" sz="2100" dirty="0">
                <a:solidFill>
                  <a:srgbClr val="00B050"/>
                </a:solidFill>
                <a:latin typeface="+mn-lt"/>
              </a:endParaRPr>
            </a:p>
          </p:txBody>
        </p:sp>
        <p:sp>
          <p:nvSpPr>
            <p:cNvPr id="23" name="Text Box 13"/>
            <p:cNvSpPr txBox="1">
              <a:spLocks noChangeArrowheads="1"/>
            </p:cNvSpPr>
            <p:nvPr/>
          </p:nvSpPr>
          <p:spPr bwMode="auto">
            <a:xfrm>
              <a:off x="2230097" y="5543467"/>
              <a:ext cx="149111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solidFill>
                    <a:srgbClr val="FF0000"/>
                  </a:solidFill>
                  <a:latin typeface="+mn-lt"/>
                </a:rPr>
                <a:t>ORGANISM</a:t>
              </a:r>
            </a:p>
          </p:txBody>
        </p:sp>
        <p:sp>
          <p:nvSpPr>
            <p:cNvPr id="24" name="Rectangle 23"/>
            <p:cNvSpPr/>
            <p:nvPr/>
          </p:nvSpPr>
          <p:spPr>
            <a:xfrm>
              <a:off x="3644661" y="5543467"/>
              <a:ext cx="6558703" cy="738664"/>
            </a:xfrm>
            <a:prstGeom prst="rect">
              <a:avLst/>
            </a:prstGeom>
          </p:spPr>
          <p:txBody>
            <a:bodyPr wrap="square">
              <a:spAutoFit/>
            </a:bodyPr>
            <a:lstStyle/>
            <a:p>
              <a:r>
                <a:rPr lang="en-GB" sz="2100" dirty="0">
                  <a:solidFill>
                    <a:srgbClr val="00B050"/>
                  </a:solidFill>
                  <a:cs typeface="Arial" charset="0"/>
                </a:rPr>
                <a:t>This is a living thing which is capable of performing the seven characteristics of life.</a:t>
              </a:r>
            </a:p>
          </p:txBody>
        </p:sp>
      </p:grpSp>
      <p:sp>
        <p:nvSpPr>
          <p:cNvPr id="25" name="Text Box 16"/>
          <p:cNvSpPr txBox="1">
            <a:spLocks noChangeArrowheads="1"/>
          </p:cNvSpPr>
          <p:nvPr/>
        </p:nvSpPr>
        <p:spPr bwMode="auto">
          <a:xfrm>
            <a:off x="1996515" y="4446752"/>
            <a:ext cx="717986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2100" dirty="0">
                <a:solidFill>
                  <a:srgbClr val="00B050"/>
                </a:solidFill>
                <a:latin typeface="+mn-lt"/>
              </a:rPr>
              <a:t>A group of tissues working together to perform a function.</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spTree>
    <p:extLst>
      <p:ext uri="{BB962C8B-B14F-4D97-AF65-F5344CB8AC3E}">
        <p14:creationId xmlns:p14="http://schemas.microsoft.com/office/powerpoint/2010/main" val="602174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707886"/>
          </a:xfrm>
          <a:prstGeom prst="rect">
            <a:avLst/>
          </a:prstGeom>
          <a:noFill/>
        </p:spPr>
        <p:txBody>
          <a:bodyPr wrap="square" rtlCol="0">
            <a:spAutoFit/>
          </a:bodyPr>
          <a:lstStyle/>
          <a:p>
            <a:r>
              <a:rPr lang="en-GB" sz="4000" b="1" u="sng" dirty="0"/>
              <a:t>ORGANISATION</a:t>
            </a:r>
          </a:p>
        </p:txBody>
      </p:sp>
      <p:sp>
        <p:nvSpPr>
          <p:cNvPr id="10" name="Rounded Rectangle 9"/>
          <p:cNvSpPr/>
          <p:nvPr/>
        </p:nvSpPr>
        <p:spPr>
          <a:xfrm>
            <a:off x="1514925" y="1171074"/>
            <a:ext cx="9056822" cy="4927961"/>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State what is meant by the terms ‘cell’, ‘tissue’, ‘organ’, ‘organ system’ and ‘organism’</a:t>
            </a: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5782427" y="1787363"/>
            <a:ext cx="5706729" cy="4948989"/>
          </a:xfrm>
          <a:prstGeom prst="rect">
            <a:avLst/>
          </a:prstGeom>
        </p:spPr>
      </p:pic>
    </p:spTree>
    <p:extLst>
      <p:ext uri="{BB962C8B-B14F-4D97-AF65-F5344CB8AC3E}">
        <p14:creationId xmlns:p14="http://schemas.microsoft.com/office/powerpoint/2010/main" val="33585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3785652"/>
          </a:xfrm>
          <a:prstGeom prst="rect">
            <a:avLst/>
          </a:prstGeom>
          <a:noFill/>
        </p:spPr>
        <p:txBody>
          <a:bodyPr wrap="square" rtlCol="0">
            <a:spAutoFit/>
          </a:bodyPr>
          <a:lstStyle/>
          <a:p>
            <a:r>
              <a:rPr lang="en-GB" sz="4000" b="1" u="sng" dirty="0"/>
              <a:t>ORGANISATION</a:t>
            </a:r>
          </a:p>
          <a:p>
            <a:endParaRPr lang="en-GB" sz="4000" dirty="0"/>
          </a:p>
          <a:p>
            <a:r>
              <a:rPr lang="en-GB" sz="4000" dirty="0"/>
              <a:t>How is the body organised?</a:t>
            </a:r>
          </a:p>
          <a:p>
            <a:endParaRPr lang="en-GB" sz="4000" dirty="0"/>
          </a:p>
          <a:p>
            <a:r>
              <a:rPr lang="en-GB" sz="4000" dirty="0"/>
              <a:t>Draw a flow chart to show the hierarchy of organisation.  </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sp>
        <p:nvSpPr>
          <p:cNvPr id="3" name="Rounded Rectangle 2"/>
          <p:cNvSpPr/>
          <p:nvPr/>
        </p:nvSpPr>
        <p:spPr>
          <a:xfrm>
            <a:off x="947651" y="4270391"/>
            <a:ext cx="7699044" cy="2229853"/>
          </a:xfrm>
          <a:prstGeom prst="round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CHALLENGE:</a:t>
            </a:r>
          </a:p>
          <a:p>
            <a:pPr algn="ctr"/>
            <a:r>
              <a:rPr lang="en-GB" sz="4000" dirty="0">
                <a:solidFill>
                  <a:schemeClr val="tx1"/>
                </a:solidFill>
              </a:rPr>
              <a:t>Can you provide examples for each level?</a:t>
            </a:r>
            <a:r>
              <a:rPr lang="en-GB" sz="2800" dirty="0">
                <a:solidFill>
                  <a:schemeClr val="tx1"/>
                </a:solidFill>
              </a:rPr>
              <a:t> </a:t>
            </a:r>
          </a:p>
        </p:txBody>
      </p:sp>
    </p:spTree>
    <p:extLst>
      <p:ext uri="{BB962C8B-B14F-4D97-AF65-F5344CB8AC3E}">
        <p14:creationId xmlns:p14="http://schemas.microsoft.com/office/powerpoint/2010/main" val="784344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6863417"/>
          </a:xfrm>
          <a:prstGeom prst="rect">
            <a:avLst/>
          </a:prstGeom>
          <a:noFill/>
        </p:spPr>
        <p:txBody>
          <a:bodyPr wrap="square" rtlCol="0">
            <a:spAutoFit/>
          </a:bodyPr>
          <a:lstStyle/>
          <a:p>
            <a:r>
              <a:rPr lang="en-GB" sz="4000" b="1" u="sng" dirty="0"/>
              <a:t>ORGANISATION</a:t>
            </a:r>
          </a:p>
          <a:p>
            <a:endParaRPr lang="en-GB" sz="4000" dirty="0"/>
          </a:p>
          <a:p>
            <a:endParaRPr lang="en-GB" sz="4000" dirty="0"/>
          </a:p>
          <a:p>
            <a:r>
              <a:rPr lang="en-GB" sz="4000" dirty="0"/>
              <a:t>Cells make up a tissue.</a:t>
            </a:r>
          </a:p>
          <a:p>
            <a:endParaRPr lang="en-GB" sz="4000" dirty="0"/>
          </a:p>
          <a:p>
            <a:r>
              <a:rPr lang="en-GB" sz="4000" dirty="0"/>
              <a:t>Tissues make up an organ.</a:t>
            </a:r>
          </a:p>
          <a:p>
            <a:endParaRPr lang="en-GB" sz="4000" dirty="0"/>
          </a:p>
          <a:p>
            <a:r>
              <a:rPr lang="en-GB" sz="4000" dirty="0"/>
              <a:t>Organs make up an organ system</a:t>
            </a:r>
          </a:p>
          <a:p>
            <a:endParaRPr lang="en-GB" sz="4000" dirty="0"/>
          </a:p>
          <a:p>
            <a:r>
              <a:rPr lang="en-GB" sz="4000" dirty="0"/>
              <a:t>Organ systems make up an organism</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grpSp>
        <p:nvGrpSpPr>
          <p:cNvPr id="9" name="Group 8"/>
          <p:cNvGrpSpPr/>
          <p:nvPr/>
        </p:nvGrpSpPr>
        <p:grpSpPr>
          <a:xfrm>
            <a:off x="157969" y="1036290"/>
            <a:ext cx="8748096" cy="769441"/>
            <a:chOff x="1812400" y="1460103"/>
            <a:chExt cx="8748096" cy="769441"/>
          </a:xfrm>
        </p:grpSpPr>
        <p:sp>
          <p:nvSpPr>
            <p:cNvPr id="10" name="Rectangle 9"/>
            <p:cNvSpPr/>
            <p:nvPr/>
          </p:nvSpPr>
          <p:spPr>
            <a:xfrm>
              <a:off x="1812400" y="1488533"/>
              <a:ext cx="15472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612600" y="1488533"/>
              <a:ext cx="15472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412800" y="1486225"/>
              <a:ext cx="15472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213000" y="1486225"/>
              <a:ext cx="15472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9013200" y="1484784"/>
              <a:ext cx="154729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7" name="Straight Arrow Connector 16"/>
            <p:cNvCxnSpPr>
              <a:stCxn id="10" idx="3"/>
              <a:endCxn id="11" idx="1"/>
            </p:cNvCxnSpPr>
            <p:nvPr/>
          </p:nvCxnSpPr>
          <p:spPr>
            <a:xfrm>
              <a:off x="3359696" y="1848573"/>
              <a:ext cx="252904"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1" idx="3"/>
              <a:endCxn id="14" idx="1"/>
            </p:cNvCxnSpPr>
            <p:nvPr/>
          </p:nvCxnSpPr>
          <p:spPr>
            <a:xfrm flipV="1">
              <a:off x="5159896" y="1846265"/>
              <a:ext cx="252904" cy="23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4" idx="3"/>
              <a:endCxn id="15" idx="1"/>
            </p:cNvCxnSpPr>
            <p:nvPr/>
          </p:nvCxnSpPr>
          <p:spPr>
            <a:xfrm>
              <a:off x="6960096" y="1846265"/>
              <a:ext cx="252904"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5" idx="3"/>
              <a:endCxn id="16" idx="1"/>
            </p:cNvCxnSpPr>
            <p:nvPr/>
          </p:nvCxnSpPr>
          <p:spPr>
            <a:xfrm flipV="1">
              <a:off x="8760296" y="1844825"/>
              <a:ext cx="252904" cy="144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 Box 11"/>
            <p:cNvSpPr txBox="1">
              <a:spLocks noChangeArrowheads="1"/>
            </p:cNvSpPr>
            <p:nvPr/>
          </p:nvSpPr>
          <p:spPr bwMode="auto">
            <a:xfrm>
              <a:off x="2209946" y="1629379"/>
              <a:ext cx="604653"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latin typeface="+mn-lt"/>
                </a:rPr>
                <a:t>Cell</a:t>
              </a:r>
            </a:p>
          </p:txBody>
        </p:sp>
        <p:sp>
          <p:nvSpPr>
            <p:cNvPr id="22" name="Text Box 12"/>
            <p:cNvSpPr txBox="1">
              <a:spLocks noChangeArrowheads="1"/>
            </p:cNvSpPr>
            <p:nvPr/>
          </p:nvSpPr>
          <p:spPr bwMode="auto">
            <a:xfrm>
              <a:off x="3880794" y="1629381"/>
              <a:ext cx="89639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latin typeface="+mn-lt"/>
                </a:rPr>
                <a:t>Tissue</a:t>
              </a:r>
            </a:p>
          </p:txBody>
        </p:sp>
        <p:sp>
          <p:nvSpPr>
            <p:cNvPr id="23" name="Text Box 13"/>
            <p:cNvSpPr txBox="1">
              <a:spLocks noChangeArrowheads="1"/>
            </p:cNvSpPr>
            <p:nvPr/>
          </p:nvSpPr>
          <p:spPr bwMode="auto">
            <a:xfrm>
              <a:off x="5665704" y="1618325"/>
              <a:ext cx="87607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latin typeface="+mn-lt"/>
                </a:rPr>
                <a:t>Organ</a:t>
              </a:r>
            </a:p>
          </p:txBody>
        </p:sp>
        <p:sp>
          <p:nvSpPr>
            <p:cNvPr id="24" name="Text Box 17"/>
            <p:cNvSpPr txBox="1">
              <a:spLocks noChangeArrowheads="1"/>
            </p:cNvSpPr>
            <p:nvPr/>
          </p:nvSpPr>
          <p:spPr bwMode="auto">
            <a:xfrm>
              <a:off x="7465904" y="1460103"/>
              <a:ext cx="114415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latin typeface="+mn-lt"/>
                </a:rPr>
                <a:t>Organ system</a:t>
              </a:r>
            </a:p>
          </p:txBody>
        </p:sp>
        <p:sp>
          <p:nvSpPr>
            <p:cNvPr id="25" name="Text Box 13"/>
            <p:cNvSpPr txBox="1">
              <a:spLocks noChangeArrowheads="1"/>
            </p:cNvSpPr>
            <p:nvPr/>
          </p:nvSpPr>
          <p:spPr bwMode="auto">
            <a:xfrm>
              <a:off x="9163438" y="1590978"/>
              <a:ext cx="127682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200" dirty="0">
                  <a:latin typeface="+mn-lt"/>
                </a:rPr>
                <a:t>Organism</a:t>
              </a:r>
            </a:p>
          </p:txBody>
        </p:sp>
      </p:grpSp>
    </p:spTree>
    <p:extLst>
      <p:ext uri="{BB962C8B-B14F-4D97-AF65-F5344CB8AC3E}">
        <p14:creationId xmlns:p14="http://schemas.microsoft.com/office/powerpoint/2010/main" val="3301178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1445179" y="596726"/>
            <a:ext cx="9090409" cy="5627611"/>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Describe the sequence of the hierarchy of organisation in a multicellular organism.</a:t>
            </a:r>
          </a:p>
        </p:txBody>
      </p:sp>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5782427" y="1787363"/>
            <a:ext cx="5706729" cy="4948989"/>
          </a:xfrm>
          <a:prstGeom prst="rect">
            <a:avLst/>
          </a:prstGeom>
        </p:spPr>
      </p:pic>
    </p:spTree>
    <p:extLst>
      <p:ext uri="{BB962C8B-B14F-4D97-AF65-F5344CB8AC3E}">
        <p14:creationId xmlns:p14="http://schemas.microsoft.com/office/powerpoint/2010/main" val="1338033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3785652"/>
          </a:xfrm>
          <a:prstGeom prst="rect">
            <a:avLst/>
          </a:prstGeom>
          <a:noFill/>
        </p:spPr>
        <p:txBody>
          <a:bodyPr wrap="square" rtlCol="0">
            <a:spAutoFit/>
          </a:bodyPr>
          <a:lstStyle/>
          <a:p>
            <a:r>
              <a:rPr lang="en-GB" sz="4000" b="1" u="sng" dirty="0"/>
              <a:t>ORGANISATION</a:t>
            </a:r>
          </a:p>
          <a:p>
            <a:endParaRPr lang="en-GB" sz="4000" dirty="0"/>
          </a:p>
          <a:p>
            <a:r>
              <a:rPr lang="en-GB" sz="4000" dirty="0"/>
              <a:t>The penultimate level is an organ system.</a:t>
            </a:r>
          </a:p>
          <a:p>
            <a:endParaRPr lang="en-GB" sz="4000" dirty="0"/>
          </a:p>
          <a:p>
            <a:r>
              <a:rPr lang="en-GB" sz="4000" dirty="0"/>
              <a:t>What organ systems are there?</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2050" name="Picture 2" descr="Image result for organ system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7992" y="4005942"/>
            <a:ext cx="7315200" cy="2324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374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6863417"/>
          </a:xfrm>
          <a:prstGeom prst="rect">
            <a:avLst/>
          </a:prstGeom>
          <a:noFill/>
        </p:spPr>
        <p:txBody>
          <a:bodyPr wrap="square" rtlCol="0">
            <a:spAutoFit/>
          </a:bodyPr>
          <a:lstStyle/>
          <a:p>
            <a:r>
              <a:rPr lang="en-GB" sz="4000" b="1" u="sng" dirty="0"/>
              <a:t>The Digestive System:</a:t>
            </a:r>
          </a:p>
          <a:p>
            <a:endParaRPr lang="en-GB" sz="4000" b="1" u="sng" dirty="0"/>
          </a:p>
          <a:p>
            <a:r>
              <a:rPr lang="en-GB" sz="4000" b="1" u="sng" dirty="0"/>
              <a:t>Find out what each organ in the digestive system do:</a:t>
            </a:r>
          </a:p>
          <a:p>
            <a:pPr marL="571500" indent="-571500">
              <a:buFontTx/>
              <a:buChar char="-"/>
            </a:pPr>
            <a:r>
              <a:rPr lang="en-GB" sz="4000" dirty="0"/>
              <a:t>Mouth</a:t>
            </a:r>
          </a:p>
          <a:p>
            <a:pPr marL="571500" indent="-571500">
              <a:buFontTx/>
              <a:buChar char="-"/>
            </a:pPr>
            <a:r>
              <a:rPr lang="en-GB" sz="4000" dirty="0"/>
              <a:t>Oesophagus</a:t>
            </a:r>
          </a:p>
          <a:p>
            <a:pPr marL="571500" indent="-571500">
              <a:buFontTx/>
              <a:buChar char="-"/>
            </a:pPr>
            <a:r>
              <a:rPr lang="en-GB" sz="4000" dirty="0"/>
              <a:t>Stomach</a:t>
            </a:r>
          </a:p>
          <a:p>
            <a:pPr marL="571500" indent="-571500">
              <a:buFontTx/>
              <a:buChar char="-"/>
            </a:pPr>
            <a:r>
              <a:rPr lang="en-GB" sz="4000" dirty="0"/>
              <a:t>Small intestine</a:t>
            </a:r>
          </a:p>
          <a:p>
            <a:pPr marL="571500" indent="-571500">
              <a:buFontTx/>
              <a:buChar char="-"/>
            </a:pPr>
            <a:r>
              <a:rPr lang="en-GB" sz="4000" dirty="0"/>
              <a:t>Large intestine</a:t>
            </a:r>
          </a:p>
          <a:p>
            <a:pPr marL="571500" indent="-571500">
              <a:buFontTx/>
              <a:buChar char="-"/>
            </a:pPr>
            <a:r>
              <a:rPr lang="en-GB" sz="4000" dirty="0"/>
              <a:t>Liver and Gall bladder</a:t>
            </a:r>
          </a:p>
          <a:p>
            <a:pPr marL="571500" indent="-571500">
              <a:buFontTx/>
              <a:buChar char="-"/>
            </a:pPr>
            <a:r>
              <a:rPr lang="en-GB" sz="4000" dirty="0"/>
              <a:t>Rectum and Anus</a:t>
            </a:r>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spTree>
    <p:extLst>
      <p:ext uri="{BB962C8B-B14F-4D97-AF65-F5344CB8AC3E}">
        <p14:creationId xmlns:p14="http://schemas.microsoft.com/office/powerpoint/2010/main" val="592245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5016758"/>
          </a:xfrm>
          <a:prstGeom prst="rect">
            <a:avLst/>
          </a:prstGeom>
          <a:noFill/>
        </p:spPr>
        <p:txBody>
          <a:bodyPr wrap="square" rtlCol="0">
            <a:spAutoFit/>
          </a:bodyPr>
          <a:lstStyle/>
          <a:p>
            <a:r>
              <a:rPr lang="en-GB" sz="4000" b="1" u="sng" dirty="0"/>
              <a:t>MOUTH</a:t>
            </a:r>
          </a:p>
          <a:p>
            <a:endParaRPr lang="en-GB" sz="4000" dirty="0"/>
          </a:p>
          <a:p>
            <a:r>
              <a:rPr lang="en-GB" sz="4000" dirty="0">
                <a:solidFill>
                  <a:srgbClr val="000000"/>
                </a:solidFill>
              </a:rPr>
              <a:t>The mouth is the first stop in digestion. </a:t>
            </a:r>
            <a:r>
              <a:rPr lang="en-GB" sz="4000" b="1" dirty="0">
                <a:solidFill>
                  <a:srgbClr val="000000"/>
                </a:solidFill>
              </a:rPr>
              <a:t>Food is broken down by the teeth. </a:t>
            </a:r>
            <a:r>
              <a:rPr lang="en-GB" sz="4000" dirty="0">
                <a:solidFill>
                  <a:srgbClr val="000000"/>
                </a:solidFill>
              </a:rPr>
              <a:t>Enzymes are released by the salivary glands to help break down certain foods.</a:t>
            </a:r>
            <a:endParaRPr lang="en-GB" sz="4000" dirty="0"/>
          </a:p>
          <a:p>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1" name="Google Shape;138;p28"/>
          <p:cNvPicPr preferRelativeResize="0"/>
          <p:nvPr/>
        </p:nvPicPr>
        <p:blipFill>
          <a:blip r:embed="rId4">
            <a:alphaModFix/>
          </a:blip>
          <a:stretch>
            <a:fillRect/>
          </a:stretch>
        </p:blipFill>
        <p:spPr>
          <a:xfrm>
            <a:off x="3153617" y="4569762"/>
            <a:ext cx="3150930" cy="1792064"/>
          </a:xfrm>
          <a:prstGeom prst="rect">
            <a:avLst/>
          </a:prstGeom>
          <a:noFill/>
          <a:ln>
            <a:noFill/>
          </a:ln>
        </p:spPr>
      </p:pic>
    </p:spTree>
    <p:extLst>
      <p:ext uri="{BB962C8B-B14F-4D97-AF65-F5344CB8AC3E}">
        <p14:creationId xmlns:p14="http://schemas.microsoft.com/office/powerpoint/2010/main" val="36859250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5286062"/>
          </a:xfrm>
          <a:prstGeom prst="rect">
            <a:avLst/>
          </a:prstGeom>
          <a:noFill/>
        </p:spPr>
        <p:txBody>
          <a:bodyPr wrap="square" rtlCol="0">
            <a:spAutoFit/>
          </a:bodyPr>
          <a:lstStyle/>
          <a:p>
            <a:r>
              <a:rPr lang="en-GB" sz="4000" b="1" u="sng" dirty="0"/>
              <a:t>OESOPHAGUS</a:t>
            </a:r>
          </a:p>
          <a:p>
            <a:endParaRPr lang="en-GB" sz="4000" dirty="0"/>
          </a:p>
          <a:p>
            <a:pPr>
              <a:spcAft>
                <a:spcPts val="2133"/>
              </a:spcAft>
            </a:pPr>
            <a:r>
              <a:rPr lang="en-GB" sz="4000" dirty="0">
                <a:solidFill>
                  <a:srgbClr val="000000"/>
                </a:solidFill>
              </a:rPr>
              <a:t>The oesophagus is the muscular tube connecting the mouth to the stomach. </a:t>
            </a:r>
            <a:r>
              <a:rPr lang="en-GB" sz="4000" b="1" dirty="0">
                <a:solidFill>
                  <a:srgbClr val="000000"/>
                </a:solidFill>
              </a:rPr>
              <a:t>The muscles in the oesophagus push the food down toward the stomach </a:t>
            </a:r>
            <a:endParaRPr lang="en-GB" sz="4000" dirty="0">
              <a:solidFill>
                <a:srgbClr val="000000"/>
              </a:solidFill>
            </a:endParaRPr>
          </a:p>
          <a:p>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4" name="Google Shape;145;p29"/>
          <p:cNvPicPr preferRelativeResize="0"/>
          <p:nvPr/>
        </p:nvPicPr>
        <p:blipFill>
          <a:blip r:embed="rId4">
            <a:alphaModFix/>
          </a:blip>
          <a:stretch>
            <a:fillRect/>
          </a:stretch>
        </p:blipFill>
        <p:spPr>
          <a:xfrm>
            <a:off x="2117558" y="4414614"/>
            <a:ext cx="5406189" cy="2443386"/>
          </a:xfrm>
          <a:prstGeom prst="rect">
            <a:avLst/>
          </a:prstGeom>
          <a:noFill/>
          <a:ln>
            <a:noFill/>
          </a:ln>
        </p:spPr>
      </p:pic>
    </p:spTree>
    <p:extLst>
      <p:ext uri="{BB962C8B-B14F-4D97-AF65-F5344CB8AC3E}">
        <p14:creationId xmlns:p14="http://schemas.microsoft.com/office/powerpoint/2010/main" val="3873174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3785652"/>
          </a:xfrm>
          <a:prstGeom prst="rect">
            <a:avLst/>
          </a:prstGeom>
          <a:noFill/>
        </p:spPr>
        <p:txBody>
          <a:bodyPr wrap="square" rtlCol="0">
            <a:spAutoFit/>
          </a:bodyPr>
          <a:lstStyle/>
          <a:p>
            <a:r>
              <a:rPr lang="en-GB" sz="4000" b="1" u="sng" dirty="0"/>
              <a:t>STOMACH</a:t>
            </a:r>
          </a:p>
          <a:p>
            <a:endParaRPr lang="en-GB" sz="4000" dirty="0"/>
          </a:p>
          <a:p>
            <a:pPr>
              <a:spcAft>
                <a:spcPts val="2133"/>
              </a:spcAft>
            </a:pPr>
            <a:r>
              <a:rPr lang="en-GB" sz="4000" dirty="0">
                <a:solidFill>
                  <a:srgbClr val="000000"/>
                </a:solidFill>
              </a:rPr>
              <a:t>The stomach is a muscular organ that </a:t>
            </a:r>
            <a:r>
              <a:rPr lang="en-GB" sz="4000" b="1" dirty="0">
                <a:solidFill>
                  <a:srgbClr val="000000"/>
                </a:solidFill>
              </a:rPr>
              <a:t>churns food to break it down. Stomach acid and special chemicals help to digest food.</a:t>
            </a:r>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1" name="Google Shape;152;p30"/>
          <p:cNvPicPr preferRelativeResize="0"/>
          <p:nvPr/>
        </p:nvPicPr>
        <p:blipFill rotWithShape="1">
          <a:blip r:embed="rId4">
            <a:alphaModFix/>
          </a:blip>
          <a:srcRect l="35975"/>
          <a:stretch/>
        </p:blipFill>
        <p:spPr>
          <a:xfrm>
            <a:off x="3002850" y="4005942"/>
            <a:ext cx="3657117" cy="2404392"/>
          </a:xfrm>
          <a:prstGeom prst="rect">
            <a:avLst/>
          </a:prstGeom>
          <a:noFill/>
          <a:ln>
            <a:noFill/>
          </a:ln>
        </p:spPr>
      </p:pic>
    </p:spTree>
    <p:extLst>
      <p:ext uri="{BB962C8B-B14F-4D97-AF65-F5344CB8AC3E}">
        <p14:creationId xmlns:p14="http://schemas.microsoft.com/office/powerpoint/2010/main" val="2260703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3785652"/>
          </a:xfrm>
          <a:prstGeom prst="rect">
            <a:avLst/>
          </a:prstGeom>
          <a:noFill/>
        </p:spPr>
        <p:txBody>
          <a:bodyPr wrap="square" rtlCol="0">
            <a:spAutoFit/>
          </a:bodyPr>
          <a:lstStyle/>
          <a:p>
            <a:r>
              <a:rPr lang="en-GB" sz="4000" b="1" u="sng" dirty="0"/>
              <a:t>SMALL INTESTINE</a:t>
            </a:r>
          </a:p>
          <a:p>
            <a:endParaRPr lang="en-GB" sz="4000" dirty="0"/>
          </a:p>
          <a:p>
            <a:pPr>
              <a:spcAft>
                <a:spcPts val="2133"/>
              </a:spcAft>
            </a:pPr>
            <a:r>
              <a:rPr lang="en-GB" sz="4000" dirty="0">
                <a:solidFill>
                  <a:srgbClr val="000000"/>
                </a:solidFill>
              </a:rPr>
              <a:t>The small intestine is where food is further broken down and </a:t>
            </a:r>
            <a:r>
              <a:rPr lang="en-GB" sz="4000" b="1" dirty="0">
                <a:solidFill>
                  <a:srgbClr val="000000"/>
                </a:solidFill>
              </a:rPr>
              <a:t>nutrients are absorbed into the bloodstream.</a:t>
            </a:r>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4" name="Google Shape;159;p31"/>
          <p:cNvPicPr preferRelativeResize="0"/>
          <p:nvPr/>
        </p:nvPicPr>
        <p:blipFill>
          <a:blip r:embed="rId4">
            <a:alphaModFix/>
          </a:blip>
          <a:stretch>
            <a:fillRect/>
          </a:stretch>
        </p:blipFill>
        <p:spPr>
          <a:xfrm>
            <a:off x="2820246" y="3852154"/>
            <a:ext cx="4061817" cy="2713470"/>
          </a:xfrm>
          <a:prstGeom prst="rect">
            <a:avLst/>
          </a:prstGeom>
          <a:noFill/>
          <a:ln>
            <a:noFill/>
          </a:ln>
        </p:spPr>
      </p:pic>
    </p:spTree>
    <p:extLst>
      <p:ext uri="{BB962C8B-B14F-4D97-AF65-F5344CB8AC3E}">
        <p14:creationId xmlns:p14="http://schemas.microsoft.com/office/powerpoint/2010/main" val="3616184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3170099"/>
          </a:xfrm>
          <a:prstGeom prst="rect">
            <a:avLst/>
          </a:prstGeom>
          <a:noFill/>
        </p:spPr>
        <p:txBody>
          <a:bodyPr wrap="square" rtlCol="0">
            <a:spAutoFit/>
          </a:bodyPr>
          <a:lstStyle/>
          <a:p>
            <a:r>
              <a:rPr lang="en-GB" sz="4000" b="1" u="sng" dirty="0"/>
              <a:t>LARGE INTESTINE</a:t>
            </a:r>
          </a:p>
          <a:p>
            <a:endParaRPr lang="en-GB" sz="4000" dirty="0"/>
          </a:p>
          <a:p>
            <a:pPr>
              <a:spcAft>
                <a:spcPts val="2133"/>
              </a:spcAft>
            </a:pPr>
            <a:r>
              <a:rPr lang="en-GB" sz="4000" dirty="0">
                <a:solidFill>
                  <a:srgbClr val="000000"/>
                </a:solidFill>
              </a:rPr>
              <a:t>The large intestine is where </a:t>
            </a:r>
            <a:r>
              <a:rPr lang="en-GB" sz="4000" b="1" dirty="0">
                <a:solidFill>
                  <a:srgbClr val="000000"/>
                </a:solidFill>
              </a:rPr>
              <a:t>water is reabsorbed</a:t>
            </a:r>
            <a:r>
              <a:rPr lang="en-GB" sz="4000" dirty="0">
                <a:solidFill>
                  <a:srgbClr val="000000"/>
                </a:solidFill>
              </a:rPr>
              <a:t> from the waste into the blood.</a:t>
            </a:r>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1" name="Google Shape;166;p32"/>
          <p:cNvPicPr preferRelativeResize="0"/>
          <p:nvPr/>
        </p:nvPicPr>
        <p:blipFill>
          <a:blip r:embed="rId4">
            <a:alphaModFix/>
          </a:blip>
          <a:stretch>
            <a:fillRect/>
          </a:stretch>
        </p:blipFill>
        <p:spPr>
          <a:xfrm>
            <a:off x="3076253" y="3236601"/>
            <a:ext cx="3132042" cy="3145102"/>
          </a:xfrm>
          <a:prstGeom prst="rect">
            <a:avLst/>
          </a:prstGeom>
          <a:noFill/>
          <a:ln>
            <a:noFill/>
          </a:ln>
        </p:spPr>
      </p:pic>
    </p:spTree>
    <p:extLst>
      <p:ext uri="{BB962C8B-B14F-4D97-AF65-F5344CB8AC3E}">
        <p14:creationId xmlns:p14="http://schemas.microsoft.com/office/powerpoint/2010/main" val="2125185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5555367"/>
          </a:xfrm>
          <a:prstGeom prst="rect">
            <a:avLst/>
          </a:prstGeom>
          <a:noFill/>
        </p:spPr>
        <p:txBody>
          <a:bodyPr wrap="square" rtlCol="0">
            <a:spAutoFit/>
          </a:bodyPr>
          <a:lstStyle/>
          <a:p>
            <a:r>
              <a:rPr lang="en-GB" sz="4000" b="1" u="sng" dirty="0"/>
              <a:t>LIVER &amp; GALLBLADDER</a:t>
            </a:r>
          </a:p>
          <a:p>
            <a:endParaRPr lang="en-GB" sz="4000" dirty="0"/>
          </a:p>
          <a:p>
            <a:r>
              <a:rPr lang="en-GB" sz="4000" dirty="0">
                <a:solidFill>
                  <a:srgbClr val="000000"/>
                </a:solidFill>
              </a:rPr>
              <a:t>The liver </a:t>
            </a:r>
            <a:r>
              <a:rPr lang="en-GB" sz="4000" b="1" dirty="0">
                <a:solidFill>
                  <a:srgbClr val="000000"/>
                </a:solidFill>
              </a:rPr>
              <a:t>produces bile</a:t>
            </a:r>
            <a:r>
              <a:rPr lang="en-GB" sz="4000" dirty="0">
                <a:solidFill>
                  <a:srgbClr val="000000"/>
                </a:solidFill>
              </a:rPr>
              <a:t> which is stored in the gallbladder. </a:t>
            </a:r>
          </a:p>
          <a:p>
            <a:pPr>
              <a:spcBef>
                <a:spcPts val="2133"/>
              </a:spcBef>
              <a:spcAft>
                <a:spcPts val="2133"/>
              </a:spcAft>
            </a:pPr>
            <a:r>
              <a:rPr lang="en-GB" sz="4000" dirty="0">
                <a:solidFill>
                  <a:srgbClr val="000000"/>
                </a:solidFill>
              </a:rPr>
              <a:t>Bile is used to </a:t>
            </a:r>
            <a:r>
              <a:rPr lang="en-GB" sz="4000" b="1" dirty="0">
                <a:solidFill>
                  <a:srgbClr val="000000"/>
                </a:solidFill>
              </a:rPr>
              <a:t>neutralise the acidic food </a:t>
            </a:r>
            <a:r>
              <a:rPr lang="en-GB" sz="4000" dirty="0">
                <a:solidFill>
                  <a:srgbClr val="000000"/>
                </a:solidFill>
              </a:rPr>
              <a:t>when it has left the stomach.</a:t>
            </a:r>
          </a:p>
          <a:p>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1" name="Google Shape;180;p34"/>
          <p:cNvPicPr preferRelativeResize="0"/>
          <p:nvPr/>
        </p:nvPicPr>
        <p:blipFill>
          <a:blip r:embed="rId4">
            <a:alphaModFix/>
          </a:blip>
          <a:stretch>
            <a:fillRect/>
          </a:stretch>
        </p:blipFill>
        <p:spPr>
          <a:xfrm>
            <a:off x="3937732" y="4066509"/>
            <a:ext cx="3921824" cy="2398914"/>
          </a:xfrm>
          <a:prstGeom prst="rect">
            <a:avLst/>
          </a:prstGeom>
          <a:noFill/>
          <a:ln>
            <a:noFill/>
          </a:ln>
        </p:spPr>
      </p:pic>
    </p:spTree>
    <p:extLst>
      <p:ext uri="{BB962C8B-B14F-4D97-AF65-F5344CB8AC3E}">
        <p14:creationId xmlns:p14="http://schemas.microsoft.com/office/powerpoint/2010/main" val="3244917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5016758"/>
          </a:xfrm>
          <a:prstGeom prst="rect">
            <a:avLst/>
          </a:prstGeom>
          <a:noFill/>
        </p:spPr>
        <p:txBody>
          <a:bodyPr wrap="square" rtlCol="0">
            <a:spAutoFit/>
          </a:bodyPr>
          <a:lstStyle/>
          <a:p>
            <a:r>
              <a:rPr lang="en-GB" sz="4000" b="1" u="sng" dirty="0"/>
              <a:t>RECTUM &amp; ANUS</a:t>
            </a:r>
          </a:p>
          <a:p>
            <a:endParaRPr lang="en-GB" sz="4000" dirty="0"/>
          </a:p>
          <a:p>
            <a:r>
              <a:rPr lang="en-GB" sz="4000" dirty="0">
                <a:solidFill>
                  <a:srgbClr val="000000"/>
                </a:solidFill>
              </a:rPr>
              <a:t>The rectum is the end of the large intestine. </a:t>
            </a:r>
            <a:r>
              <a:rPr lang="en-GB" sz="4000" b="1" dirty="0">
                <a:solidFill>
                  <a:srgbClr val="000000"/>
                </a:solidFill>
              </a:rPr>
              <a:t>It is where the waste is stored</a:t>
            </a:r>
            <a:r>
              <a:rPr lang="en-GB" sz="4000" dirty="0">
                <a:solidFill>
                  <a:srgbClr val="000000"/>
                </a:solidFill>
              </a:rPr>
              <a:t> before it exits the body through an opening called the anus. </a:t>
            </a:r>
          </a:p>
          <a:p>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4" name="Google Shape;173;p33"/>
          <p:cNvPicPr preferRelativeResize="0"/>
          <p:nvPr/>
        </p:nvPicPr>
        <p:blipFill>
          <a:blip r:embed="rId4">
            <a:alphaModFix/>
          </a:blip>
          <a:stretch>
            <a:fillRect/>
          </a:stretch>
        </p:blipFill>
        <p:spPr>
          <a:xfrm>
            <a:off x="3442307" y="3823883"/>
            <a:ext cx="3551097" cy="2764348"/>
          </a:xfrm>
          <a:prstGeom prst="rect">
            <a:avLst/>
          </a:prstGeom>
          <a:noFill/>
          <a:ln>
            <a:noFill/>
          </a:ln>
        </p:spPr>
      </p:pic>
    </p:spTree>
    <p:extLst>
      <p:ext uri="{BB962C8B-B14F-4D97-AF65-F5344CB8AC3E}">
        <p14:creationId xmlns:p14="http://schemas.microsoft.com/office/powerpoint/2010/main" val="4175202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1106758" y="459164"/>
            <a:ext cx="9849999" cy="5893510"/>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t>Explain how the different tissues in an organ, and the different organs in an organ system function together</a:t>
            </a:r>
          </a:p>
        </p:txBody>
      </p:sp>
      <p:pic>
        <p:nvPicPr>
          <p:cNvPr id="14" name="Picture 13"/>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6199522" y="1909011"/>
            <a:ext cx="5706729" cy="4948989"/>
          </a:xfrm>
          <a:prstGeom prst="rect">
            <a:avLst/>
          </a:prstGeom>
        </p:spPr>
      </p:pic>
    </p:spTree>
    <p:extLst>
      <p:ext uri="{BB962C8B-B14F-4D97-AF65-F5344CB8AC3E}">
        <p14:creationId xmlns:p14="http://schemas.microsoft.com/office/powerpoint/2010/main" val="41444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47651" y="66502"/>
            <a:ext cx="8056390" cy="2554545"/>
          </a:xfrm>
          <a:prstGeom prst="rect">
            <a:avLst/>
          </a:prstGeom>
          <a:noFill/>
        </p:spPr>
        <p:txBody>
          <a:bodyPr wrap="square" rtlCol="0">
            <a:spAutoFit/>
          </a:bodyPr>
          <a:lstStyle/>
          <a:p>
            <a:r>
              <a:rPr lang="en-GB" sz="4000" b="1" u="sng" dirty="0"/>
              <a:t>PLENARY</a:t>
            </a:r>
          </a:p>
          <a:p>
            <a:endParaRPr lang="en-GB" sz="4000" b="1" u="sng" dirty="0">
              <a:solidFill>
                <a:srgbClr val="000000"/>
              </a:solidFill>
            </a:endParaRPr>
          </a:p>
          <a:p>
            <a:r>
              <a:rPr lang="en-GB" sz="4000" dirty="0">
                <a:solidFill>
                  <a:srgbClr val="000000"/>
                </a:solidFill>
              </a:rPr>
              <a:t>Answer one of the questions</a:t>
            </a:r>
          </a:p>
          <a:p>
            <a:endParaRPr lang="en-GB" sz="4000" dirty="0"/>
          </a:p>
        </p:txBody>
      </p:sp>
      <p:sp>
        <p:nvSpPr>
          <p:cNvPr id="2" name="Rounded Rectangle 1"/>
          <p:cNvSpPr/>
          <p:nvPr/>
        </p:nvSpPr>
        <p:spPr>
          <a:xfrm>
            <a:off x="9088016" y="158620"/>
            <a:ext cx="2929813" cy="660607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353937" y="2968369"/>
            <a:ext cx="2397967" cy="1446245"/>
          </a:xfrm>
          <a:prstGeom prst="roundRect">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Describe the sequence of the hierarchy of organisation in a multicellular organism.</a:t>
            </a:r>
          </a:p>
        </p:txBody>
      </p:sp>
      <p:sp>
        <p:nvSpPr>
          <p:cNvPr id="13" name="Rounded Rectangle 12"/>
          <p:cNvSpPr/>
          <p:nvPr/>
        </p:nvSpPr>
        <p:spPr>
          <a:xfrm>
            <a:off x="9368443" y="4662196"/>
            <a:ext cx="2397967" cy="1446245"/>
          </a:xfrm>
          <a:prstGeom prst="roundRect">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Explain how the different tissues in an organ, and the different organs in an organ system function together</a:t>
            </a:r>
          </a:p>
        </p:txBody>
      </p:sp>
      <p:sp>
        <p:nvSpPr>
          <p:cNvPr id="6" name="Rounded Rectangle 5"/>
          <p:cNvSpPr/>
          <p:nvPr/>
        </p:nvSpPr>
        <p:spPr>
          <a:xfrm>
            <a:off x="9564385" y="420470"/>
            <a:ext cx="2006082" cy="61582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Learning Objectives</a:t>
            </a:r>
          </a:p>
        </p:txBody>
      </p:sp>
      <p:sp>
        <p:nvSpPr>
          <p:cNvPr id="26" name="Rounded Rectangle 25"/>
          <p:cNvSpPr/>
          <p:nvPr/>
        </p:nvSpPr>
        <p:spPr>
          <a:xfrm>
            <a:off x="9353936" y="1274542"/>
            <a:ext cx="2397967" cy="1446245"/>
          </a:xfrm>
          <a:prstGeom prst="round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State what is meant by the terms ‘cell’, ‘tissue’, ‘organ’, ‘organ system’ and ‘organism’</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35588" y="1748297"/>
            <a:ext cx="1300290" cy="1127637"/>
          </a:xfrm>
          <a:prstGeom prst="rect">
            <a:avLst/>
          </a:prstGeom>
        </p:spPr>
      </p:pic>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52919" y="3442124"/>
            <a:ext cx="1300290" cy="1127637"/>
          </a:xfrm>
          <a:prstGeom prst="rect">
            <a:avLst/>
          </a:prstGeom>
        </p:spPr>
      </p:pic>
      <p:pic>
        <p:nvPicPr>
          <p:cNvPr id="14" name="Picture 13"/>
          <p:cNvPicPr>
            <a:picLocks noChangeAspect="1"/>
          </p:cNvPicPr>
          <p:nvPr/>
        </p:nvPicPr>
        <p:blipFill>
          <a:blip r:embed="rId2">
            <a:extLst>
              <a:ext uri="{BEBA8EAE-BF5A-486C-A8C5-ECC9F3942E4B}">
                <a14:imgProps xmlns:a14="http://schemas.microsoft.com/office/drawing/2010/main">
                  <a14:imgLayer r:embed="rId3">
                    <a14:imgEffect>
                      <a14:backgroundRemoval t="0" b="96172" l="2490" r="95436"/>
                    </a14:imgEffect>
                  </a14:imgLayer>
                </a14:imgProps>
              </a:ext>
            </a:extLst>
          </a:blip>
          <a:stretch>
            <a:fillRect/>
          </a:stretch>
        </p:blipFill>
        <p:spPr>
          <a:xfrm>
            <a:off x="10524863" y="5228386"/>
            <a:ext cx="1300290" cy="1127637"/>
          </a:xfrm>
          <a:prstGeom prst="rect">
            <a:avLst/>
          </a:prstGeom>
        </p:spPr>
      </p:pic>
      <p:sp>
        <p:nvSpPr>
          <p:cNvPr id="3" name="Rectangle 2"/>
          <p:cNvSpPr/>
          <p:nvPr/>
        </p:nvSpPr>
        <p:spPr>
          <a:xfrm>
            <a:off x="863677" y="2069432"/>
            <a:ext cx="2136198" cy="403900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500" b="1" u="sng" dirty="0"/>
              <a:t>1.</a:t>
            </a:r>
          </a:p>
          <a:p>
            <a:pPr algn="ctr"/>
            <a:r>
              <a:rPr lang="en-GB" sz="2500" dirty="0"/>
              <a:t>How is the organisation system in organisms similar to that in a school?</a:t>
            </a:r>
          </a:p>
        </p:txBody>
      </p:sp>
      <p:sp>
        <p:nvSpPr>
          <p:cNvPr id="15" name="Rectangle 14"/>
          <p:cNvSpPr/>
          <p:nvPr/>
        </p:nvSpPr>
        <p:spPr>
          <a:xfrm>
            <a:off x="3634703" y="2069432"/>
            <a:ext cx="2052223" cy="403900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500" b="1" u="sng" dirty="0"/>
              <a:t>2.</a:t>
            </a:r>
          </a:p>
          <a:p>
            <a:pPr algn="ctr"/>
            <a:r>
              <a:rPr lang="en-GB" sz="2500" dirty="0"/>
              <a:t>Describe the hierarchy of organisation. How does a lower level produce a higher level?</a:t>
            </a:r>
          </a:p>
        </p:txBody>
      </p:sp>
      <p:sp>
        <p:nvSpPr>
          <p:cNvPr id="16" name="Rectangle 15"/>
          <p:cNvSpPr/>
          <p:nvPr/>
        </p:nvSpPr>
        <p:spPr>
          <a:xfrm>
            <a:off x="6243121" y="2069432"/>
            <a:ext cx="2052223" cy="403900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500" b="1" u="sng" dirty="0"/>
              <a:t>3.</a:t>
            </a:r>
          </a:p>
          <a:p>
            <a:pPr algn="ctr"/>
            <a:r>
              <a:rPr lang="en-GB" sz="2500" dirty="0"/>
              <a:t>Describe how food passes through the digestive system. What organs are involved?</a:t>
            </a:r>
          </a:p>
        </p:txBody>
      </p:sp>
    </p:spTree>
    <p:extLst>
      <p:ext uri="{BB962C8B-B14F-4D97-AF65-F5344CB8AC3E}">
        <p14:creationId xmlns:p14="http://schemas.microsoft.com/office/powerpoint/2010/main" val="3366195023"/>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42BE43C-DAD7-4A76-8BB4-48D90F77D5A0}"/>
</file>

<file path=customXml/itemProps2.xml><?xml version="1.0" encoding="utf-8"?>
<ds:datastoreItem xmlns:ds="http://schemas.openxmlformats.org/officeDocument/2006/customXml" ds:itemID="{8C2188F6-D1D5-4D2C-BA0F-9C6186A2597C}"/>
</file>

<file path=customXml/itemProps3.xml><?xml version="1.0" encoding="utf-8"?>
<ds:datastoreItem xmlns:ds="http://schemas.openxmlformats.org/officeDocument/2006/customXml" ds:itemID="{F9A9E384-186D-40E0-A115-068EFC87E3BB}"/>
</file>

<file path=docProps/app.xml><?xml version="1.0" encoding="utf-8"?>
<Properties xmlns="http://schemas.openxmlformats.org/officeDocument/2006/extended-properties" xmlns:vt="http://schemas.openxmlformats.org/officeDocument/2006/docPropsVTypes">
  <Template/>
  <TotalTime>169</TotalTime>
  <Words>2054</Words>
  <Application>Microsoft Office PowerPoint</Application>
  <PresentationFormat>Widescreen</PresentationFormat>
  <Paragraphs>259</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Reading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Martin</dc:creator>
  <cp:lastModifiedBy>Alex Martin</cp:lastModifiedBy>
  <cp:revision>16</cp:revision>
  <dcterms:created xsi:type="dcterms:W3CDTF">2019-11-23T16:19:47Z</dcterms:created>
  <dcterms:modified xsi:type="dcterms:W3CDTF">2020-10-11T13:27:10Z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