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73" r:id="rId2"/>
    <p:sldId id="256" r:id="rId3"/>
    <p:sldId id="274" r:id="rId4"/>
    <p:sldId id="258" r:id="rId5"/>
    <p:sldId id="267" r:id="rId6"/>
    <p:sldId id="261" r:id="rId7"/>
    <p:sldId id="260" r:id="rId8"/>
    <p:sldId id="276" r:id="rId9"/>
    <p:sldId id="263" r:id="rId10"/>
    <p:sldId id="262" r:id="rId11"/>
    <p:sldId id="264" r:id="rId12"/>
    <p:sldId id="277" r:id="rId13"/>
    <p:sldId id="265" r:id="rId14"/>
    <p:sldId id="266" r:id="rId15"/>
    <p:sldId id="269" r:id="rId16"/>
    <p:sldId id="271" r:id="rId17"/>
  </p:sldIdLst>
  <p:sldSz cx="12192000" cy="6858000"/>
  <p:notesSz cx="7019925" cy="9305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0" d="100"/>
          <a:sy n="80" d="100"/>
        </p:scale>
        <p:origin x="11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650" cy="4667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6688" y="0"/>
            <a:ext cx="3041650" cy="466725"/>
          </a:xfrm>
          <a:prstGeom prst="rect">
            <a:avLst/>
          </a:prstGeom>
        </p:spPr>
        <p:txBody>
          <a:bodyPr vert="horz" lIns="91440" tIns="45720" rIns="91440" bIns="45720" rtlCol="0"/>
          <a:lstStyle>
            <a:lvl1pPr algn="r">
              <a:defRPr sz="1200"/>
            </a:lvl1pPr>
          </a:lstStyle>
          <a:p>
            <a:fld id="{1CBAC16F-A5B8-4793-9B7F-73771853AB80}" type="datetimeFigureOut">
              <a:rPr lang="en-GB" smtClean="0"/>
              <a:t>19/04/2021</a:t>
            </a:fld>
            <a:endParaRPr lang="en-GB"/>
          </a:p>
        </p:txBody>
      </p:sp>
      <p:sp>
        <p:nvSpPr>
          <p:cNvPr id="4" name="Slide Image Placeholder 3"/>
          <p:cNvSpPr>
            <a:spLocks noGrp="1" noRot="1" noChangeAspect="1"/>
          </p:cNvSpPr>
          <p:nvPr>
            <p:ph type="sldImg" idx="2"/>
          </p:nvPr>
        </p:nvSpPr>
        <p:spPr>
          <a:xfrm>
            <a:off x="719138" y="1163638"/>
            <a:ext cx="5581650" cy="31400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1675" y="4478338"/>
            <a:ext cx="5616575" cy="36639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39200"/>
            <a:ext cx="3041650" cy="4667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6688" y="8839200"/>
            <a:ext cx="3041650" cy="466725"/>
          </a:xfrm>
          <a:prstGeom prst="rect">
            <a:avLst/>
          </a:prstGeom>
        </p:spPr>
        <p:txBody>
          <a:bodyPr vert="horz" lIns="91440" tIns="45720" rIns="91440" bIns="45720" rtlCol="0" anchor="b"/>
          <a:lstStyle>
            <a:lvl1pPr algn="r">
              <a:defRPr sz="1200"/>
            </a:lvl1pPr>
          </a:lstStyle>
          <a:p>
            <a:fld id="{CC200D49-FBF9-4FBF-9022-19C19E06CD26}" type="slidenum">
              <a:rPr lang="en-GB" smtClean="0"/>
              <a:t>‹#›</a:t>
            </a:fld>
            <a:endParaRPr lang="en-GB"/>
          </a:p>
        </p:txBody>
      </p:sp>
    </p:spTree>
    <p:extLst>
      <p:ext uri="{BB962C8B-B14F-4D97-AF65-F5344CB8AC3E}">
        <p14:creationId xmlns:p14="http://schemas.microsoft.com/office/powerpoint/2010/main" val="4123528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200D49-FBF9-4FBF-9022-19C19E06CD26}" type="slidenum">
              <a:rPr lang="en-GB" smtClean="0"/>
              <a:t>15</a:t>
            </a:fld>
            <a:endParaRPr lang="en-GB"/>
          </a:p>
        </p:txBody>
      </p:sp>
    </p:spTree>
    <p:extLst>
      <p:ext uri="{BB962C8B-B14F-4D97-AF65-F5344CB8AC3E}">
        <p14:creationId xmlns:p14="http://schemas.microsoft.com/office/powerpoint/2010/main" val="4115880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GB"/>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GB"/>
          </a:p>
        </p:txBody>
      </p:sp>
      <p:sp>
        <p:nvSpPr>
          <p:cNvPr id="4" name="日期占位符 3"/>
          <p:cNvSpPr>
            <a:spLocks noGrp="1"/>
          </p:cNvSpPr>
          <p:nvPr>
            <p:ph type="dt" sz="half" idx="10"/>
          </p:nvPr>
        </p:nvSpPr>
        <p:spPr/>
        <p:txBody>
          <a:bodyPr/>
          <a:lstStyle/>
          <a:p>
            <a:fld id="{540B2B43-6E5B-4626-A0AE-A4BDF8A2950A}" type="datetimeFigureOut">
              <a:rPr lang="en-GB" smtClean="0"/>
              <a:t>19/04/2021</a:t>
            </a:fld>
            <a:endParaRPr lang="en-GB"/>
          </a:p>
        </p:txBody>
      </p:sp>
      <p:sp>
        <p:nvSpPr>
          <p:cNvPr id="5" name="页脚占位符 4"/>
          <p:cNvSpPr>
            <a:spLocks noGrp="1"/>
          </p:cNvSpPr>
          <p:nvPr>
            <p:ph type="ftr" sz="quarter" idx="11"/>
          </p:nvPr>
        </p:nvSpPr>
        <p:spPr/>
        <p:txBody>
          <a:bodyPr/>
          <a:lstStyle/>
          <a:p>
            <a:endParaRPr lang="en-GB"/>
          </a:p>
        </p:txBody>
      </p:sp>
      <p:sp>
        <p:nvSpPr>
          <p:cNvPr id="6" name="灯片编号占位符 5"/>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371969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en-GB"/>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GB"/>
          </a:p>
        </p:txBody>
      </p:sp>
      <p:sp>
        <p:nvSpPr>
          <p:cNvPr id="4" name="日期占位符 3"/>
          <p:cNvSpPr>
            <a:spLocks noGrp="1"/>
          </p:cNvSpPr>
          <p:nvPr>
            <p:ph type="dt" sz="half" idx="10"/>
          </p:nvPr>
        </p:nvSpPr>
        <p:spPr/>
        <p:txBody>
          <a:bodyPr/>
          <a:lstStyle/>
          <a:p>
            <a:fld id="{540B2B43-6E5B-4626-A0AE-A4BDF8A2950A}" type="datetimeFigureOut">
              <a:rPr lang="en-GB" smtClean="0"/>
              <a:t>19/04/2021</a:t>
            </a:fld>
            <a:endParaRPr lang="en-GB"/>
          </a:p>
        </p:txBody>
      </p:sp>
      <p:sp>
        <p:nvSpPr>
          <p:cNvPr id="5" name="页脚占位符 4"/>
          <p:cNvSpPr>
            <a:spLocks noGrp="1"/>
          </p:cNvSpPr>
          <p:nvPr>
            <p:ph type="ftr" sz="quarter" idx="11"/>
          </p:nvPr>
        </p:nvSpPr>
        <p:spPr/>
        <p:txBody>
          <a:bodyPr/>
          <a:lstStyle/>
          <a:p>
            <a:endParaRPr lang="en-GB"/>
          </a:p>
        </p:txBody>
      </p:sp>
      <p:sp>
        <p:nvSpPr>
          <p:cNvPr id="6" name="灯片编号占位符 5"/>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651382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GB"/>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40B2B43-6E5B-4626-A0AE-A4BDF8A2950A}" type="datetimeFigureOut">
              <a:rPr lang="en-GB" smtClean="0"/>
              <a:t>19/04/2021</a:t>
            </a:fld>
            <a:endParaRPr lang="en-GB"/>
          </a:p>
        </p:txBody>
      </p:sp>
      <p:sp>
        <p:nvSpPr>
          <p:cNvPr id="5" name="页脚占位符 4"/>
          <p:cNvSpPr>
            <a:spLocks noGrp="1"/>
          </p:cNvSpPr>
          <p:nvPr>
            <p:ph type="ftr" sz="quarter" idx="11"/>
          </p:nvPr>
        </p:nvSpPr>
        <p:spPr/>
        <p:txBody>
          <a:bodyPr/>
          <a:lstStyle/>
          <a:p>
            <a:endParaRPr lang="en-GB"/>
          </a:p>
        </p:txBody>
      </p:sp>
      <p:sp>
        <p:nvSpPr>
          <p:cNvPr id="6" name="灯片编号占位符 5"/>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2323645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en-GB"/>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GB"/>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GB"/>
          </a:p>
        </p:txBody>
      </p:sp>
      <p:sp>
        <p:nvSpPr>
          <p:cNvPr id="5" name="日期占位符 4"/>
          <p:cNvSpPr>
            <a:spLocks noGrp="1"/>
          </p:cNvSpPr>
          <p:nvPr>
            <p:ph type="dt" sz="half" idx="10"/>
          </p:nvPr>
        </p:nvSpPr>
        <p:spPr/>
        <p:txBody>
          <a:bodyPr/>
          <a:lstStyle/>
          <a:p>
            <a:fld id="{540B2B43-6E5B-4626-A0AE-A4BDF8A2950A}" type="datetimeFigureOut">
              <a:rPr lang="en-GB" smtClean="0"/>
              <a:t>19/04/2021</a:t>
            </a:fld>
            <a:endParaRPr lang="en-GB"/>
          </a:p>
        </p:txBody>
      </p:sp>
      <p:sp>
        <p:nvSpPr>
          <p:cNvPr id="6" name="页脚占位符 5"/>
          <p:cNvSpPr>
            <a:spLocks noGrp="1"/>
          </p:cNvSpPr>
          <p:nvPr>
            <p:ph type="ftr" sz="quarter" idx="11"/>
          </p:nvPr>
        </p:nvSpPr>
        <p:spPr/>
        <p:txBody>
          <a:bodyPr/>
          <a:lstStyle/>
          <a:p>
            <a:endParaRPr lang="en-GB"/>
          </a:p>
        </p:txBody>
      </p:sp>
      <p:sp>
        <p:nvSpPr>
          <p:cNvPr id="7" name="灯片编号占位符 6"/>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4084008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en-GB"/>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GB"/>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GB"/>
          </a:p>
        </p:txBody>
      </p:sp>
      <p:sp>
        <p:nvSpPr>
          <p:cNvPr id="7" name="日期占位符 6"/>
          <p:cNvSpPr>
            <a:spLocks noGrp="1"/>
          </p:cNvSpPr>
          <p:nvPr>
            <p:ph type="dt" sz="half" idx="10"/>
          </p:nvPr>
        </p:nvSpPr>
        <p:spPr/>
        <p:txBody>
          <a:bodyPr/>
          <a:lstStyle/>
          <a:p>
            <a:fld id="{540B2B43-6E5B-4626-A0AE-A4BDF8A2950A}" type="datetimeFigureOut">
              <a:rPr lang="en-GB" smtClean="0"/>
              <a:t>19/04/2021</a:t>
            </a:fld>
            <a:endParaRPr lang="en-GB"/>
          </a:p>
        </p:txBody>
      </p:sp>
      <p:sp>
        <p:nvSpPr>
          <p:cNvPr id="8" name="页脚占位符 7"/>
          <p:cNvSpPr>
            <a:spLocks noGrp="1"/>
          </p:cNvSpPr>
          <p:nvPr>
            <p:ph type="ftr" sz="quarter" idx="11"/>
          </p:nvPr>
        </p:nvSpPr>
        <p:spPr/>
        <p:txBody>
          <a:bodyPr/>
          <a:lstStyle/>
          <a:p>
            <a:endParaRPr lang="en-GB"/>
          </a:p>
        </p:txBody>
      </p:sp>
      <p:sp>
        <p:nvSpPr>
          <p:cNvPr id="9" name="灯片编号占位符 8"/>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2895207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en-GB"/>
          </a:p>
        </p:txBody>
      </p:sp>
      <p:sp>
        <p:nvSpPr>
          <p:cNvPr id="3" name="日期占位符 2"/>
          <p:cNvSpPr>
            <a:spLocks noGrp="1"/>
          </p:cNvSpPr>
          <p:nvPr>
            <p:ph type="dt" sz="half" idx="10"/>
          </p:nvPr>
        </p:nvSpPr>
        <p:spPr/>
        <p:txBody>
          <a:bodyPr/>
          <a:lstStyle/>
          <a:p>
            <a:fld id="{540B2B43-6E5B-4626-A0AE-A4BDF8A2950A}" type="datetimeFigureOut">
              <a:rPr lang="en-GB" smtClean="0"/>
              <a:t>19/04/2021</a:t>
            </a:fld>
            <a:endParaRPr lang="en-GB"/>
          </a:p>
        </p:txBody>
      </p:sp>
      <p:sp>
        <p:nvSpPr>
          <p:cNvPr id="4" name="页脚占位符 3"/>
          <p:cNvSpPr>
            <a:spLocks noGrp="1"/>
          </p:cNvSpPr>
          <p:nvPr>
            <p:ph type="ftr" sz="quarter" idx="11"/>
          </p:nvPr>
        </p:nvSpPr>
        <p:spPr/>
        <p:txBody>
          <a:bodyPr/>
          <a:lstStyle/>
          <a:p>
            <a:endParaRPr lang="en-GB"/>
          </a:p>
        </p:txBody>
      </p:sp>
      <p:sp>
        <p:nvSpPr>
          <p:cNvPr id="5" name="灯片编号占位符 4"/>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43855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40B2B43-6E5B-4626-A0AE-A4BDF8A2950A}" type="datetimeFigureOut">
              <a:rPr lang="en-GB" smtClean="0"/>
              <a:t>19/04/2021</a:t>
            </a:fld>
            <a:endParaRPr lang="en-GB"/>
          </a:p>
        </p:txBody>
      </p:sp>
      <p:sp>
        <p:nvSpPr>
          <p:cNvPr id="3" name="页脚占位符 2"/>
          <p:cNvSpPr>
            <a:spLocks noGrp="1"/>
          </p:cNvSpPr>
          <p:nvPr>
            <p:ph type="ftr" sz="quarter" idx="11"/>
          </p:nvPr>
        </p:nvSpPr>
        <p:spPr/>
        <p:txBody>
          <a:bodyPr/>
          <a:lstStyle/>
          <a:p>
            <a:endParaRPr lang="en-GB"/>
          </a:p>
        </p:txBody>
      </p:sp>
      <p:sp>
        <p:nvSpPr>
          <p:cNvPr id="4" name="灯片编号占位符 3"/>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2750445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GB"/>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GB"/>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40B2B43-6E5B-4626-A0AE-A4BDF8A2950A}" type="datetimeFigureOut">
              <a:rPr lang="en-GB" smtClean="0"/>
              <a:t>19/04/2021</a:t>
            </a:fld>
            <a:endParaRPr lang="en-GB"/>
          </a:p>
        </p:txBody>
      </p:sp>
      <p:sp>
        <p:nvSpPr>
          <p:cNvPr id="6" name="页脚占位符 5"/>
          <p:cNvSpPr>
            <a:spLocks noGrp="1"/>
          </p:cNvSpPr>
          <p:nvPr>
            <p:ph type="ftr" sz="quarter" idx="11"/>
          </p:nvPr>
        </p:nvSpPr>
        <p:spPr/>
        <p:txBody>
          <a:bodyPr/>
          <a:lstStyle/>
          <a:p>
            <a:endParaRPr lang="en-GB"/>
          </a:p>
        </p:txBody>
      </p:sp>
      <p:sp>
        <p:nvSpPr>
          <p:cNvPr id="7" name="灯片编号占位符 6"/>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1467052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GB"/>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40B2B43-6E5B-4626-A0AE-A4BDF8A2950A}" type="datetimeFigureOut">
              <a:rPr lang="en-GB" smtClean="0"/>
              <a:t>19/04/2021</a:t>
            </a:fld>
            <a:endParaRPr lang="en-GB"/>
          </a:p>
        </p:txBody>
      </p:sp>
      <p:sp>
        <p:nvSpPr>
          <p:cNvPr id="6" name="页脚占位符 5"/>
          <p:cNvSpPr>
            <a:spLocks noGrp="1"/>
          </p:cNvSpPr>
          <p:nvPr>
            <p:ph type="ftr" sz="quarter" idx="11"/>
          </p:nvPr>
        </p:nvSpPr>
        <p:spPr/>
        <p:txBody>
          <a:bodyPr/>
          <a:lstStyle/>
          <a:p>
            <a:endParaRPr lang="en-GB"/>
          </a:p>
        </p:txBody>
      </p:sp>
      <p:sp>
        <p:nvSpPr>
          <p:cNvPr id="7" name="灯片编号占位符 6"/>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3518262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en-GB"/>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GB"/>
          </a:p>
        </p:txBody>
      </p:sp>
      <p:sp>
        <p:nvSpPr>
          <p:cNvPr id="4" name="日期占位符 3"/>
          <p:cNvSpPr>
            <a:spLocks noGrp="1"/>
          </p:cNvSpPr>
          <p:nvPr>
            <p:ph type="dt" sz="half" idx="10"/>
          </p:nvPr>
        </p:nvSpPr>
        <p:spPr/>
        <p:txBody>
          <a:bodyPr/>
          <a:lstStyle/>
          <a:p>
            <a:fld id="{540B2B43-6E5B-4626-A0AE-A4BDF8A2950A}" type="datetimeFigureOut">
              <a:rPr lang="en-GB" smtClean="0"/>
              <a:t>19/04/2021</a:t>
            </a:fld>
            <a:endParaRPr lang="en-GB"/>
          </a:p>
        </p:txBody>
      </p:sp>
      <p:sp>
        <p:nvSpPr>
          <p:cNvPr id="5" name="页脚占位符 4"/>
          <p:cNvSpPr>
            <a:spLocks noGrp="1"/>
          </p:cNvSpPr>
          <p:nvPr>
            <p:ph type="ftr" sz="quarter" idx="11"/>
          </p:nvPr>
        </p:nvSpPr>
        <p:spPr/>
        <p:txBody>
          <a:bodyPr/>
          <a:lstStyle/>
          <a:p>
            <a:endParaRPr lang="en-GB"/>
          </a:p>
        </p:txBody>
      </p:sp>
      <p:sp>
        <p:nvSpPr>
          <p:cNvPr id="6" name="灯片编号占位符 5"/>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1776131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GB"/>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GB"/>
          </a:p>
        </p:txBody>
      </p:sp>
      <p:sp>
        <p:nvSpPr>
          <p:cNvPr id="4" name="日期占位符 3"/>
          <p:cNvSpPr>
            <a:spLocks noGrp="1"/>
          </p:cNvSpPr>
          <p:nvPr>
            <p:ph type="dt" sz="half" idx="10"/>
          </p:nvPr>
        </p:nvSpPr>
        <p:spPr/>
        <p:txBody>
          <a:bodyPr/>
          <a:lstStyle/>
          <a:p>
            <a:fld id="{540B2B43-6E5B-4626-A0AE-A4BDF8A2950A}" type="datetimeFigureOut">
              <a:rPr lang="en-GB" smtClean="0"/>
              <a:t>19/04/2021</a:t>
            </a:fld>
            <a:endParaRPr lang="en-GB"/>
          </a:p>
        </p:txBody>
      </p:sp>
      <p:sp>
        <p:nvSpPr>
          <p:cNvPr id="5" name="页脚占位符 4"/>
          <p:cNvSpPr>
            <a:spLocks noGrp="1"/>
          </p:cNvSpPr>
          <p:nvPr>
            <p:ph type="ftr" sz="quarter" idx="11"/>
          </p:nvPr>
        </p:nvSpPr>
        <p:spPr/>
        <p:txBody>
          <a:bodyPr/>
          <a:lstStyle/>
          <a:p>
            <a:endParaRPr lang="en-GB"/>
          </a:p>
        </p:txBody>
      </p:sp>
      <p:sp>
        <p:nvSpPr>
          <p:cNvPr id="6" name="灯片编号占位符 5"/>
          <p:cNvSpPr>
            <a:spLocks noGrp="1"/>
          </p:cNvSpPr>
          <p:nvPr>
            <p:ph type="sldNum" sz="quarter" idx="12"/>
          </p:nvPr>
        </p:nvSpPr>
        <p:spPr/>
        <p:txBody>
          <a:bodyPr/>
          <a:lstStyle/>
          <a:p>
            <a:fld id="{CB675048-8101-4B32-BD4C-47311E921554}" type="slidenum">
              <a:rPr lang="en-GB" smtClean="0"/>
              <a:t>‹#›</a:t>
            </a:fld>
            <a:endParaRPr lang="en-GB"/>
          </a:p>
        </p:txBody>
      </p:sp>
    </p:spTree>
    <p:extLst>
      <p:ext uri="{BB962C8B-B14F-4D97-AF65-F5344CB8AC3E}">
        <p14:creationId xmlns:p14="http://schemas.microsoft.com/office/powerpoint/2010/main" val="376441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GB"/>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GB"/>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0B2B43-6E5B-4626-A0AE-A4BDF8A2950A}" type="datetimeFigureOut">
              <a:rPr lang="en-GB" smtClean="0"/>
              <a:t>19/04/2021</a:t>
            </a:fld>
            <a:endParaRPr lang="en-GB"/>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675048-8101-4B32-BD4C-47311E921554}" type="slidenum">
              <a:rPr lang="en-GB" smtClean="0"/>
              <a:t>‹#›</a:t>
            </a:fld>
            <a:endParaRPr lang="en-GB"/>
          </a:p>
        </p:txBody>
      </p:sp>
    </p:spTree>
    <p:extLst>
      <p:ext uri="{BB962C8B-B14F-4D97-AF65-F5344CB8AC3E}">
        <p14:creationId xmlns:p14="http://schemas.microsoft.com/office/powerpoint/2010/main" val="3037917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gif"/><Relationship Id="rId9" Type="http://schemas.openxmlformats.org/officeDocument/2006/relationships/image" Target="../media/image8.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0.gif"/><Relationship Id="rId7" Type="http://schemas.openxmlformats.org/officeDocument/2006/relationships/image" Target="../media/image14.gif"/><Relationship Id="rId2" Type="http://schemas.openxmlformats.org/officeDocument/2006/relationships/image" Target="../media/image9.gif"/><Relationship Id="rId1" Type="http://schemas.openxmlformats.org/officeDocument/2006/relationships/slideLayout" Target="../slideLayouts/slideLayout7.xml"/><Relationship Id="rId6" Type="http://schemas.openxmlformats.org/officeDocument/2006/relationships/image" Target="../media/image13.gif"/><Relationship Id="rId5" Type="http://schemas.openxmlformats.org/officeDocument/2006/relationships/image" Target="../media/image12.gif"/><Relationship Id="rId10" Type="http://schemas.openxmlformats.org/officeDocument/2006/relationships/image" Target="../media/image16.gif"/><Relationship Id="rId4" Type="http://schemas.openxmlformats.org/officeDocument/2006/relationships/image" Target="../media/image11.gif"/><Relationship Id="rId9" Type="http://schemas.openxmlformats.org/officeDocument/2006/relationships/image" Target="../media/image15.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CB382-978C-454D-87DA-E8644E083BF9}"/>
              </a:ext>
            </a:extLst>
          </p:cNvPr>
          <p:cNvSpPr>
            <a:spLocks noGrp="1"/>
          </p:cNvSpPr>
          <p:nvPr>
            <p:ph type="ctrTitle"/>
          </p:nvPr>
        </p:nvSpPr>
        <p:spPr/>
        <p:txBody>
          <a:bodyPr/>
          <a:lstStyle/>
          <a:p>
            <a:r>
              <a:rPr lang="en-GB" dirty="0"/>
              <a:t>Week Commencing 10</a:t>
            </a:r>
            <a:r>
              <a:rPr lang="en-GB" baseline="30000" dirty="0"/>
              <a:t>th</a:t>
            </a:r>
            <a:r>
              <a:rPr lang="en-GB" dirty="0"/>
              <a:t> May</a:t>
            </a:r>
            <a:br>
              <a:rPr lang="en-GB" dirty="0"/>
            </a:br>
            <a:r>
              <a:rPr lang="en-GB" dirty="0"/>
              <a:t>Year 9 MEP </a:t>
            </a:r>
          </a:p>
        </p:txBody>
      </p:sp>
      <p:sp>
        <p:nvSpPr>
          <p:cNvPr id="3" name="Subtitle 2">
            <a:extLst>
              <a:ext uri="{FF2B5EF4-FFF2-40B4-BE49-F238E27FC236}">
                <a16:creationId xmlns:a16="http://schemas.microsoft.com/office/drawing/2014/main" id="{CEC17633-FC11-431D-84A6-8BD2EC26202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925304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319284" y="917647"/>
            <a:ext cx="9144000" cy="870210"/>
          </a:xfrm>
        </p:spPr>
        <p:txBody>
          <a:bodyPr>
            <a:normAutofit fontScale="90000"/>
          </a:bodyPr>
          <a:lstStyle/>
          <a:p>
            <a:r>
              <a:rPr lang="en-US" dirty="0"/>
              <a:t>Lesson 1 Describe Appearance</a:t>
            </a:r>
            <a:endParaRPr lang="en-GB" dirty="0"/>
          </a:p>
        </p:txBody>
      </p:sp>
      <p:sp>
        <p:nvSpPr>
          <p:cNvPr id="3" name="副标题 2"/>
          <p:cNvSpPr>
            <a:spLocks noGrp="1"/>
          </p:cNvSpPr>
          <p:nvPr>
            <p:ph type="subTitle" idx="1"/>
          </p:nvPr>
        </p:nvSpPr>
        <p:spPr>
          <a:xfrm>
            <a:off x="2260268" y="1960468"/>
            <a:ext cx="7941007" cy="3215920"/>
          </a:xfrm>
        </p:spPr>
        <p:txBody>
          <a:bodyPr>
            <a:noAutofit/>
          </a:bodyPr>
          <a:lstStyle/>
          <a:p>
            <a:pPr algn="l"/>
            <a:r>
              <a:rPr lang="en-US" sz="2800" dirty="0"/>
              <a:t>LO:</a:t>
            </a:r>
          </a:p>
          <a:p>
            <a:pPr algn="l"/>
            <a:r>
              <a:rPr lang="en-US" sz="2800" dirty="0"/>
              <a:t>We are learning to describe a person’s appearance</a:t>
            </a:r>
          </a:p>
          <a:p>
            <a:pPr algn="l"/>
            <a:r>
              <a:rPr lang="en-US" sz="2800" dirty="0"/>
              <a:t>I can</a:t>
            </a:r>
          </a:p>
          <a:p>
            <a:pPr algn="l"/>
            <a:r>
              <a:rPr lang="en-US" sz="2800" dirty="0"/>
              <a:t>say the names of body parts</a:t>
            </a:r>
          </a:p>
          <a:p>
            <a:pPr algn="l"/>
            <a:r>
              <a:rPr lang="en-US" sz="2800" dirty="0"/>
              <a:t>use single-character adjectives </a:t>
            </a:r>
          </a:p>
          <a:p>
            <a:pPr algn="l"/>
            <a:r>
              <a:rPr lang="en-US" sz="2800" dirty="0"/>
              <a:t>describe a person’s height/hair/eyes</a:t>
            </a:r>
          </a:p>
          <a:p>
            <a:pPr algn="l"/>
            <a:endParaRPr lang="en-US" sz="2800" dirty="0"/>
          </a:p>
          <a:p>
            <a:pPr algn="l"/>
            <a:endParaRPr lang="en-US" sz="2800" dirty="0"/>
          </a:p>
          <a:p>
            <a:pPr algn="l"/>
            <a:endParaRPr lang="en-US" sz="2800" dirty="0"/>
          </a:p>
          <a:p>
            <a:pPr algn="l"/>
            <a:endParaRPr lang="en-GB" sz="2800" dirty="0"/>
          </a:p>
        </p:txBody>
      </p:sp>
    </p:spTree>
    <p:extLst>
      <p:ext uri="{BB962C8B-B14F-4D97-AF65-F5344CB8AC3E}">
        <p14:creationId xmlns:p14="http://schemas.microsoft.com/office/powerpoint/2010/main" val="3945959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5B720-88D8-4771-B8B7-1F642FE46749}"/>
              </a:ext>
            </a:extLst>
          </p:cNvPr>
          <p:cNvSpPr>
            <a:spLocks noGrp="1"/>
          </p:cNvSpPr>
          <p:nvPr>
            <p:ph type="title"/>
          </p:nvPr>
        </p:nvSpPr>
        <p:spPr>
          <a:xfrm>
            <a:off x="581346" y="2317215"/>
            <a:ext cx="10515600" cy="1325563"/>
          </a:xfrm>
        </p:spPr>
        <p:txBody>
          <a:bodyPr/>
          <a:lstStyle/>
          <a:p>
            <a:r>
              <a:rPr lang="en-GB" dirty="0">
                <a:highlight>
                  <a:srgbClr val="FFFF00"/>
                </a:highlight>
              </a:rPr>
              <a:t>Task 1 Practise to recognise the new words on next two slides</a:t>
            </a:r>
          </a:p>
        </p:txBody>
      </p:sp>
    </p:spTree>
    <p:extLst>
      <p:ext uri="{BB962C8B-B14F-4D97-AF65-F5344CB8AC3E}">
        <p14:creationId xmlns:p14="http://schemas.microsoft.com/office/powerpoint/2010/main" val="440335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7014" y="182525"/>
            <a:ext cx="1901803" cy="523220"/>
          </a:xfrm>
          <a:prstGeom prst="rect">
            <a:avLst/>
          </a:prstGeom>
          <a:noFill/>
        </p:spPr>
        <p:txBody>
          <a:bodyPr wrap="none" rtlCol="0">
            <a:spAutoFit/>
          </a:bodyPr>
          <a:lstStyle/>
          <a:p>
            <a:r>
              <a:rPr lang="en-US" altLang="zh-CN" sz="2800" dirty="0"/>
              <a:t>Body Parts  </a:t>
            </a:r>
            <a:endParaRPr lang="en-GB" sz="2800" dirty="0"/>
          </a:p>
        </p:txBody>
      </p:sp>
      <p:sp>
        <p:nvSpPr>
          <p:cNvPr id="5" name="文本框 4"/>
          <p:cNvSpPr txBox="1"/>
          <p:nvPr/>
        </p:nvSpPr>
        <p:spPr>
          <a:xfrm>
            <a:off x="989123" y="1058826"/>
            <a:ext cx="697627"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头</a:t>
            </a:r>
            <a:endParaRPr lang="en-GB" sz="4000" b="1" dirty="0">
              <a:latin typeface="KaiTi" panose="02010609060101010101" pitchFamily="49" charset="-122"/>
              <a:ea typeface="KaiTi" panose="02010609060101010101" pitchFamily="49" charset="-122"/>
            </a:endParaRPr>
          </a:p>
        </p:txBody>
      </p:sp>
      <p:sp>
        <p:nvSpPr>
          <p:cNvPr id="6" name="文本框 5"/>
          <p:cNvSpPr txBox="1"/>
          <p:nvPr/>
        </p:nvSpPr>
        <p:spPr>
          <a:xfrm>
            <a:off x="989122" y="1899405"/>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头发</a:t>
            </a:r>
            <a:endParaRPr lang="en-GB" sz="4000" b="1" dirty="0">
              <a:latin typeface="KaiTi" panose="02010609060101010101" pitchFamily="49" charset="-122"/>
              <a:ea typeface="KaiTi" panose="02010609060101010101" pitchFamily="49" charset="-122"/>
            </a:endParaRPr>
          </a:p>
        </p:txBody>
      </p:sp>
      <p:sp>
        <p:nvSpPr>
          <p:cNvPr id="7" name="文本框 6"/>
          <p:cNvSpPr txBox="1"/>
          <p:nvPr/>
        </p:nvSpPr>
        <p:spPr>
          <a:xfrm>
            <a:off x="989122" y="2775057"/>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眼睛</a:t>
            </a:r>
            <a:endParaRPr lang="en-GB" sz="4000" b="1" dirty="0">
              <a:latin typeface="KaiTi" panose="02010609060101010101" pitchFamily="49" charset="-122"/>
              <a:ea typeface="KaiTi" panose="02010609060101010101" pitchFamily="49" charset="-122"/>
            </a:endParaRPr>
          </a:p>
        </p:txBody>
      </p:sp>
      <p:sp>
        <p:nvSpPr>
          <p:cNvPr id="8" name="文本框 7"/>
          <p:cNvSpPr txBox="1"/>
          <p:nvPr/>
        </p:nvSpPr>
        <p:spPr>
          <a:xfrm>
            <a:off x="989122" y="3520181"/>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鼻子</a:t>
            </a:r>
            <a:endParaRPr lang="en-GB" sz="4000" b="1" dirty="0">
              <a:latin typeface="KaiTi" panose="02010609060101010101" pitchFamily="49" charset="-122"/>
              <a:ea typeface="KaiTi" panose="02010609060101010101" pitchFamily="49" charset="-122"/>
            </a:endParaRPr>
          </a:p>
        </p:txBody>
      </p:sp>
      <p:sp>
        <p:nvSpPr>
          <p:cNvPr id="9" name="文本框 8"/>
          <p:cNvSpPr txBox="1"/>
          <p:nvPr/>
        </p:nvSpPr>
        <p:spPr>
          <a:xfrm>
            <a:off x="989122" y="4228067"/>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耳朵</a:t>
            </a:r>
            <a:endParaRPr lang="en-GB" sz="4000" b="1" dirty="0">
              <a:latin typeface="KaiTi" panose="02010609060101010101" pitchFamily="49" charset="-122"/>
              <a:ea typeface="KaiTi" panose="02010609060101010101" pitchFamily="49" charset="-122"/>
            </a:endParaRPr>
          </a:p>
        </p:txBody>
      </p:sp>
      <p:sp>
        <p:nvSpPr>
          <p:cNvPr id="15" name="文本框 14"/>
          <p:cNvSpPr txBox="1"/>
          <p:nvPr/>
        </p:nvSpPr>
        <p:spPr>
          <a:xfrm>
            <a:off x="3008423" y="1058826"/>
            <a:ext cx="891398" cy="707886"/>
          </a:xfrm>
          <a:prstGeom prst="rect">
            <a:avLst/>
          </a:prstGeom>
          <a:noFill/>
        </p:spPr>
        <p:txBody>
          <a:bodyPr wrap="none" rtlCol="0">
            <a:spAutoFit/>
          </a:bodyPr>
          <a:lstStyle/>
          <a:p>
            <a:r>
              <a:rPr lang="en-US" altLang="ja-JP" sz="4000" dirty="0" err="1">
                <a:solidFill>
                  <a:srgbClr val="0070C0"/>
                </a:solidFill>
              </a:rPr>
              <a:t>tóu</a:t>
            </a:r>
            <a:endParaRPr lang="en-GB" sz="4000" dirty="0">
              <a:solidFill>
                <a:srgbClr val="0070C0"/>
              </a:solidFill>
            </a:endParaRPr>
          </a:p>
        </p:txBody>
      </p:sp>
      <p:sp>
        <p:nvSpPr>
          <p:cNvPr id="16" name="文本框 15"/>
          <p:cNvSpPr txBox="1"/>
          <p:nvPr/>
        </p:nvSpPr>
        <p:spPr>
          <a:xfrm>
            <a:off x="3008422" y="1899405"/>
            <a:ext cx="1399166" cy="707886"/>
          </a:xfrm>
          <a:prstGeom prst="rect">
            <a:avLst/>
          </a:prstGeom>
          <a:noFill/>
        </p:spPr>
        <p:txBody>
          <a:bodyPr wrap="none" rtlCol="0">
            <a:spAutoFit/>
          </a:bodyPr>
          <a:lstStyle/>
          <a:p>
            <a:r>
              <a:rPr lang="en-US" altLang="ja-JP" sz="4000" dirty="0" err="1">
                <a:solidFill>
                  <a:srgbClr val="0070C0"/>
                </a:solidFill>
              </a:rPr>
              <a:t>tóu</a:t>
            </a:r>
            <a:r>
              <a:rPr lang="en-US" altLang="ja-JP" sz="4000" dirty="0">
                <a:solidFill>
                  <a:srgbClr val="0070C0"/>
                </a:solidFill>
              </a:rPr>
              <a:t> </a:t>
            </a:r>
            <a:r>
              <a:rPr lang="en-US" altLang="ja-JP" sz="4000" dirty="0" err="1">
                <a:solidFill>
                  <a:srgbClr val="0070C0"/>
                </a:solidFill>
              </a:rPr>
              <a:t>fà</a:t>
            </a:r>
            <a:endParaRPr lang="en-GB" sz="4000" dirty="0">
              <a:solidFill>
                <a:srgbClr val="0070C0"/>
              </a:solidFill>
            </a:endParaRPr>
          </a:p>
        </p:txBody>
      </p:sp>
      <p:sp>
        <p:nvSpPr>
          <p:cNvPr id="17" name="文本框 16"/>
          <p:cNvSpPr txBox="1"/>
          <p:nvPr/>
        </p:nvSpPr>
        <p:spPr>
          <a:xfrm>
            <a:off x="3008422" y="2775057"/>
            <a:ext cx="1798890" cy="707886"/>
          </a:xfrm>
          <a:prstGeom prst="rect">
            <a:avLst/>
          </a:prstGeom>
          <a:noFill/>
        </p:spPr>
        <p:txBody>
          <a:bodyPr wrap="none" rtlCol="0">
            <a:spAutoFit/>
          </a:bodyPr>
          <a:lstStyle/>
          <a:p>
            <a:r>
              <a:rPr lang="en-US" altLang="ja-JP" sz="4000" dirty="0" err="1">
                <a:solidFill>
                  <a:srgbClr val="0070C0"/>
                </a:solidFill>
              </a:rPr>
              <a:t>yǎn</a:t>
            </a:r>
            <a:r>
              <a:rPr lang="en-US" altLang="ja-JP" sz="4000" dirty="0">
                <a:solidFill>
                  <a:srgbClr val="0070C0"/>
                </a:solidFill>
              </a:rPr>
              <a:t> </a:t>
            </a:r>
            <a:r>
              <a:rPr lang="en-US" altLang="ja-JP" sz="4000" dirty="0" err="1">
                <a:solidFill>
                  <a:srgbClr val="0070C0"/>
                </a:solidFill>
              </a:rPr>
              <a:t>jīng</a:t>
            </a:r>
            <a:endParaRPr lang="en-GB" sz="4000" dirty="0">
              <a:solidFill>
                <a:srgbClr val="0070C0"/>
              </a:solidFill>
            </a:endParaRPr>
          </a:p>
        </p:txBody>
      </p:sp>
      <p:sp>
        <p:nvSpPr>
          <p:cNvPr id="18" name="文本框 17"/>
          <p:cNvSpPr txBox="1"/>
          <p:nvPr/>
        </p:nvSpPr>
        <p:spPr>
          <a:xfrm>
            <a:off x="3008422" y="3520181"/>
            <a:ext cx="1005403" cy="707886"/>
          </a:xfrm>
          <a:prstGeom prst="rect">
            <a:avLst/>
          </a:prstGeom>
          <a:noFill/>
        </p:spPr>
        <p:txBody>
          <a:bodyPr wrap="none" rtlCol="0">
            <a:spAutoFit/>
          </a:bodyPr>
          <a:lstStyle/>
          <a:p>
            <a:r>
              <a:rPr lang="en-US" altLang="ja-JP" sz="4000" dirty="0" err="1">
                <a:solidFill>
                  <a:srgbClr val="0070C0"/>
                </a:solidFill>
              </a:rPr>
              <a:t>bí</a:t>
            </a:r>
            <a:r>
              <a:rPr lang="ja-JP" altLang="en-US" sz="4000" dirty="0">
                <a:solidFill>
                  <a:srgbClr val="0070C0"/>
                </a:solidFill>
              </a:rPr>
              <a:t> </a:t>
            </a:r>
            <a:r>
              <a:rPr lang="en-US" altLang="ja-JP" sz="4000" dirty="0" err="1">
                <a:solidFill>
                  <a:srgbClr val="0070C0"/>
                </a:solidFill>
              </a:rPr>
              <a:t>zi</a:t>
            </a:r>
            <a:endParaRPr lang="en-GB" sz="4000" dirty="0">
              <a:solidFill>
                <a:srgbClr val="0070C0"/>
              </a:solidFill>
            </a:endParaRPr>
          </a:p>
        </p:txBody>
      </p:sp>
      <p:sp>
        <p:nvSpPr>
          <p:cNvPr id="19" name="文本框 18"/>
          <p:cNvSpPr txBox="1"/>
          <p:nvPr/>
        </p:nvSpPr>
        <p:spPr>
          <a:xfrm>
            <a:off x="3008422" y="4228067"/>
            <a:ext cx="1544012" cy="707886"/>
          </a:xfrm>
          <a:prstGeom prst="rect">
            <a:avLst/>
          </a:prstGeom>
          <a:noFill/>
        </p:spPr>
        <p:txBody>
          <a:bodyPr wrap="none" rtlCol="0">
            <a:spAutoFit/>
          </a:bodyPr>
          <a:lstStyle/>
          <a:p>
            <a:r>
              <a:rPr lang="en-US" altLang="ja-JP" sz="4000" dirty="0" err="1">
                <a:solidFill>
                  <a:srgbClr val="0070C0"/>
                </a:solidFill>
              </a:rPr>
              <a:t>ěr</a:t>
            </a:r>
            <a:r>
              <a:rPr lang="en-US" altLang="ja-JP" sz="4000" dirty="0">
                <a:solidFill>
                  <a:srgbClr val="0070C0"/>
                </a:solidFill>
              </a:rPr>
              <a:t> </a:t>
            </a:r>
            <a:r>
              <a:rPr lang="en-US" altLang="ja-JP" sz="4000" dirty="0" err="1">
                <a:solidFill>
                  <a:srgbClr val="0070C0"/>
                </a:solidFill>
              </a:rPr>
              <a:t>duō</a:t>
            </a:r>
            <a:endParaRPr lang="en-GB" sz="4000" dirty="0">
              <a:solidFill>
                <a:srgbClr val="0070C0"/>
              </a:solidFill>
            </a:endParaRPr>
          </a:p>
        </p:txBody>
      </p:sp>
      <p:sp>
        <p:nvSpPr>
          <p:cNvPr id="20" name="文本框 19"/>
          <p:cNvSpPr txBox="1"/>
          <p:nvPr/>
        </p:nvSpPr>
        <p:spPr>
          <a:xfrm>
            <a:off x="5319823" y="1058826"/>
            <a:ext cx="1223412" cy="707886"/>
          </a:xfrm>
          <a:prstGeom prst="rect">
            <a:avLst/>
          </a:prstGeom>
          <a:noFill/>
        </p:spPr>
        <p:txBody>
          <a:bodyPr wrap="none" rtlCol="0">
            <a:spAutoFit/>
          </a:bodyPr>
          <a:lstStyle/>
          <a:p>
            <a:r>
              <a:rPr lang="en-US" altLang="ja-JP" sz="4000" dirty="0">
                <a:solidFill>
                  <a:srgbClr val="FF0000"/>
                </a:solidFill>
              </a:rPr>
              <a:t>head</a:t>
            </a:r>
            <a:endParaRPr lang="en-GB" sz="4000" dirty="0">
              <a:solidFill>
                <a:srgbClr val="FF0000"/>
              </a:solidFill>
            </a:endParaRPr>
          </a:p>
        </p:txBody>
      </p:sp>
      <p:sp>
        <p:nvSpPr>
          <p:cNvPr id="21" name="文本框 20"/>
          <p:cNvSpPr txBox="1"/>
          <p:nvPr/>
        </p:nvSpPr>
        <p:spPr>
          <a:xfrm>
            <a:off x="5319822" y="1899405"/>
            <a:ext cx="995785" cy="707886"/>
          </a:xfrm>
          <a:prstGeom prst="rect">
            <a:avLst/>
          </a:prstGeom>
          <a:noFill/>
        </p:spPr>
        <p:txBody>
          <a:bodyPr wrap="none" rtlCol="0">
            <a:spAutoFit/>
          </a:bodyPr>
          <a:lstStyle/>
          <a:p>
            <a:r>
              <a:rPr lang="en-US" altLang="ja-JP" sz="4000" dirty="0">
                <a:solidFill>
                  <a:srgbClr val="FF0000"/>
                </a:solidFill>
              </a:rPr>
              <a:t>hair</a:t>
            </a:r>
            <a:endParaRPr lang="en-GB" sz="4000" dirty="0">
              <a:solidFill>
                <a:srgbClr val="FF0000"/>
              </a:solidFill>
            </a:endParaRPr>
          </a:p>
        </p:txBody>
      </p:sp>
      <p:sp>
        <p:nvSpPr>
          <p:cNvPr id="22" name="文本框 21"/>
          <p:cNvSpPr txBox="1"/>
          <p:nvPr/>
        </p:nvSpPr>
        <p:spPr>
          <a:xfrm>
            <a:off x="5319822" y="2775057"/>
            <a:ext cx="917302" cy="707886"/>
          </a:xfrm>
          <a:prstGeom prst="rect">
            <a:avLst/>
          </a:prstGeom>
          <a:noFill/>
        </p:spPr>
        <p:txBody>
          <a:bodyPr wrap="none" rtlCol="0">
            <a:spAutoFit/>
          </a:bodyPr>
          <a:lstStyle/>
          <a:p>
            <a:r>
              <a:rPr lang="en-US" altLang="ja-JP" sz="4000" dirty="0">
                <a:solidFill>
                  <a:srgbClr val="FF0000"/>
                </a:solidFill>
              </a:rPr>
              <a:t>eye</a:t>
            </a:r>
            <a:endParaRPr lang="en-GB" sz="4000" dirty="0">
              <a:solidFill>
                <a:srgbClr val="FF0000"/>
              </a:solidFill>
            </a:endParaRPr>
          </a:p>
        </p:txBody>
      </p:sp>
      <p:sp>
        <p:nvSpPr>
          <p:cNvPr id="23" name="文本框 22"/>
          <p:cNvSpPr txBox="1"/>
          <p:nvPr/>
        </p:nvSpPr>
        <p:spPr>
          <a:xfrm>
            <a:off x="5319822" y="3520181"/>
            <a:ext cx="1180131" cy="707886"/>
          </a:xfrm>
          <a:prstGeom prst="rect">
            <a:avLst/>
          </a:prstGeom>
          <a:noFill/>
        </p:spPr>
        <p:txBody>
          <a:bodyPr wrap="none" rtlCol="0">
            <a:spAutoFit/>
          </a:bodyPr>
          <a:lstStyle/>
          <a:p>
            <a:r>
              <a:rPr lang="en-US" altLang="ja-JP" sz="4000" dirty="0">
                <a:solidFill>
                  <a:srgbClr val="FF0000"/>
                </a:solidFill>
              </a:rPr>
              <a:t>nose</a:t>
            </a:r>
            <a:endParaRPr lang="en-GB" sz="4000" dirty="0">
              <a:solidFill>
                <a:srgbClr val="FF0000"/>
              </a:solidFill>
            </a:endParaRPr>
          </a:p>
        </p:txBody>
      </p:sp>
      <p:sp>
        <p:nvSpPr>
          <p:cNvPr id="24" name="文本框 23"/>
          <p:cNvSpPr txBox="1"/>
          <p:nvPr/>
        </p:nvSpPr>
        <p:spPr>
          <a:xfrm>
            <a:off x="5319822" y="4228067"/>
            <a:ext cx="864339" cy="707886"/>
          </a:xfrm>
          <a:prstGeom prst="rect">
            <a:avLst/>
          </a:prstGeom>
          <a:noFill/>
        </p:spPr>
        <p:txBody>
          <a:bodyPr wrap="none" rtlCol="0">
            <a:spAutoFit/>
          </a:bodyPr>
          <a:lstStyle/>
          <a:p>
            <a:r>
              <a:rPr lang="en-US" altLang="ja-JP" sz="4000" dirty="0">
                <a:solidFill>
                  <a:srgbClr val="FF0000"/>
                </a:solidFill>
              </a:rPr>
              <a:t>ear</a:t>
            </a:r>
            <a:endParaRPr lang="en-GB" sz="4000" dirty="0">
              <a:solidFill>
                <a:srgbClr val="FF0000"/>
              </a:solidFill>
            </a:endParaRPr>
          </a:p>
        </p:txBody>
      </p:sp>
      <p:sp>
        <p:nvSpPr>
          <p:cNvPr id="25" name="文本框 24"/>
          <p:cNvSpPr txBox="1"/>
          <p:nvPr/>
        </p:nvSpPr>
        <p:spPr>
          <a:xfrm>
            <a:off x="989122" y="4953000"/>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脸</a:t>
            </a:r>
            <a:endParaRPr lang="en-GB" sz="4000" b="1" dirty="0">
              <a:latin typeface="KaiTi" panose="02010609060101010101" pitchFamily="49" charset="-122"/>
              <a:ea typeface="KaiTi" panose="02010609060101010101" pitchFamily="49" charset="-122"/>
            </a:endParaRPr>
          </a:p>
        </p:txBody>
      </p:sp>
      <p:sp>
        <p:nvSpPr>
          <p:cNvPr id="26" name="文本框 25"/>
          <p:cNvSpPr txBox="1"/>
          <p:nvPr/>
        </p:nvSpPr>
        <p:spPr>
          <a:xfrm>
            <a:off x="2863576" y="4924024"/>
            <a:ext cx="933269" cy="707886"/>
          </a:xfrm>
          <a:prstGeom prst="rect">
            <a:avLst/>
          </a:prstGeom>
          <a:noFill/>
        </p:spPr>
        <p:txBody>
          <a:bodyPr wrap="none" rtlCol="0">
            <a:spAutoFit/>
          </a:bodyPr>
          <a:lstStyle/>
          <a:p>
            <a:r>
              <a:rPr lang="en-US" altLang="ja-JP" sz="4000" dirty="0" err="1">
                <a:solidFill>
                  <a:srgbClr val="0070C0"/>
                </a:solidFill>
              </a:rPr>
              <a:t>liǎn</a:t>
            </a:r>
            <a:endParaRPr lang="en-GB" sz="4000" dirty="0">
              <a:solidFill>
                <a:srgbClr val="0070C0"/>
              </a:solidFill>
            </a:endParaRPr>
          </a:p>
        </p:txBody>
      </p:sp>
      <p:sp>
        <p:nvSpPr>
          <p:cNvPr id="27" name="文本框 26"/>
          <p:cNvSpPr txBox="1"/>
          <p:nvPr/>
        </p:nvSpPr>
        <p:spPr>
          <a:xfrm>
            <a:off x="5174976" y="4924024"/>
            <a:ext cx="1048300" cy="707886"/>
          </a:xfrm>
          <a:prstGeom prst="rect">
            <a:avLst/>
          </a:prstGeom>
          <a:noFill/>
        </p:spPr>
        <p:txBody>
          <a:bodyPr wrap="none" rtlCol="0">
            <a:spAutoFit/>
          </a:bodyPr>
          <a:lstStyle/>
          <a:p>
            <a:r>
              <a:rPr lang="en-US" altLang="ja-JP" sz="4000" dirty="0">
                <a:solidFill>
                  <a:srgbClr val="FF0000"/>
                </a:solidFill>
              </a:rPr>
              <a:t>face</a:t>
            </a:r>
            <a:endParaRPr lang="en-GB" sz="4000" dirty="0">
              <a:solidFill>
                <a:srgbClr val="FF0000"/>
              </a:solidFill>
            </a:endParaRPr>
          </a:p>
        </p:txBody>
      </p:sp>
    </p:spTree>
    <p:extLst>
      <p:ext uri="{BB962C8B-B14F-4D97-AF65-F5344CB8AC3E}">
        <p14:creationId xmlns:p14="http://schemas.microsoft.com/office/powerpoint/2010/main" val="1026924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7014" y="182525"/>
            <a:ext cx="1901803" cy="523220"/>
          </a:xfrm>
          <a:prstGeom prst="rect">
            <a:avLst/>
          </a:prstGeom>
          <a:noFill/>
        </p:spPr>
        <p:txBody>
          <a:bodyPr wrap="none" rtlCol="0">
            <a:spAutoFit/>
          </a:bodyPr>
          <a:lstStyle/>
          <a:p>
            <a:r>
              <a:rPr lang="en-US" altLang="zh-CN" sz="2800" dirty="0"/>
              <a:t>Body Parts  </a:t>
            </a:r>
            <a:endParaRPr lang="en-GB" sz="2800" dirty="0"/>
          </a:p>
        </p:txBody>
      </p:sp>
      <p:sp>
        <p:nvSpPr>
          <p:cNvPr id="5" name="文本框 4"/>
          <p:cNvSpPr txBox="1"/>
          <p:nvPr/>
        </p:nvSpPr>
        <p:spPr>
          <a:xfrm>
            <a:off x="989123" y="1058826"/>
            <a:ext cx="697627"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头</a:t>
            </a:r>
            <a:endParaRPr lang="en-GB" sz="4000" b="1" dirty="0">
              <a:latin typeface="KaiTi" panose="02010609060101010101" pitchFamily="49" charset="-122"/>
              <a:ea typeface="KaiTi" panose="02010609060101010101" pitchFamily="49" charset="-122"/>
            </a:endParaRPr>
          </a:p>
        </p:txBody>
      </p:sp>
      <p:sp>
        <p:nvSpPr>
          <p:cNvPr id="6" name="文本框 5"/>
          <p:cNvSpPr txBox="1"/>
          <p:nvPr/>
        </p:nvSpPr>
        <p:spPr>
          <a:xfrm>
            <a:off x="989122" y="1899405"/>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头发</a:t>
            </a:r>
            <a:endParaRPr lang="en-GB" sz="4000" b="1" dirty="0">
              <a:latin typeface="KaiTi" panose="02010609060101010101" pitchFamily="49" charset="-122"/>
              <a:ea typeface="KaiTi" panose="02010609060101010101" pitchFamily="49" charset="-122"/>
            </a:endParaRPr>
          </a:p>
        </p:txBody>
      </p:sp>
      <p:sp>
        <p:nvSpPr>
          <p:cNvPr id="7" name="文本框 6"/>
          <p:cNvSpPr txBox="1"/>
          <p:nvPr/>
        </p:nvSpPr>
        <p:spPr>
          <a:xfrm>
            <a:off x="989122" y="2775057"/>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眼睛</a:t>
            </a:r>
            <a:endParaRPr lang="en-GB" sz="4000" b="1" dirty="0">
              <a:latin typeface="KaiTi" panose="02010609060101010101" pitchFamily="49" charset="-122"/>
              <a:ea typeface="KaiTi" panose="02010609060101010101" pitchFamily="49" charset="-122"/>
            </a:endParaRPr>
          </a:p>
        </p:txBody>
      </p:sp>
      <p:sp>
        <p:nvSpPr>
          <p:cNvPr id="8" name="文本框 7"/>
          <p:cNvSpPr txBox="1"/>
          <p:nvPr/>
        </p:nvSpPr>
        <p:spPr>
          <a:xfrm>
            <a:off x="989122" y="3520181"/>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鼻子</a:t>
            </a:r>
            <a:endParaRPr lang="en-GB" sz="4000" b="1" dirty="0">
              <a:latin typeface="KaiTi" panose="02010609060101010101" pitchFamily="49" charset="-122"/>
              <a:ea typeface="KaiTi" panose="02010609060101010101" pitchFamily="49" charset="-122"/>
            </a:endParaRPr>
          </a:p>
        </p:txBody>
      </p:sp>
      <p:sp>
        <p:nvSpPr>
          <p:cNvPr id="9" name="文本框 8"/>
          <p:cNvSpPr txBox="1"/>
          <p:nvPr/>
        </p:nvSpPr>
        <p:spPr>
          <a:xfrm>
            <a:off x="989122" y="4228067"/>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耳朵</a:t>
            </a:r>
            <a:endParaRPr lang="en-GB" sz="4000" b="1" dirty="0">
              <a:latin typeface="KaiTi" panose="02010609060101010101" pitchFamily="49" charset="-122"/>
              <a:ea typeface="KaiTi" panose="02010609060101010101" pitchFamily="49" charset="-122"/>
            </a:endParaRPr>
          </a:p>
        </p:txBody>
      </p:sp>
      <p:sp>
        <p:nvSpPr>
          <p:cNvPr id="20" name="文本框 19"/>
          <p:cNvSpPr txBox="1"/>
          <p:nvPr/>
        </p:nvSpPr>
        <p:spPr>
          <a:xfrm>
            <a:off x="5319823" y="1058826"/>
            <a:ext cx="1223412" cy="707886"/>
          </a:xfrm>
          <a:prstGeom prst="rect">
            <a:avLst/>
          </a:prstGeom>
          <a:noFill/>
        </p:spPr>
        <p:txBody>
          <a:bodyPr wrap="none" rtlCol="0">
            <a:spAutoFit/>
          </a:bodyPr>
          <a:lstStyle/>
          <a:p>
            <a:r>
              <a:rPr lang="en-US" altLang="ja-JP" sz="4000" dirty="0">
                <a:solidFill>
                  <a:srgbClr val="FF0000"/>
                </a:solidFill>
              </a:rPr>
              <a:t>head</a:t>
            </a:r>
            <a:endParaRPr lang="en-GB" sz="4000" dirty="0">
              <a:solidFill>
                <a:srgbClr val="FF0000"/>
              </a:solidFill>
            </a:endParaRPr>
          </a:p>
        </p:txBody>
      </p:sp>
      <p:sp>
        <p:nvSpPr>
          <p:cNvPr id="21" name="文本框 20"/>
          <p:cNvSpPr txBox="1"/>
          <p:nvPr/>
        </p:nvSpPr>
        <p:spPr>
          <a:xfrm>
            <a:off x="5319822" y="1899405"/>
            <a:ext cx="995785" cy="707886"/>
          </a:xfrm>
          <a:prstGeom prst="rect">
            <a:avLst/>
          </a:prstGeom>
          <a:noFill/>
        </p:spPr>
        <p:txBody>
          <a:bodyPr wrap="none" rtlCol="0">
            <a:spAutoFit/>
          </a:bodyPr>
          <a:lstStyle/>
          <a:p>
            <a:r>
              <a:rPr lang="en-US" altLang="ja-JP" sz="4000" dirty="0">
                <a:solidFill>
                  <a:srgbClr val="FF0000"/>
                </a:solidFill>
              </a:rPr>
              <a:t>hair</a:t>
            </a:r>
            <a:endParaRPr lang="en-GB" sz="4000" dirty="0">
              <a:solidFill>
                <a:srgbClr val="FF0000"/>
              </a:solidFill>
            </a:endParaRPr>
          </a:p>
        </p:txBody>
      </p:sp>
      <p:sp>
        <p:nvSpPr>
          <p:cNvPr id="22" name="文本框 21"/>
          <p:cNvSpPr txBox="1"/>
          <p:nvPr/>
        </p:nvSpPr>
        <p:spPr>
          <a:xfrm>
            <a:off x="5319822" y="2775057"/>
            <a:ext cx="917302" cy="707886"/>
          </a:xfrm>
          <a:prstGeom prst="rect">
            <a:avLst/>
          </a:prstGeom>
          <a:noFill/>
        </p:spPr>
        <p:txBody>
          <a:bodyPr wrap="none" rtlCol="0">
            <a:spAutoFit/>
          </a:bodyPr>
          <a:lstStyle/>
          <a:p>
            <a:r>
              <a:rPr lang="en-US" altLang="ja-JP" sz="4000" dirty="0">
                <a:solidFill>
                  <a:srgbClr val="FF0000"/>
                </a:solidFill>
              </a:rPr>
              <a:t>eye</a:t>
            </a:r>
            <a:endParaRPr lang="en-GB" sz="4000" dirty="0">
              <a:solidFill>
                <a:srgbClr val="FF0000"/>
              </a:solidFill>
            </a:endParaRPr>
          </a:p>
        </p:txBody>
      </p:sp>
      <p:sp>
        <p:nvSpPr>
          <p:cNvPr id="23" name="文本框 22"/>
          <p:cNvSpPr txBox="1"/>
          <p:nvPr/>
        </p:nvSpPr>
        <p:spPr>
          <a:xfrm>
            <a:off x="5319822" y="3520181"/>
            <a:ext cx="1180131" cy="707886"/>
          </a:xfrm>
          <a:prstGeom prst="rect">
            <a:avLst/>
          </a:prstGeom>
          <a:noFill/>
        </p:spPr>
        <p:txBody>
          <a:bodyPr wrap="none" rtlCol="0">
            <a:spAutoFit/>
          </a:bodyPr>
          <a:lstStyle/>
          <a:p>
            <a:r>
              <a:rPr lang="en-US" altLang="ja-JP" sz="4000" dirty="0">
                <a:solidFill>
                  <a:srgbClr val="FF0000"/>
                </a:solidFill>
              </a:rPr>
              <a:t>nose</a:t>
            </a:r>
            <a:endParaRPr lang="en-GB" sz="4000" dirty="0">
              <a:solidFill>
                <a:srgbClr val="FF0000"/>
              </a:solidFill>
            </a:endParaRPr>
          </a:p>
        </p:txBody>
      </p:sp>
      <p:sp>
        <p:nvSpPr>
          <p:cNvPr id="24" name="文本框 23"/>
          <p:cNvSpPr txBox="1"/>
          <p:nvPr/>
        </p:nvSpPr>
        <p:spPr>
          <a:xfrm>
            <a:off x="5319822" y="4228067"/>
            <a:ext cx="864339" cy="707886"/>
          </a:xfrm>
          <a:prstGeom prst="rect">
            <a:avLst/>
          </a:prstGeom>
          <a:noFill/>
        </p:spPr>
        <p:txBody>
          <a:bodyPr wrap="none" rtlCol="0">
            <a:spAutoFit/>
          </a:bodyPr>
          <a:lstStyle/>
          <a:p>
            <a:r>
              <a:rPr lang="en-US" altLang="ja-JP" sz="4000" dirty="0">
                <a:solidFill>
                  <a:srgbClr val="FF0000"/>
                </a:solidFill>
              </a:rPr>
              <a:t>ear</a:t>
            </a:r>
            <a:endParaRPr lang="en-GB" sz="4000" dirty="0">
              <a:solidFill>
                <a:srgbClr val="FF0000"/>
              </a:solidFill>
            </a:endParaRPr>
          </a:p>
        </p:txBody>
      </p:sp>
      <p:sp>
        <p:nvSpPr>
          <p:cNvPr id="25" name="文本框 24"/>
          <p:cNvSpPr txBox="1"/>
          <p:nvPr/>
        </p:nvSpPr>
        <p:spPr>
          <a:xfrm>
            <a:off x="989122" y="4953000"/>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脸</a:t>
            </a:r>
            <a:endParaRPr lang="en-GB" sz="4000" b="1" dirty="0">
              <a:latin typeface="KaiTi" panose="02010609060101010101" pitchFamily="49" charset="-122"/>
              <a:ea typeface="KaiTi" panose="02010609060101010101" pitchFamily="49" charset="-122"/>
            </a:endParaRPr>
          </a:p>
        </p:txBody>
      </p:sp>
      <p:sp>
        <p:nvSpPr>
          <p:cNvPr id="27" name="文本框 26"/>
          <p:cNvSpPr txBox="1"/>
          <p:nvPr/>
        </p:nvSpPr>
        <p:spPr>
          <a:xfrm>
            <a:off x="5174976" y="4924024"/>
            <a:ext cx="1048300" cy="707886"/>
          </a:xfrm>
          <a:prstGeom prst="rect">
            <a:avLst/>
          </a:prstGeom>
          <a:noFill/>
        </p:spPr>
        <p:txBody>
          <a:bodyPr wrap="none" rtlCol="0">
            <a:spAutoFit/>
          </a:bodyPr>
          <a:lstStyle/>
          <a:p>
            <a:r>
              <a:rPr lang="en-US" altLang="ja-JP" sz="4000" dirty="0">
                <a:solidFill>
                  <a:srgbClr val="FF0000"/>
                </a:solidFill>
              </a:rPr>
              <a:t>face</a:t>
            </a:r>
            <a:endParaRPr lang="en-GB" sz="4000" dirty="0">
              <a:solidFill>
                <a:srgbClr val="FF0000"/>
              </a:solidFill>
            </a:endParaRPr>
          </a:p>
        </p:txBody>
      </p:sp>
    </p:spTree>
    <p:extLst>
      <p:ext uri="{BB962C8B-B14F-4D97-AF65-F5344CB8AC3E}">
        <p14:creationId xmlns:p14="http://schemas.microsoft.com/office/powerpoint/2010/main" val="413503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7014" y="182525"/>
            <a:ext cx="1901803" cy="523220"/>
          </a:xfrm>
          <a:prstGeom prst="rect">
            <a:avLst/>
          </a:prstGeom>
          <a:noFill/>
        </p:spPr>
        <p:txBody>
          <a:bodyPr wrap="none" rtlCol="0">
            <a:spAutoFit/>
          </a:bodyPr>
          <a:lstStyle/>
          <a:p>
            <a:r>
              <a:rPr lang="en-US" altLang="zh-CN" sz="2800" dirty="0"/>
              <a:t>Body Parts  </a:t>
            </a:r>
            <a:endParaRPr lang="en-GB" sz="2800" dirty="0"/>
          </a:p>
        </p:txBody>
      </p:sp>
      <p:sp>
        <p:nvSpPr>
          <p:cNvPr id="5" name="文本框 4"/>
          <p:cNvSpPr txBox="1"/>
          <p:nvPr/>
        </p:nvSpPr>
        <p:spPr>
          <a:xfrm>
            <a:off x="4199136" y="4322726"/>
            <a:ext cx="697627"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头</a:t>
            </a:r>
            <a:endParaRPr lang="en-GB" sz="4000" b="1" dirty="0">
              <a:latin typeface="KaiTi" panose="02010609060101010101" pitchFamily="49" charset="-122"/>
              <a:ea typeface="KaiTi" panose="02010609060101010101" pitchFamily="49" charset="-122"/>
            </a:endParaRPr>
          </a:p>
        </p:txBody>
      </p:sp>
      <p:sp>
        <p:nvSpPr>
          <p:cNvPr id="6" name="文本框 5"/>
          <p:cNvSpPr txBox="1"/>
          <p:nvPr/>
        </p:nvSpPr>
        <p:spPr>
          <a:xfrm>
            <a:off x="5129322" y="2067171"/>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头发</a:t>
            </a:r>
            <a:endParaRPr lang="en-GB" sz="4000" b="1" dirty="0">
              <a:latin typeface="KaiTi" panose="02010609060101010101" pitchFamily="49" charset="-122"/>
              <a:ea typeface="KaiTi" panose="02010609060101010101" pitchFamily="49" charset="-122"/>
            </a:endParaRPr>
          </a:p>
        </p:txBody>
      </p:sp>
      <p:sp>
        <p:nvSpPr>
          <p:cNvPr id="7" name="文本框 6"/>
          <p:cNvSpPr txBox="1"/>
          <p:nvPr/>
        </p:nvSpPr>
        <p:spPr>
          <a:xfrm>
            <a:off x="5745838" y="3816219"/>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眼睛</a:t>
            </a:r>
            <a:endParaRPr lang="en-GB" sz="4000" b="1" dirty="0">
              <a:latin typeface="KaiTi" panose="02010609060101010101" pitchFamily="49" charset="-122"/>
              <a:ea typeface="KaiTi" panose="02010609060101010101" pitchFamily="49" charset="-122"/>
            </a:endParaRPr>
          </a:p>
        </p:txBody>
      </p:sp>
      <p:sp>
        <p:nvSpPr>
          <p:cNvPr id="8" name="文本框 7"/>
          <p:cNvSpPr txBox="1"/>
          <p:nvPr/>
        </p:nvSpPr>
        <p:spPr>
          <a:xfrm>
            <a:off x="3942656" y="2941695"/>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鼻子</a:t>
            </a:r>
            <a:endParaRPr lang="en-GB" sz="4000" b="1" dirty="0">
              <a:latin typeface="KaiTi" panose="02010609060101010101" pitchFamily="49" charset="-122"/>
              <a:ea typeface="KaiTi" panose="02010609060101010101" pitchFamily="49" charset="-122"/>
            </a:endParaRPr>
          </a:p>
        </p:txBody>
      </p:sp>
      <p:sp>
        <p:nvSpPr>
          <p:cNvPr id="9" name="文本框 8"/>
          <p:cNvSpPr txBox="1"/>
          <p:nvPr/>
        </p:nvSpPr>
        <p:spPr>
          <a:xfrm>
            <a:off x="7018449" y="2775057"/>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耳朵</a:t>
            </a:r>
            <a:endParaRPr lang="en-GB" sz="4000" b="1" dirty="0">
              <a:latin typeface="KaiTi" panose="02010609060101010101" pitchFamily="49" charset="-122"/>
              <a:ea typeface="KaiTi" panose="02010609060101010101" pitchFamily="49" charset="-122"/>
            </a:endParaRPr>
          </a:p>
        </p:txBody>
      </p:sp>
      <p:sp>
        <p:nvSpPr>
          <p:cNvPr id="10" name="文本框 9"/>
          <p:cNvSpPr txBox="1"/>
          <p:nvPr/>
        </p:nvSpPr>
        <p:spPr>
          <a:xfrm>
            <a:off x="2904157" y="3287525"/>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脸</a:t>
            </a:r>
            <a:endParaRPr lang="en-GB" sz="4000" b="1" dirty="0">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1759156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7014" y="233543"/>
            <a:ext cx="5530110" cy="954107"/>
          </a:xfrm>
          <a:prstGeom prst="rect">
            <a:avLst/>
          </a:prstGeom>
          <a:noFill/>
        </p:spPr>
        <p:txBody>
          <a:bodyPr wrap="square" rtlCol="0">
            <a:spAutoFit/>
          </a:bodyPr>
          <a:lstStyle/>
          <a:p>
            <a:r>
              <a:rPr lang="en-US" altLang="zh-CN" sz="2800" dirty="0">
                <a:highlight>
                  <a:srgbClr val="FFFF00"/>
                </a:highlight>
              </a:rPr>
              <a:t>Task 2 Write down these words in characters, pinyin and English</a:t>
            </a:r>
            <a:endParaRPr lang="en-GB" sz="2800" dirty="0">
              <a:highlight>
                <a:srgbClr val="FFFF00"/>
              </a:highlight>
            </a:endParaRPr>
          </a:p>
        </p:txBody>
      </p:sp>
      <p:sp>
        <p:nvSpPr>
          <p:cNvPr id="5" name="文本框 4"/>
          <p:cNvSpPr txBox="1"/>
          <p:nvPr/>
        </p:nvSpPr>
        <p:spPr>
          <a:xfrm>
            <a:off x="989123" y="1058826"/>
            <a:ext cx="697627"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头</a:t>
            </a:r>
            <a:endParaRPr lang="en-GB" sz="4000" b="1" dirty="0">
              <a:latin typeface="KaiTi" panose="02010609060101010101" pitchFamily="49" charset="-122"/>
              <a:ea typeface="KaiTi" panose="02010609060101010101" pitchFamily="49" charset="-122"/>
            </a:endParaRPr>
          </a:p>
        </p:txBody>
      </p:sp>
      <p:sp>
        <p:nvSpPr>
          <p:cNvPr id="6" name="文本框 5"/>
          <p:cNvSpPr txBox="1"/>
          <p:nvPr/>
        </p:nvSpPr>
        <p:spPr>
          <a:xfrm>
            <a:off x="989122" y="1899405"/>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头发</a:t>
            </a:r>
            <a:endParaRPr lang="en-GB" sz="4000" b="1" dirty="0">
              <a:latin typeface="KaiTi" panose="02010609060101010101" pitchFamily="49" charset="-122"/>
              <a:ea typeface="KaiTi" panose="02010609060101010101" pitchFamily="49" charset="-122"/>
            </a:endParaRPr>
          </a:p>
        </p:txBody>
      </p:sp>
      <p:sp>
        <p:nvSpPr>
          <p:cNvPr id="7" name="文本框 6"/>
          <p:cNvSpPr txBox="1"/>
          <p:nvPr/>
        </p:nvSpPr>
        <p:spPr>
          <a:xfrm>
            <a:off x="989122" y="2775057"/>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眼睛</a:t>
            </a:r>
            <a:endParaRPr lang="en-GB" sz="4000" b="1" dirty="0">
              <a:latin typeface="KaiTi" panose="02010609060101010101" pitchFamily="49" charset="-122"/>
              <a:ea typeface="KaiTi" panose="02010609060101010101" pitchFamily="49" charset="-122"/>
            </a:endParaRPr>
          </a:p>
        </p:txBody>
      </p:sp>
      <p:sp>
        <p:nvSpPr>
          <p:cNvPr id="8" name="文本框 7"/>
          <p:cNvSpPr txBox="1"/>
          <p:nvPr/>
        </p:nvSpPr>
        <p:spPr>
          <a:xfrm>
            <a:off x="989122" y="3520181"/>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鼻子</a:t>
            </a:r>
            <a:endParaRPr lang="en-GB" sz="4000" b="1" dirty="0">
              <a:latin typeface="KaiTi" panose="02010609060101010101" pitchFamily="49" charset="-122"/>
              <a:ea typeface="KaiTi" panose="02010609060101010101" pitchFamily="49" charset="-122"/>
            </a:endParaRPr>
          </a:p>
        </p:txBody>
      </p:sp>
      <p:sp>
        <p:nvSpPr>
          <p:cNvPr id="9" name="文本框 8"/>
          <p:cNvSpPr txBox="1"/>
          <p:nvPr/>
        </p:nvSpPr>
        <p:spPr>
          <a:xfrm>
            <a:off x="989122" y="4228067"/>
            <a:ext cx="1210588"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耳朵</a:t>
            </a:r>
            <a:endParaRPr lang="en-GB" sz="4000" b="1" dirty="0">
              <a:latin typeface="KaiTi" panose="02010609060101010101" pitchFamily="49" charset="-122"/>
              <a:ea typeface="KaiTi" panose="02010609060101010101" pitchFamily="49" charset="-122"/>
            </a:endParaRPr>
          </a:p>
        </p:txBody>
      </p:sp>
      <p:sp>
        <p:nvSpPr>
          <p:cNvPr id="15" name="文本框 14"/>
          <p:cNvSpPr txBox="1"/>
          <p:nvPr/>
        </p:nvSpPr>
        <p:spPr>
          <a:xfrm>
            <a:off x="3008423" y="1058826"/>
            <a:ext cx="891398" cy="707886"/>
          </a:xfrm>
          <a:prstGeom prst="rect">
            <a:avLst/>
          </a:prstGeom>
          <a:noFill/>
        </p:spPr>
        <p:txBody>
          <a:bodyPr wrap="none" rtlCol="0">
            <a:spAutoFit/>
          </a:bodyPr>
          <a:lstStyle/>
          <a:p>
            <a:r>
              <a:rPr lang="en-US" altLang="ja-JP" sz="4000" dirty="0" err="1">
                <a:solidFill>
                  <a:srgbClr val="0070C0"/>
                </a:solidFill>
              </a:rPr>
              <a:t>tóu</a:t>
            </a:r>
            <a:endParaRPr lang="en-GB" sz="4000" dirty="0">
              <a:solidFill>
                <a:srgbClr val="0070C0"/>
              </a:solidFill>
            </a:endParaRPr>
          </a:p>
        </p:txBody>
      </p:sp>
      <p:sp>
        <p:nvSpPr>
          <p:cNvPr id="16" name="文本框 15"/>
          <p:cNvSpPr txBox="1"/>
          <p:nvPr/>
        </p:nvSpPr>
        <p:spPr>
          <a:xfrm>
            <a:off x="3008422" y="1899405"/>
            <a:ext cx="1399166" cy="707886"/>
          </a:xfrm>
          <a:prstGeom prst="rect">
            <a:avLst/>
          </a:prstGeom>
          <a:noFill/>
        </p:spPr>
        <p:txBody>
          <a:bodyPr wrap="none" rtlCol="0">
            <a:spAutoFit/>
          </a:bodyPr>
          <a:lstStyle/>
          <a:p>
            <a:r>
              <a:rPr lang="en-US" altLang="ja-JP" sz="4000" dirty="0" err="1">
                <a:solidFill>
                  <a:srgbClr val="0070C0"/>
                </a:solidFill>
              </a:rPr>
              <a:t>tóu</a:t>
            </a:r>
            <a:r>
              <a:rPr lang="en-US" altLang="ja-JP" sz="4000" dirty="0">
                <a:solidFill>
                  <a:srgbClr val="0070C0"/>
                </a:solidFill>
              </a:rPr>
              <a:t> </a:t>
            </a:r>
            <a:r>
              <a:rPr lang="en-US" altLang="ja-JP" sz="4000" dirty="0" err="1">
                <a:solidFill>
                  <a:srgbClr val="0070C0"/>
                </a:solidFill>
              </a:rPr>
              <a:t>fà</a:t>
            </a:r>
            <a:endParaRPr lang="en-GB" sz="4000" dirty="0">
              <a:solidFill>
                <a:srgbClr val="0070C0"/>
              </a:solidFill>
            </a:endParaRPr>
          </a:p>
        </p:txBody>
      </p:sp>
      <p:sp>
        <p:nvSpPr>
          <p:cNvPr id="17" name="文本框 16"/>
          <p:cNvSpPr txBox="1"/>
          <p:nvPr/>
        </p:nvSpPr>
        <p:spPr>
          <a:xfrm>
            <a:off x="3008422" y="2775057"/>
            <a:ext cx="1798890" cy="707886"/>
          </a:xfrm>
          <a:prstGeom prst="rect">
            <a:avLst/>
          </a:prstGeom>
          <a:noFill/>
        </p:spPr>
        <p:txBody>
          <a:bodyPr wrap="none" rtlCol="0">
            <a:spAutoFit/>
          </a:bodyPr>
          <a:lstStyle/>
          <a:p>
            <a:r>
              <a:rPr lang="en-US" altLang="ja-JP" sz="4000" dirty="0" err="1">
                <a:solidFill>
                  <a:srgbClr val="0070C0"/>
                </a:solidFill>
              </a:rPr>
              <a:t>yǎn</a:t>
            </a:r>
            <a:r>
              <a:rPr lang="en-US" altLang="ja-JP" sz="4000" dirty="0">
                <a:solidFill>
                  <a:srgbClr val="0070C0"/>
                </a:solidFill>
              </a:rPr>
              <a:t> </a:t>
            </a:r>
            <a:r>
              <a:rPr lang="en-US" altLang="ja-JP" sz="4000" dirty="0" err="1">
                <a:solidFill>
                  <a:srgbClr val="0070C0"/>
                </a:solidFill>
              </a:rPr>
              <a:t>jīng</a:t>
            </a:r>
            <a:endParaRPr lang="en-GB" sz="4000" dirty="0">
              <a:solidFill>
                <a:srgbClr val="0070C0"/>
              </a:solidFill>
            </a:endParaRPr>
          </a:p>
        </p:txBody>
      </p:sp>
      <p:sp>
        <p:nvSpPr>
          <p:cNvPr id="18" name="文本框 17"/>
          <p:cNvSpPr txBox="1"/>
          <p:nvPr/>
        </p:nvSpPr>
        <p:spPr>
          <a:xfrm>
            <a:off x="3008422" y="3520181"/>
            <a:ext cx="1005403" cy="707886"/>
          </a:xfrm>
          <a:prstGeom prst="rect">
            <a:avLst/>
          </a:prstGeom>
          <a:noFill/>
        </p:spPr>
        <p:txBody>
          <a:bodyPr wrap="none" rtlCol="0">
            <a:spAutoFit/>
          </a:bodyPr>
          <a:lstStyle/>
          <a:p>
            <a:r>
              <a:rPr lang="en-US" altLang="ja-JP" sz="4000" dirty="0" err="1">
                <a:solidFill>
                  <a:srgbClr val="0070C0"/>
                </a:solidFill>
              </a:rPr>
              <a:t>bí</a:t>
            </a:r>
            <a:r>
              <a:rPr lang="ja-JP" altLang="en-US" sz="4000" dirty="0">
                <a:solidFill>
                  <a:srgbClr val="0070C0"/>
                </a:solidFill>
              </a:rPr>
              <a:t> </a:t>
            </a:r>
            <a:r>
              <a:rPr lang="en-US" altLang="ja-JP" sz="4000" dirty="0" err="1">
                <a:solidFill>
                  <a:srgbClr val="0070C0"/>
                </a:solidFill>
              </a:rPr>
              <a:t>zi</a:t>
            </a:r>
            <a:endParaRPr lang="en-GB" sz="4000" dirty="0">
              <a:solidFill>
                <a:srgbClr val="0070C0"/>
              </a:solidFill>
            </a:endParaRPr>
          </a:p>
        </p:txBody>
      </p:sp>
      <p:sp>
        <p:nvSpPr>
          <p:cNvPr id="19" name="文本框 18"/>
          <p:cNvSpPr txBox="1"/>
          <p:nvPr/>
        </p:nvSpPr>
        <p:spPr>
          <a:xfrm>
            <a:off x="3008422" y="4228067"/>
            <a:ext cx="1544012" cy="707886"/>
          </a:xfrm>
          <a:prstGeom prst="rect">
            <a:avLst/>
          </a:prstGeom>
          <a:noFill/>
        </p:spPr>
        <p:txBody>
          <a:bodyPr wrap="none" rtlCol="0">
            <a:spAutoFit/>
          </a:bodyPr>
          <a:lstStyle/>
          <a:p>
            <a:r>
              <a:rPr lang="en-US" altLang="ja-JP" sz="4000" dirty="0" err="1">
                <a:solidFill>
                  <a:srgbClr val="0070C0"/>
                </a:solidFill>
              </a:rPr>
              <a:t>ěr</a:t>
            </a:r>
            <a:r>
              <a:rPr lang="en-US" altLang="ja-JP" sz="4000" dirty="0">
                <a:solidFill>
                  <a:srgbClr val="0070C0"/>
                </a:solidFill>
              </a:rPr>
              <a:t> </a:t>
            </a:r>
            <a:r>
              <a:rPr lang="en-US" altLang="ja-JP" sz="4000" dirty="0" err="1">
                <a:solidFill>
                  <a:srgbClr val="0070C0"/>
                </a:solidFill>
              </a:rPr>
              <a:t>duō</a:t>
            </a:r>
            <a:endParaRPr lang="en-GB" sz="4000" dirty="0">
              <a:solidFill>
                <a:srgbClr val="0070C0"/>
              </a:solidFill>
            </a:endParaRPr>
          </a:p>
        </p:txBody>
      </p:sp>
      <p:sp>
        <p:nvSpPr>
          <p:cNvPr id="20" name="文本框 19"/>
          <p:cNvSpPr txBox="1"/>
          <p:nvPr/>
        </p:nvSpPr>
        <p:spPr>
          <a:xfrm>
            <a:off x="5319823" y="1058826"/>
            <a:ext cx="1223412" cy="707886"/>
          </a:xfrm>
          <a:prstGeom prst="rect">
            <a:avLst/>
          </a:prstGeom>
          <a:noFill/>
        </p:spPr>
        <p:txBody>
          <a:bodyPr wrap="none" rtlCol="0">
            <a:spAutoFit/>
          </a:bodyPr>
          <a:lstStyle/>
          <a:p>
            <a:r>
              <a:rPr lang="en-US" altLang="ja-JP" sz="4000" dirty="0">
                <a:solidFill>
                  <a:srgbClr val="FF0000"/>
                </a:solidFill>
              </a:rPr>
              <a:t>head</a:t>
            </a:r>
            <a:endParaRPr lang="en-GB" sz="4000" dirty="0">
              <a:solidFill>
                <a:srgbClr val="FF0000"/>
              </a:solidFill>
            </a:endParaRPr>
          </a:p>
        </p:txBody>
      </p:sp>
      <p:sp>
        <p:nvSpPr>
          <p:cNvPr id="21" name="文本框 20"/>
          <p:cNvSpPr txBox="1"/>
          <p:nvPr/>
        </p:nvSpPr>
        <p:spPr>
          <a:xfrm>
            <a:off x="5319822" y="1899405"/>
            <a:ext cx="995785" cy="707886"/>
          </a:xfrm>
          <a:prstGeom prst="rect">
            <a:avLst/>
          </a:prstGeom>
          <a:noFill/>
        </p:spPr>
        <p:txBody>
          <a:bodyPr wrap="none" rtlCol="0">
            <a:spAutoFit/>
          </a:bodyPr>
          <a:lstStyle/>
          <a:p>
            <a:r>
              <a:rPr lang="en-US" altLang="ja-JP" sz="4000" dirty="0">
                <a:solidFill>
                  <a:srgbClr val="FF0000"/>
                </a:solidFill>
              </a:rPr>
              <a:t>hair</a:t>
            </a:r>
            <a:endParaRPr lang="en-GB" sz="4000" dirty="0">
              <a:solidFill>
                <a:srgbClr val="FF0000"/>
              </a:solidFill>
            </a:endParaRPr>
          </a:p>
        </p:txBody>
      </p:sp>
      <p:sp>
        <p:nvSpPr>
          <p:cNvPr id="22" name="文本框 21"/>
          <p:cNvSpPr txBox="1"/>
          <p:nvPr/>
        </p:nvSpPr>
        <p:spPr>
          <a:xfrm>
            <a:off x="5319822" y="2775057"/>
            <a:ext cx="917302" cy="707886"/>
          </a:xfrm>
          <a:prstGeom prst="rect">
            <a:avLst/>
          </a:prstGeom>
          <a:noFill/>
        </p:spPr>
        <p:txBody>
          <a:bodyPr wrap="none" rtlCol="0">
            <a:spAutoFit/>
          </a:bodyPr>
          <a:lstStyle/>
          <a:p>
            <a:r>
              <a:rPr lang="en-US" altLang="ja-JP" sz="4000" dirty="0">
                <a:solidFill>
                  <a:srgbClr val="FF0000"/>
                </a:solidFill>
              </a:rPr>
              <a:t>eye</a:t>
            </a:r>
            <a:endParaRPr lang="en-GB" sz="4000" dirty="0">
              <a:solidFill>
                <a:srgbClr val="FF0000"/>
              </a:solidFill>
            </a:endParaRPr>
          </a:p>
        </p:txBody>
      </p:sp>
      <p:sp>
        <p:nvSpPr>
          <p:cNvPr id="23" name="文本框 22"/>
          <p:cNvSpPr txBox="1"/>
          <p:nvPr/>
        </p:nvSpPr>
        <p:spPr>
          <a:xfrm>
            <a:off x="5319822" y="3520181"/>
            <a:ext cx="1180131" cy="707886"/>
          </a:xfrm>
          <a:prstGeom prst="rect">
            <a:avLst/>
          </a:prstGeom>
          <a:noFill/>
        </p:spPr>
        <p:txBody>
          <a:bodyPr wrap="none" rtlCol="0">
            <a:spAutoFit/>
          </a:bodyPr>
          <a:lstStyle/>
          <a:p>
            <a:r>
              <a:rPr lang="en-US" altLang="ja-JP" sz="4000" dirty="0">
                <a:solidFill>
                  <a:srgbClr val="FF0000"/>
                </a:solidFill>
              </a:rPr>
              <a:t>nose</a:t>
            </a:r>
            <a:endParaRPr lang="en-GB" sz="4000" dirty="0">
              <a:solidFill>
                <a:srgbClr val="FF0000"/>
              </a:solidFill>
            </a:endParaRPr>
          </a:p>
        </p:txBody>
      </p:sp>
      <p:sp>
        <p:nvSpPr>
          <p:cNvPr id="24" name="文本框 23"/>
          <p:cNvSpPr txBox="1"/>
          <p:nvPr/>
        </p:nvSpPr>
        <p:spPr>
          <a:xfrm>
            <a:off x="5319822" y="4228067"/>
            <a:ext cx="864339" cy="707886"/>
          </a:xfrm>
          <a:prstGeom prst="rect">
            <a:avLst/>
          </a:prstGeom>
          <a:noFill/>
        </p:spPr>
        <p:txBody>
          <a:bodyPr wrap="none" rtlCol="0">
            <a:spAutoFit/>
          </a:bodyPr>
          <a:lstStyle/>
          <a:p>
            <a:r>
              <a:rPr lang="en-US" altLang="ja-JP" sz="4000" dirty="0">
                <a:solidFill>
                  <a:srgbClr val="FF0000"/>
                </a:solidFill>
              </a:rPr>
              <a:t>ear</a:t>
            </a:r>
            <a:endParaRPr lang="en-GB" sz="4000" dirty="0">
              <a:solidFill>
                <a:srgbClr val="FF0000"/>
              </a:solidFill>
            </a:endParaRPr>
          </a:p>
        </p:txBody>
      </p:sp>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28892" y="328666"/>
            <a:ext cx="1665112" cy="1665112"/>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2926" y="370680"/>
            <a:ext cx="1528725" cy="152872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15320" y="400013"/>
            <a:ext cx="1470057" cy="147005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5483" y="2128439"/>
            <a:ext cx="1420933" cy="1420933"/>
          </a:xfrm>
          <a:prstGeom prst="rect">
            <a:avLst/>
          </a:prstGeom>
        </p:spPr>
      </p:pic>
      <p:pic>
        <p:nvPicPr>
          <p:cNvPr id="12" name="图片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42926" y="2116553"/>
            <a:ext cx="1403628" cy="1403628"/>
          </a:xfrm>
          <a:prstGeom prst="rect">
            <a:avLst/>
          </a:prstGeom>
        </p:spPr>
      </p:pic>
      <p:pic>
        <p:nvPicPr>
          <p:cNvPr id="13" name="图片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10055" y="2116553"/>
            <a:ext cx="1353005" cy="1353005"/>
          </a:xfrm>
          <a:prstGeom prst="rect">
            <a:avLst/>
          </a:prstGeom>
        </p:spPr>
      </p:pic>
      <p:pic>
        <p:nvPicPr>
          <p:cNvPr id="14" name="图片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1549" y="3874124"/>
            <a:ext cx="1432819" cy="1432819"/>
          </a:xfrm>
          <a:prstGeom prst="rect">
            <a:avLst/>
          </a:prstGeom>
        </p:spPr>
      </p:pic>
      <p:pic>
        <p:nvPicPr>
          <p:cNvPr id="25" name="图片 2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899068" y="3776724"/>
            <a:ext cx="1530219" cy="1530219"/>
          </a:xfrm>
          <a:prstGeom prst="rect">
            <a:avLst/>
          </a:prstGeom>
        </p:spPr>
      </p:pic>
      <p:sp>
        <p:nvSpPr>
          <p:cNvPr id="26" name="文本框 25"/>
          <p:cNvSpPr txBox="1"/>
          <p:nvPr/>
        </p:nvSpPr>
        <p:spPr>
          <a:xfrm>
            <a:off x="989122" y="4953000"/>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脸</a:t>
            </a:r>
            <a:endParaRPr lang="en-GB" sz="4000" b="1" dirty="0">
              <a:latin typeface="KaiTi" panose="02010609060101010101" pitchFamily="49" charset="-122"/>
              <a:ea typeface="KaiTi" panose="02010609060101010101" pitchFamily="49" charset="-122"/>
            </a:endParaRPr>
          </a:p>
        </p:txBody>
      </p:sp>
      <p:sp>
        <p:nvSpPr>
          <p:cNvPr id="27" name="文本框 26"/>
          <p:cNvSpPr txBox="1"/>
          <p:nvPr/>
        </p:nvSpPr>
        <p:spPr>
          <a:xfrm>
            <a:off x="2863576" y="4924024"/>
            <a:ext cx="933269" cy="707886"/>
          </a:xfrm>
          <a:prstGeom prst="rect">
            <a:avLst/>
          </a:prstGeom>
          <a:noFill/>
        </p:spPr>
        <p:txBody>
          <a:bodyPr wrap="none" rtlCol="0">
            <a:spAutoFit/>
          </a:bodyPr>
          <a:lstStyle/>
          <a:p>
            <a:r>
              <a:rPr lang="en-US" altLang="ja-JP" sz="4000" dirty="0" err="1">
                <a:solidFill>
                  <a:srgbClr val="0070C0"/>
                </a:solidFill>
              </a:rPr>
              <a:t>liǎn</a:t>
            </a:r>
            <a:endParaRPr lang="en-GB" sz="4000" dirty="0">
              <a:solidFill>
                <a:srgbClr val="0070C0"/>
              </a:solidFill>
            </a:endParaRPr>
          </a:p>
        </p:txBody>
      </p:sp>
      <p:sp>
        <p:nvSpPr>
          <p:cNvPr id="28" name="文本框 27"/>
          <p:cNvSpPr txBox="1"/>
          <p:nvPr/>
        </p:nvSpPr>
        <p:spPr>
          <a:xfrm>
            <a:off x="5174976" y="4924024"/>
            <a:ext cx="1048300" cy="707886"/>
          </a:xfrm>
          <a:prstGeom prst="rect">
            <a:avLst/>
          </a:prstGeom>
          <a:noFill/>
        </p:spPr>
        <p:txBody>
          <a:bodyPr wrap="none" rtlCol="0">
            <a:spAutoFit/>
          </a:bodyPr>
          <a:lstStyle/>
          <a:p>
            <a:r>
              <a:rPr lang="en-US" altLang="ja-JP" sz="4000" dirty="0">
                <a:solidFill>
                  <a:srgbClr val="FF0000"/>
                </a:solidFill>
              </a:rPr>
              <a:t>face</a:t>
            </a:r>
            <a:endParaRPr lang="en-GB" sz="4000" dirty="0">
              <a:solidFill>
                <a:srgbClr val="FF0000"/>
              </a:solidFill>
            </a:endParaRPr>
          </a:p>
        </p:txBody>
      </p:sp>
    </p:spTree>
    <p:extLst>
      <p:ext uri="{BB962C8B-B14F-4D97-AF65-F5344CB8AC3E}">
        <p14:creationId xmlns:p14="http://schemas.microsoft.com/office/powerpoint/2010/main" val="1984834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5B720-88D8-4771-B8B7-1F642FE46749}"/>
              </a:ext>
            </a:extLst>
          </p:cNvPr>
          <p:cNvSpPr>
            <a:spLocks noGrp="1"/>
          </p:cNvSpPr>
          <p:nvPr>
            <p:ph type="title"/>
          </p:nvPr>
        </p:nvSpPr>
        <p:spPr>
          <a:xfrm>
            <a:off x="581346" y="2317215"/>
            <a:ext cx="10515600" cy="1325563"/>
          </a:xfrm>
        </p:spPr>
        <p:txBody>
          <a:bodyPr/>
          <a:lstStyle/>
          <a:p>
            <a:r>
              <a:rPr lang="en-GB" dirty="0">
                <a:highlight>
                  <a:srgbClr val="FFFF00"/>
                </a:highlight>
              </a:rPr>
              <a:t>Task 3 Practise to recognise the new words on next two slides</a:t>
            </a:r>
          </a:p>
        </p:txBody>
      </p:sp>
    </p:spTree>
    <p:extLst>
      <p:ext uri="{BB962C8B-B14F-4D97-AF65-F5344CB8AC3E}">
        <p14:creationId xmlns:p14="http://schemas.microsoft.com/office/powerpoint/2010/main" val="2785647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7014" y="182525"/>
            <a:ext cx="1901803" cy="523220"/>
          </a:xfrm>
          <a:prstGeom prst="rect">
            <a:avLst/>
          </a:prstGeom>
          <a:noFill/>
        </p:spPr>
        <p:txBody>
          <a:bodyPr wrap="none" rtlCol="0">
            <a:spAutoFit/>
          </a:bodyPr>
          <a:lstStyle/>
          <a:p>
            <a:r>
              <a:rPr lang="en-US" altLang="zh-CN" sz="2800" dirty="0"/>
              <a:t>Body Parts  </a:t>
            </a:r>
            <a:endParaRPr lang="en-GB" sz="2800" dirty="0"/>
          </a:p>
        </p:txBody>
      </p:sp>
      <p:sp>
        <p:nvSpPr>
          <p:cNvPr id="5" name="文本框 4"/>
          <p:cNvSpPr txBox="1"/>
          <p:nvPr/>
        </p:nvSpPr>
        <p:spPr>
          <a:xfrm>
            <a:off x="1013044" y="661595"/>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嘴</a:t>
            </a:r>
            <a:endParaRPr lang="en-GB" sz="4000" b="1" dirty="0">
              <a:latin typeface="KaiTi" panose="02010609060101010101" pitchFamily="49" charset="-122"/>
              <a:ea typeface="KaiTi" panose="02010609060101010101" pitchFamily="49" charset="-122"/>
            </a:endParaRPr>
          </a:p>
        </p:txBody>
      </p:sp>
      <p:sp>
        <p:nvSpPr>
          <p:cNvPr id="6" name="文本框 5"/>
          <p:cNvSpPr txBox="1"/>
          <p:nvPr/>
        </p:nvSpPr>
        <p:spPr>
          <a:xfrm>
            <a:off x="959961" y="1450869"/>
            <a:ext cx="1213794"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牙齿</a:t>
            </a:r>
            <a:endParaRPr lang="en-GB" sz="4000" b="1" dirty="0">
              <a:latin typeface="KaiTi" panose="02010609060101010101" pitchFamily="49" charset="-122"/>
              <a:ea typeface="KaiTi" panose="02010609060101010101" pitchFamily="49" charset="-122"/>
            </a:endParaRPr>
          </a:p>
        </p:txBody>
      </p:sp>
      <p:sp>
        <p:nvSpPr>
          <p:cNvPr id="7" name="文本框 6"/>
          <p:cNvSpPr txBox="1"/>
          <p:nvPr/>
        </p:nvSpPr>
        <p:spPr>
          <a:xfrm>
            <a:off x="989122" y="2240143"/>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手</a:t>
            </a:r>
            <a:endParaRPr lang="en-GB" sz="4000" b="1" dirty="0">
              <a:latin typeface="KaiTi" panose="02010609060101010101" pitchFamily="49" charset="-122"/>
              <a:ea typeface="KaiTi" panose="02010609060101010101" pitchFamily="49" charset="-122"/>
            </a:endParaRPr>
          </a:p>
        </p:txBody>
      </p:sp>
      <p:sp>
        <p:nvSpPr>
          <p:cNvPr id="8" name="文本框 7"/>
          <p:cNvSpPr txBox="1"/>
          <p:nvPr/>
        </p:nvSpPr>
        <p:spPr>
          <a:xfrm>
            <a:off x="959961" y="2964232"/>
            <a:ext cx="1213794"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手臂</a:t>
            </a:r>
            <a:endParaRPr lang="en-GB" sz="4000" b="1" dirty="0">
              <a:latin typeface="KaiTi" panose="02010609060101010101" pitchFamily="49" charset="-122"/>
              <a:ea typeface="KaiTi" panose="02010609060101010101" pitchFamily="49" charset="-122"/>
            </a:endParaRPr>
          </a:p>
        </p:txBody>
      </p:sp>
      <p:sp>
        <p:nvSpPr>
          <p:cNvPr id="9" name="文本框 8"/>
          <p:cNvSpPr txBox="1"/>
          <p:nvPr/>
        </p:nvSpPr>
        <p:spPr>
          <a:xfrm>
            <a:off x="996583" y="3740943"/>
            <a:ext cx="1213794"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肚子</a:t>
            </a:r>
            <a:endParaRPr lang="en-GB" sz="4000" b="1" dirty="0">
              <a:latin typeface="KaiTi" panose="02010609060101010101" pitchFamily="49" charset="-122"/>
              <a:ea typeface="KaiTi" panose="02010609060101010101" pitchFamily="49" charset="-122"/>
            </a:endParaRPr>
          </a:p>
        </p:txBody>
      </p:sp>
      <p:sp>
        <p:nvSpPr>
          <p:cNvPr id="20" name="文本框 19"/>
          <p:cNvSpPr txBox="1"/>
          <p:nvPr/>
        </p:nvSpPr>
        <p:spPr>
          <a:xfrm>
            <a:off x="5343744" y="661595"/>
            <a:ext cx="1576072" cy="707886"/>
          </a:xfrm>
          <a:prstGeom prst="rect">
            <a:avLst/>
          </a:prstGeom>
          <a:noFill/>
        </p:spPr>
        <p:txBody>
          <a:bodyPr wrap="none" rtlCol="0">
            <a:spAutoFit/>
          </a:bodyPr>
          <a:lstStyle/>
          <a:p>
            <a:r>
              <a:rPr lang="en-US" altLang="ja-JP" sz="4000" dirty="0">
                <a:solidFill>
                  <a:srgbClr val="FF0000"/>
                </a:solidFill>
              </a:rPr>
              <a:t>mouth</a:t>
            </a:r>
            <a:endParaRPr lang="en-GB" sz="4000" dirty="0">
              <a:solidFill>
                <a:srgbClr val="FF0000"/>
              </a:solidFill>
            </a:endParaRPr>
          </a:p>
        </p:txBody>
      </p:sp>
      <p:sp>
        <p:nvSpPr>
          <p:cNvPr id="21" name="文本框 20"/>
          <p:cNvSpPr txBox="1"/>
          <p:nvPr/>
        </p:nvSpPr>
        <p:spPr>
          <a:xfrm>
            <a:off x="5290661" y="1450869"/>
            <a:ext cx="1333827" cy="707886"/>
          </a:xfrm>
          <a:prstGeom prst="rect">
            <a:avLst/>
          </a:prstGeom>
          <a:noFill/>
        </p:spPr>
        <p:txBody>
          <a:bodyPr wrap="none" rtlCol="0">
            <a:spAutoFit/>
          </a:bodyPr>
          <a:lstStyle/>
          <a:p>
            <a:r>
              <a:rPr lang="en-US" altLang="ja-JP" sz="4000" dirty="0">
                <a:solidFill>
                  <a:srgbClr val="FF0000"/>
                </a:solidFill>
              </a:rPr>
              <a:t>tooth</a:t>
            </a:r>
            <a:endParaRPr lang="en-GB" sz="4000" dirty="0">
              <a:solidFill>
                <a:srgbClr val="FF0000"/>
              </a:solidFill>
            </a:endParaRPr>
          </a:p>
        </p:txBody>
      </p:sp>
      <p:sp>
        <p:nvSpPr>
          <p:cNvPr id="22" name="文本框 21"/>
          <p:cNvSpPr txBox="1"/>
          <p:nvPr/>
        </p:nvSpPr>
        <p:spPr>
          <a:xfrm>
            <a:off x="5319822" y="2240143"/>
            <a:ext cx="1237839" cy="707886"/>
          </a:xfrm>
          <a:prstGeom prst="rect">
            <a:avLst/>
          </a:prstGeom>
          <a:noFill/>
        </p:spPr>
        <p:txBody>
          <a:bodyPr wrap="none" rtlCol="0">
            <a:spAutoFit/>
          </a:bodyPr>
          <a:lstStyle/>
          <a:p>
            <a:r>
              <a:rPr lang="en-US" altLang="ja-JP" sz="4000" dirty="0">
                <a:solidFill>
                  <a:srgbClr val="FF0000"/>
                </a:solidFill>
              </a:rPr>
              <a:t>hand</a:t>
            </a:r>
            <a:endParaRPr lang="en-GB" sz="4000" dirty="0">
              <a:solidFill>
                <a:srgbClr val="FF0000"/>
              </a:solidFill>
            </a:endParaRPr>
          </a:p>
        </p:txBody>
      </p:sp>
      <p:sp>
        <p:nvSpPr>
          <p:cNvPr id="23" name="文本框 22"/>
          <p:cNvSpPr txBox="1"/>
          <p:nvPr/>
        </p:nvSpPr>
        <p:spPr>
          <a:xfrm>
            <a:off x="5290661" y="2964232"/>
            <a:ext cx="1019831" cy="707886"/>
          </a:xfrm>
          <a:prstGeom prst="rect">
            <a:avLst/>
          </a:prstGeom>
          <a:noFill/>
        </p:spPr>
        <p:txBody>
          <a:bodyPr wrap="none" rtlCol="0">
            <a:spAutoFit/>
          </a:bodyPr>
          <a:lstStyle/>
          <a:p>
            <a:r>
              <a:rPr lang="en-US" altLang="ja-JP" sz="4000" dirty="0">
                <a:solidFill>
                  <a:srgbClr val="FF0000"/>
                </a:solidFill>
              </a:rPr>
              <a:t>arm</a:t>
            </a:r>
            <a:endParaRPr lang="en-GB" sz="4000" dirty="0">
              <a:solidFill>
                <a:srgbClr val="FF0000"/>
              </a:solidFill>
            </a:endParaRPr>
          </a:p>
        </p:txBody>
      </p:sp>
      <p:sp>
        <p:nvSpPr>
          <p:cNvPr id="24" name="文本框 23"/>
          <p:cNvSpPr txBox="1"/>
          <p:nvPr/>
        </p:nvSpPr>
        <p:spPr>
          <a:xfrm>
            <a:off x="5327283" y="3740943"/>
            <a:ext cx="1958037" cy="707886"/>
          </a:xfrm>
          <a:prstGeom prst="rect">
            <a:avLst/>
          </a:prstGeom>
          <a:noFill/>
        </p:spPr>
        <p:txBody>
          <a:bodyPr wrap="none" rtlCol="0">
            <a:spAutoFit/>
          </a:bodyPr>
          <a:lstStyle/>
          <a:p>
            <a:r>
              <a:rPr lang="en-US" altLang="ja-JP" sz="4000" dirty="0">
                <a:solidFill>
                  <a:srgbClr val="FF0000"/>
                </a:solidFill>
              </a:rPr>
              <a:t>stomach</a:t>
            </a:r>
            <a:endParaRPr lang="en-GB" sz="4000" dirty="0">
              <a:solidFill>
                <a:srgbClr val="FF0000"/>
              </a:solidFill>
            </a:endParaRPr>
          </a:p>
        </p:txBody>
      </p:sp>
      <p:sp>
        <p:nvSpPr>
          <p:cNvPr id="25" name="文本框 24"/>
          <p:cNvSpPr txBox="1"/>
          <p:nvPr/>
        </p:nvSpPr>
        <p:spPr>
          <a:xfrm>
            <a:off x="1013044" y="4648757"/>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腿</a:t>
            </a:r>
            <a:endParaRPr lang="en-GB" sz="4000" b="1" dirty="0">
              <a:latin typeface="KaiTi" panose="02010609060101010101" pitchFamily="49" charset="-122"/>
              <a:ea typeface="KaiTi" panose="02010609060101010101" pitchFamily="49" charset="-122"/>
            </a:endParaRPr>
          </a:p>
        </p:txBody>
      </p:sp>
      <p:sp>
        <p:nvSpPr>
          <p:cNvPr id="26" name="文本框 25"/>
          <p:cNvSpPr txBox="1"/>
          <p:nvPr/>
        </p:nvSpPr>
        <p:spPr>
          <a:xfrm>
            <a:off x="1013044" y="5356643"/>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脚</a:t>
            </a:r>
            <a:endParaRPr lang="en-GB" sz="4000" b="1" dirty="0">
              <a:latin typeface="KaiTi" panose="02010609060101010101" pitchFamily="49" charset="-122"/>
              <a:ea typeface="KaiTi" panose="02010609060101010101" pitchFamily="49" charset="-122"/>
            </a:endParaRPr>
          </a:p>
        </p:txBody>
      </p:sp>
      <p:sp>
        <p:nvSpPr>
          <p:cNvPr id="28" name="文本框 27"/>
          <p:cNvSpPr txBox="1"/>
          <p:nvPr/>
        </p:nvSpPr>
        <p:spPr>
          <a:xfrm>
            <a:off x="5319822" y="4519826"/>
            <a:ext cx="798617" cy="707886"/>
          </a:xfrm>
          <a:prstGeom prst="rect">
            <a:avLst/>
          </a:prstGeom>
          <a:noFill/>
        </p:spPr>
        <p:txBody>
          <a:bodyPr wrap="none" rtlCol="0">
            <a:spAutoFit/>
          </a:bodyPr>
          <a:lstStyle/>
          <a:p>
            <a:r>
              <a:rPr lang="en-US" altLang="ja-JP" sz="4000" dirty="0">
                <a:solidFill>
                  <a:srgbClr val="FF0000"/>
                </a:solidFill>
              </a:rPr>
              <a:t>leg</a:t>
            </a:r>
            <a:endParaRPr lang="en-GB" sz="4000" dirty="0">
              <a:solidFill>
                <a:srgbClr val="FF0000"/>
              </a:solidFill>
            </a:endParaRPr>
          </a:p>
        </p:txBody>
      </p:sp>
      <p:sp>
        <p:nvSpPr>
          <p:cNvPr id="30" name="文本框 29"/>
          <p:cNvSpPr txBox="1"/>
          <p:nvPr/>
        </p:nvSpPr>
        <p:spPr>
          <a:xfrm>
            <a:off x="5339235" y="5328343"/>
            <a:ext cx="1044325" cy="707886"/>
          </a:xfrm>
          <a:prstGeom prst="rect">
            <a:avLst/>
          </a:prstGeom>
          <a:noFill/>
        </p:spPr>
        <p:txBody>
          <a:bodyPr wrap="none" rtlCol="0">
            <a:spAutoFit/>
          </a:bodyPr>
          <a:lstStyle/>
          <a:p>
            <a:r>
              <a:rPr lang="en-US" altLang="ja-JP" sz="4000" dirty="0">
                <a:solidFill>
                  <a:srgbClr val="FF0000"/>
                </a:solidFill>
              </a:rPr>
              <a:t>foot</a:t>
            </a:r>
            <a:endParaRPr lang="en-GB" sz="4000" dirty="0">
              <a:solidFill>
                <a:srgbClr val="FF0000"/>
              </a:solidFill>
            </a:endParaRPr>
          </a:p>
        </p:txBody>
      </p:sp>
    </p:spTree>
    <p:extLst>
      <p:ext uri="{BB962C8B-B14F-4D97-AF65-F5344CB8AC3E}">
        <p14:creationId xmlns:p14="http://schemas.microsoft.com/office/powerpoint/2010/main" val="15134032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7014" y="182525"/>
            <a:ext cx="1901803" cy="523220"/>
          </a:xfrm>
          <a:prstGeom prst="rect">
            <a:avLst/>
          </a:prstGeom>
          <a:noFill/>
        </p:spPr>
        <p:txBody>
          <a:bodyPr wrap="none" rtlCol="0">
            <a:spAutoFit/>
          </a:bodyPr>
          <a:lstStyle/>
          <a:p>
            <a:r>
              <a:rPr lang="en-US" altLang="zh-CN" sz="2800" dirty="0"/>
              <a:t>Body Parts  </a:t>
            </a:r>
            <a:endParaRPr lang="en-GB" sz="2800" dirty="0"/>
          </a:p>
        </p:txBody>
      </p:sp>
      <p:sp>
        <p:nvSpPr>
          <p:cNvPr id="5" name="文本框 4"/>
          <p:cNvSpPr txBox="1"/>
          <p:nvPr/>
        </p:nvSpPr>
        <p:spPr>
          <a:xfrm>
            <a:off x="1013044" y="661595"/>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嘴</a:t>
            </a:r>
            <a:endParaRPr lang="en-GB" sz="4000" b="1" dirty="0">
              <a:latin typeface="KaiTi" panose="02010609060101010101" pitchFamily="49" charset="-122"/>
              <a:ea typeface="KaiTi" panose="02010609060101010101" pitchFamily="49" charset="-122"/>
            </a:endParaRPr>
          </a:p>
        </p:txBody>
      </p:sp>
      <p:sp>
        <p:nvSpPr>
          <p:cNvPr id="6" name="文本框 5"/>
          <p:cNvSpPr txBox="1"/>
          <p:nvPr/>
        </p:nvSpPr>
        <p:spPr>
          <a:xfrm>
            <a:off x="959961" y="1450869"/>
            <a:ext cx="1213794"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牙齿</a:t>
            </a:r>
            <a:endParaRPr lang="en-GB" sz="4000" b="1" dirty="0">
              <a:latin typeface="KaiTi" panose="02010609060101010101" pitchFamily="49" charset="-122"/>
              <a:ea typeface="KaiTi" panose="02010609060101010101" pitchFamily="49" charset="-122"/>
            </a:endParaRPr>
          </a:p>
        </p:txBody>
      </p:sp>
      <p:sp>
        <p:nvSpPr>
          <p:cNvPr id="7" name="文本框 6"/>
          <p:cNvSpPr txBox="1"/>
          <p:nvPr/>
        </p:nvSpPr>
        <p:spPr>
          <a:xfrm>
            <a:off x="989122" y="2240143"/>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手</a:t>
            </a:r>
            <a:endParaRPr lang="en-GB" sz="4000" b="1" dirty="0">
              <a:latin typeface="KaiTi" panose="02010609060101010101" pitchFamily="49" charset="-122"/>
              <a:ea typeface="KaiTi" panose="02010609060101010101" pitchFamily="49" charset="-122"/>
            </a:endParaRPr>
          </a:p>
        </p:txBody>
      </p:sp>
      <p:sp>
        <p:nvSpPr>
          <p:cNvPr id="8" name="文本框 7"/>
          <p:cNvSpPr txBox="1"/>
          <p:nvPr/>
        </p:nvSpPr>
        <p:spPr>
          <a:xfrm>
            <a:off x="959961" y="2964232"/>
            <a:ext cx="1213794"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手臂</a:t>
            </a:r>
            <a:endParaRPr lang="en-GB" sz="4000" b="1" dirty="0">
              <a:latin typeface="KaiTi" panose="02010609060101010101" pitchFamily="49" charset="-122"/>
              <a:ea typeface="KaiTi" panose="02010609060101010101" pitchFamily="49" charset="-122"/>
            </a:endParaRPr>
          </a:p>
        </p:txBody>
      </p:sp>
      <p:sp>
        <p:nvSpPr>
          <p:cNvPr id="9" name="文本框 8"/>
          <p:cNvSpPr txBox="1"/>
          <p:nvPr/>
        </p:nvSpPr>
        <p:spPr>
          <a:xfrm>
            <a:off x="996583" y="3740943"/>
            <a:ext cx="1213794"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肚子</a:t>
            </a:r>
            <a:endParaRPr lang="en-GB" sz="4000" b="1" dirty="0">
              <a:latin typeface="KaiTi" panose="02010609060101010101" pitchFamily="49" charset="-122"/>
              <a:ea typeface="KaiTi" panose="02010609060101010101" pitchFamily="49" charset="-122"/>
            </a:endParaRPr>
          </a:p>
        </p:txBody>
      </p:sp>
      <p:sp>
        <p:nvSpPr>
          <p:cNvPr id="15" name="文本框 14"/>
          <p:cNvSpPr txBox="1"/>
          <p:nvPr/>
        </p:nvSpPr>
        <p:spPr>
          <a:xfrm>
            <a:off x="3032344" y="661595"/>
            <a:ext cx="770467" cy="707886"/>
          </a:xfrm>
          <a:prstGeom prst="rect">
            <a:avLst/>
          </a:prstGeom>
          <a:noFill/>
        </p:spPr>
        <p:txBody>
          <a:bodyPr wrap="none" rtlCol="0">
            <a:spAutoFit/>
          </a:bodyPr>
          <a:lstStyle/>
          <a:p>
            <a:r>
              <a:rPr lang="en-US" altLang="ja-JP" sz="4000" dirty="0" err="1">
                <a:solidFill>
                  <a:srgbClr val="0070C0"/>
                </a:solidFill>
              </a:rPr>
              <a:t>zuǐ</a:t>
            </a:r>
            <a:endParaRPr lang="en-GB" sz="4000" dirty="0">
              <a:solidFill>
                <a:srgbClr val="0070C0"/>
              </a:solidFill>
            </a:endParaRPr>
          </a:p>
        </p:txBody>
      </p:sp>
      <p:sp>
        <p:nvSpPr>
          <p:cNvPr id="16" name="文本框 15"/>
          <p:cNvSpPr txBox="1"/>
          <p:nvPr/>
        </p:nvSpPr>
        <p:spPr>
          <a:xfrm>
            <a:off x="2979261" y="1450869"/>
            <a:ext cx="1372748" cy="707886"/>
          </a:xfrm>
          <a:prstGeom prst="rect">
            <a:avLst/>
          </a:prstGeom>
          <a:noFill/>
        </p:spPr>
        <p:txBody>
          <a:bodyPr wrap="none" rtlCol="0">
            <a:spAutoFit/>
          </a:bodyPr>
          <a:lstStyle/>
          <a:p>
            <a:r>
              <a:rPr lang="en-US" altLang="ja-JP" sz="4000" dirty="0" err="1">
                <a:solidFill>
                  <a:srgbClr val="0070C0"/>
                </a:solidFill>
              </a:rPr>
              <a:t>yá</a:t>
            </a:r>
            <a:r>
              <a:rPr lang="en-US" altLang="ja-JP" sz="4000" dirty="0">
                <a:solidFill>
                  <a:srgbClr val="0070C0"/>
                </a:solidFill>
              </a:rPr>
              <a:t> chi</a:t>
            </a:r>
            <a:endParaRPr lang="en-GB" sz="4000" dirty="0">
              <a:solidFill>
                <a:srgbClr val="0070C0"/>
              </a:solidFill>
            </a:endParaRPr>
          </a:p>
        </p:txBody>
      </p:sp>
      <p:sp>
        <p:nvSpPr>
          <p:cNvPr id="17" name="文本框 16"/>
          <p:cNvSpPr txBox="1"/>
          <p:nvPr/>
        </p:nvSpPr>
        <p:spPr>
          <a:xfrm>
            <a:off x="3008422" y="2240143"/>
            <a:ext cx="1194558" cy="707886"/>
          </a:xfrm>
          <a:prstGeom prst="rect">
            <a:avLst/>
          </a:prstGeom>
          <a:noFill/>
        </p:spPr>
        <p:txBody>
          <a:bodyPr wrap="none" rtlCol="0">
            <a:spAutoFit/>
          </a:bodyPr>
          <a:lstStyle/>
          <a:p>
            <a:r>
              <a:rPr lang="en-US" altLang="ja-JP" sz="4000" dirty="0" err="1">
                <a:solidFill>
                  <a:srgbClr val="0070C0"/>
                </a:solidFill>
              </a:rPr>
              <a:t>shǒu</a:t>
            </a:r>
            <a:endParaRPr lang="en-GB" sz="4000" dirty="0">
              <a:solidFill>
                <a:srgbClr val="0070C0"/>
              </a:solidFill>
            </a:endParaRPr>
          </a:p>
        </p:txBody>
      </p:sp>
      <p:sp>
        <p:nvSpPr>
          <p:cNvPr id="18" name="文本框 17"/>
          <p:cNvSpPr txBox="1"/>
          <p:nvPr/>
        </p:nvSpPr>
        <p:spPr>
          <a:xfrm>
            <a:off x="2979261" y="2964232"/>
            <a:ext cx="1696298" cy="707886"/>
          </a:xfrm>
          <a:prstGeom prst="rect">
            <a:avLst/>
          </a:prstGeom>
          <a:noFill/>
        </p:spPr>
        <p:txBody>
          <a:bodyPr wrap="none" rtlCol="0">
            <a:spAutoFit/>
          </a:bodyPr>
          <a:lstStyle/>
          <a:p>
            <a:r>
              <a:rPr lang="en-US" altLang="ja-JP" sz="4000" dirty="0" err="1">
                <a:solidFill>
                  <a:srgbClr val="0070C0"/>
                </a:solidFill>
              </a:rPr>
              <a:t>shǒu</a:t>
            </a:r>
            <a:r>
              <a:rPr lang="en-US" altLang="ja-JP" sz="4000" dirty="0">
                <a:solidFill>
                  <a:srgbClr val="0070C0"/>
                </a:solidFill>
              </a:rPr>
              <a:t> </a:t>
            </a:r>
            <a:r>
              <a:rPr lang="en-US" altLang="ja-JP" sz="4000" dirty="0" err="1">
                <a:solidFill>
                  <a:srgbClr val="0070C0"/>
                </a:solidFill>
              </a:rPr>
              <a:t>bì</a:t>
            </a:r>
            <a:endParaRPr lang="en-GB" sz="4000" dirty="0">
              <a:solidFill>
                <a:srgbClr val="0070C0"/>
              </a:solidFill>
            </a:endParaRPr>
          </a:p>
        </p:txBody>
      </p:sp>
      <p:sp>
        <p:nvSpPr>
          <p:cNvPr id="19" name="文本框 18"/>
          <p:cNvSpPr txBox="1"/>
          <p:nvPr/>
        </p:nvSpPr>
        <p:spPr>
          <a:xfrm>
            <a:off x="3015883" y="3740943"/>
            <a:ext cx="1157689" cy="707886"/>
          </a:xfrm>
          <a:prstGeom prst="rect">
            <a:avLst/>
          </a:prstGeom>
          <a:noFill/>
        </p:spPr>
        <p:txBody>
          <a:bodyPr wrap="none" rtlCol="0">
            <a:spAutoFit/>
          </a:bodyPr>
          <a:lstStyle/>
          <a:p>
            <a:r>
              <a:rPr lang="en-US" altLang="ja-JP" sz="4000" dirty="0" err="1">
                <a:solidFill>
                  <a:srgbClr val="0070C0"/>
                </a:solidFill>
              </a:rPr>
              <a:t>dù</a:t>
            </a:r>
            <a:r>
              <a:rPr lang="ja-JP" altLang="en-US" sz="4000" dirty="0">
                <a:solidFill>
                  <a:srgbClr val="0070C0"/>
                </a:solidFill>
              </a:rPr>
              <a:t> </a:t>
            </a:r>
            <a:r>
              <a:rPr lang="en-US" altLang="ja-JP" sz="4000" dirty="0" err="1">
                <a:solidFill>
                  <a:srgbClr val="0070C0"/>
                </a:solidFill>
              </a:rPr>
              <a:t>zi</a:t>
            </a:r>
            <a:endParaRPr lang="en-GB" sz="4000" dirty="0">
              <a:solidFill>
                <a:srgbClr val="0070C0"/>
              </a:solidFill>
            </a:endParaRPr>
          </a:p>
        </p:txBody>
      </p:sp>
      <p:sp>
        <p:nvSpPr>
          <p:cNvPr id="20" name="文本框 19"/>
          <p:cNvSpPr txBox="1"/>
          <p:nvPr/>
        </p:nvSpPr>
        <p:spPr>
          <a:xfrm>
            <a:off x="5343744" y="661595"/>
            <a:ext cx="1576072" cy="707886"/>
          </a:xfrm>
          <a:prstGeom prst="rect">
            <a:avLst/>
          </a:prstGeom>
          <a:noFill/>
        </p:spPr>
        <p:txBody>
          <a:bodyPr wrap="none" rtlCol="0">
            <a:spAutoFit/>
          </a:bodyPr>
          <a:lstStyle/>
          <a:p>
            <a:r>
              <a:rPr lang="en-US" altLang="ja-JP" sz="4000" dirty="0">
                <a:solidFill>
                  <a:srgbClr val="FF0000"/>
                </a:solidFill>
              </a:rPr>
              <a:t>mouth</a:t>
            </a:r>
            <a:endParaRPr lang="en-GB" sz="4000" dirty="0">
              <a:solidFill>
                <a:srgbClr val="FF0000"/>
              </a:solidFill>
            </a:endParaRPr>
          </a:p>
        </p:txBody>
      </p:sp>
      <p:sp>
        <p:nvSpPr>
          <p:cNvPr id="21" name="文本框 20"/>
          <p:cNvSpPr txBox="1"/>
          <p:nvPr/>
        </p:nvSpPr>
        <p:spPr>
          <a:xfrm>
            <a:off x="5290661" y="1450869"/>
            <a:ext cx="1333827" cy="707886"/>
          </a:xfrm>
          <a:prstGeom prst="rect">
            <a:avLst/>
          </a:prstGeom>
          <a:noFill/>
        </p:spPr>
        <p:txBody>
          <a:bodyPr wrap="none" rtlCol="0">
            <a:spAutoFit/>
          </a:bodyPr>
          <a:lstStyle/>
          <a:p>
            <a:r>
              <a:rPr lang="en-US" altLang="ja-JP" sz="4000" dirty="0">
                <a:solidFill>
                  <a:srgbClr val="FF0000"/>
                </a:solidFill>
              </a:rPr>
              <a:t>tooth</a:t>
            </a:r>
            <a:endParaRPr lang="en-GB" sz="4000" dirty="0">
              <a:solidFill>
                <a:srgbClr val="FF0000"/>
              </a:solidFill>
            </a:endParaRPr>
          </a:p>
        </p:txBody>
      </p:sp>
      <p:sp>
        <p:nvSpPr>
          <p:cNvPr id="22" name="文本框 21"/>
          <p:cNvSpPr txBox="1"/>
          <p:nvPr/>
        </p:nvSpPr>
        <p:spPr>
          <a:xfrm>
            <a:off x="5319822" y="2240143"/>
            <a:ext cx="1237839" cy="707886"/>
          </a:xfrm>
          <a:prstGeom prst="rect">
            <a:avLst/>
          </a:prstGeom>
          <a:noFill/>
        </p:spPr>
        <p:txBody>
          <a:bodyPr wrap="none" rtlCol="0">
            <a:spAutoFit/>
          </a:bodyPr>
          <a:lstStyle/>
          <a:p>
            <a:r>
              <a:rPr lang="en-US" altLang="ja-JP" sz="4000" dirty="0">
                <a:solidFill>
                  <a:srgbClr val="FF0000"/>
                </a:solidFill>
              </a:rPr>
              <a:t>hand</a:t>
            </a:r>
            <a:endParaRPr lang="en-GB" sz="4000" dirty="0">
              <a:solidFill>
                <a:srgbClr val="FF0000"/>
              </a:solidFill>
            </a:endParaRPr>
          </a:p>
        </p:txBody>
      </p:sp>
      <p:sp>
        <p:nvSpPr>
          <p:cNvPr id="23" name="文本框 22"/>
          <p:cNvSpPr txBox="1"/>
          <p:nvPr/>
        </p:nvSpPr>
        <p:spPr>
          <a:xfrm>
            <a:off x="5290661" y="2964232"/>
            <a:ext cx="1019831" cy="707886"/>
          </a:xfrm>
          <a:prstGeom prst="rect">
            <a:avLst/>
          </a:prstGeom>
          <a:noFill/>
        </p:spPr>
        <p:txBody>
          <a:bodyPr wrap="none" rtlCol="0">
            <a:spAutoFit/>
          </a:bodyPr>
          <a:lstStyle/>
          <a:p>
            <a:r>
              <a:rPr lang="en-US" altLang="ja-JP" sz="4000" dirty="0">
                <a:solidFill>
                  <a:srgbClr val="FF0000"/>
                </a:solidFill>
              </a:rPr>
              <a:t>arm</a:t>
            </a:r>
            <a:endParaRPr lang="en-GB" sz="4000" dirty="0">
              <a:solidFill>
                <a:srgbClr val="FF0000"/>
              </a:solidFill>
            </a:endParaRPr>
          </a:p>
        </p:txBody>
      </p:sp>
      <p:sp>
        <p:nvSpPr>
          <p:cNvPr id="24" name="文本框 23"/>
          <p:cNvSpPr txBox="1"/>
          <p:nvPr/>
        </p:nvSpPr>
        <p:spPr>
          <a:xfrm>
            <a:off x="5327283" y="3740943"/>
            <a:ext cx="1958037" cy="707886"/>
          </a:xfrm>
          <a:prstGeom prst="rect">
            <a:avLst/>
          </a:prstGeom>
          <a:noFill/>
        </p:spPr>
        <p:txBody>
          <a:bodyPr wrap="none" rtlCol="0">
            <a:spAutoFit/>
          </a:bodyPr>
          <a:lstStyle/>
          <a:p>
            <a:r>
              <a:rPr lang="en-US" altLang="ja-JP" sz="4000" dirty="0">
                <a:solidFill>
                  <a:srgbClr val="FF0000"/>
                </a:solidFill>
              </a:rPr>
              <a:t>stomach</a:t>
            </a:r>
            <a:endParaRPr lang="en-GB" sz="4000" dirty="0">
              <a:solidFill>
                <a:srgbClr val="FF0000"/>
              </a:solidFill>
            </a:endParaRPr>
          </a:p>
        </p:txBody>
      </p:sp>
      <p:sp>
        <p:nvSpPr>
          <p:cNvPr id="25" name="文本框 24"/>
          <p:cNvSpPr txBox="1"/>
          <p:nvPr/>
        </p:nvSpPr>
        <p:spPr>
          <a:xfrm>
            <a:off x="1013044" y="4648757"/>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腿</a:t>
            </a:r>
            <a:endParaRPr lang="en-GB" sz="4000" b="1" dirty="0">
              <a:latin typeface="KaiTi" panose="02010609060101010101" pitchFamily="49" charset="-122"/>
              <a:ea typeface="KaiTi" panose="02010609060101010101" pitchFamily="49" charset="-122"/>
            </a:endParaRPr>
          </a:p>
        </p:txBody>
      </p:sp>
      <p:sp>
        <p:nvSpPr>
          <p:cNvPr id="26" name="文本框 25"/>
          <p:cNvSpPr txBox="1"/>
          <p:nvPr/>
        </p:nvSpPr>
        <p:spPr>
          <a:xfrm>
            <a:off x="1013044" y="5356643"/>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脚</a:t>
            </a:r>
            <a:endParaRPr lang="en-GB" sz="4000" b="1" dirty="0">
              <a:latin typeface="KaiTi" panose="02010609060101010101" pitchFamily="49" charset="-122"/>
              <a:ea typeface="KaiTi" panose="02010609060101010101" pitchFamily="49" charset="-122"/>
            </a:endParaRPr>
          </a:p>
        </p:txBody>
      </p:sp>
      <p:sp>
        <p:nvSpPr>
          <p:cNvPr id="27" name="文本框 26"/>
          <p:cNvSpPr txBox="1"/>
          <p:nvPr/>
        </p:nvSpPr>
        <p:spPr>
          <a:xfrm>
            <a:off x="3027835" y="4517654"/>
            <a:ext cx="742511" cy="707886"/>
          </a:xfrm>
          <a:prstGeom prst="rect">
            <a:avLst/>
          </a:prstGeom>
          <a:noFill/>
        </p:spPr>
        <p:txBody>
          <a:bodyPr wrap="none" rtlCol="0">
            <a:spAutoFit/>
          </a:bodyPr>
          <a:lstStyle/>
          <a:p>
            <a:r>
              <a:rPr lang="en-US" altLang="ja-JP" sz="4000" dirty="0" err="1">
                <a:solidFill>
                  <a:srgbClr val="0070C0"/>
                </a:solidFill>
              </a:rPr>
              <a:t>tuǐ</a:t>
            </a:r>
            <a:endParaRPr lang="en-GB" sz="4000" dirty="0">
              <a:solidFill>
                <a:srgbClr val="0070C0"/>
              </a:solidFill>
            </a:endParaRPr>
          </a:p>
        </p:txBody>
      </p:sp>
      <p:sp>
        <p:nvSpPr>
          <p:cNvPr id="28" name="文本框 27"/>
          <p:cNvSpPr txBox="1"/>
          <p:nvPr/>
        </p:nvSpPr>
        <p:spPr>
          <a:xfrm>
            <a:off x="5319822" y="4519826"/>
            <a:ext cx="798617" cy="707886"/>
          </a:xfrm>
          <a:prstGeom prst="rect">
            <a:avLst/>
          </a:prstGeom>
          <a:noFill/>
        </p:spPr>
        <p:txBody>
          <a:bodyPr wrap="none" rtlCol="0">
            <a:spAutoFit/>
          </a:bodyPr>
          <a:lstStyle/>
          <a:p>
            <a:r>
              <a:rPr lang="en-US" altLang="ja-JP" sz="4000" dirty="0">
                <a:solidFill>
                  <a:srgbClr val="FF0000"/>
                </a:solidFill>
              </a:rPr>
              <a:t>leg</a:t>
            </a:r>
            <a:endParaRPr lang="en-GB" sz="4000" dirty="0">
              <a:solidFill>
                <a:srgbClr val="FF0000"/>
              </a:solidFill>
            </a:endParaRPr>
          </a:p>
        </p:txBody>
      </p:sp>
      <p:sp>
        <p:nvSpPr>
          <p:cNvPr id="29" name="文本框 28"/>
          <p:cNvSpPr txBox="1"/>
          <p:nvPr/>
        </p:nvSpPr>
        <p:spPr>
          <a:xfrm>
            <a:off x="3027835" y="5328343"/>
            <a:ext cx="941283" cy="707886"/>
          </a:xfrm>
          <a:prstGeom prst="rect">
            <a:avLst/>
          </a:prstGeom>
          <a:noFill/>
        </p:spPr>
        <p:txBody>
          <a:bodyPr wrap="none" rtlCol="0">
            <a:spAutoFit/>
          </a:bodyPr>
          <a:lstStyle/>
          <a:p>
            <a:r>
              <a:rPr lang="en-US" altLang="ja-JP" sz="4000" dirty="0" err="1">
                <a:solidFill>
                  <a:srgbClr val="0070C0"/>
                </a:solidFill>
              </a:rPr>
              <a:t>jiǎo</a:t>
            </a:r>
            <a:endParaRPr lang="en-GB" sz="4000" dirty="0">
              <a:solidFill>
                <a:srgbClr val="0070C0"/>
              </a:solidFill>
            </a:endParaRPr>
          </a:p>
        </p:txBody>
      </p:sp>
      <p:sp>
        <p:nvSpPr>
          <p:cNvPr id="30" name="文本框 29"/>
          <p:cNvSpPr txBox="1"/>
          <p:nvPr/>
        </p:nvSpPr>
        <p:spPr>
          <a:xfrm>
            <a:off x="5339235" y="5328343"/>
            <a:ext cx="1044325" cy="707886"/>
          </a:xfrm>
          <a:prstGeom prst="rect">
            <a:avLst/>
          </a:prstGeom>
          <a:noFill/>
        </p:spPr>
        <p:txBody>
          <a:bodyPr wrap="none" rtlCol="0">
            <a:spAutoFit/>
          </a:bodyPr>
          <a:lstStyle/>
          <a:p>
            <a:r>
              <a:rPr lang="en-US" altLang="ja-JP" sz="4000" dirty="0">
                <a:solidFill>
                  <a:srgbClr val="FF0000"/>
                </a:solidFill>
              </a:rPr>
              <a:t>foot</a:t>
            </a:r>
            <a:endParaRPr lang="en-GB" sz="4000" dirty="0">
              <a:solidFill>
                <a:srgbClr val="FF0000"/>
              </a:solidFill>
            </a:endParaRPr>
          </a:p>
        </p:txBody>
      </p:sp>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23418" y="375097"/>
            <a:ext cx="1280882" cy="1280882"/>
          </a:xfrm>
          <a:prstGeom prst="rect">
            <a:avLst/>
          </a:prstGeom>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82271" y="439873"/>
            <a:ext cx="1280882" cy="1280882"/>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41145" y="439872"/>
            <a:ext cx="1364939" cy="1364939"/>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93388" y="1923615"/>
            <a:ext cx="1340941" cy="1340941"/>
          </a:xfrm>
          <a:prstGeom prst="rect">
            <a:avLst/>
          </a:prstGeom>
        </p:spPr>
      </p:pic>
      <p:pic>
        <p:nvPicPr>
          <p:cNvPr id="12" name="图片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30429" y="1948770"/>
            <a:ext cx="1340941" cy="1340941"/>
          </a:xfrm>
          <a:prstGeom prst="rect">
            <a:avLst/>
          </a:prstGeom>
        </p:spPr>
      </p:pic>
      <p:pic>
        <p:nvPicPr>
          <p:cNvPr id="13" name="图片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06328" y="1948770"/>
            <a:ext cx="1315786" cy="1315786"/>
          </a:xfrm>
          <a:prstGeom prst="rect">
            <a:avLst/>
          </a:prstGeom>
        </p:spPr>
      </p:pic>
      <p:pic>
        <p:nvPicPr>
          <p:cNvPr id="14" name="图片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60961" y="3436497"/>
            <a:ext cx="1435100" cy="1435100"/>
          </a:xfrm>
          <a:prstGeom prst="rect">
            <a:avLst/>
          </a:prstGeom>
        </p:spPr>
      </p:pic>
      <p:pic>
        <p:nvPicPr>
          <p:cNvPr id="31" name="图片 3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214032" y="3512778"/>
            <a:ext cx="1261703" cy="1261703"/>
          </a:xfrm>
          <a:prstGeom prst="rect">
            <a:avLst/>
          </a:prstGeom>
        </p:spPr>
      </p:pic>
      <p:pic>
        <p:nvPicPr>
          <p:cNvPr id="32" name="图片 3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0672709" y="3512778"/>
            <a:ext cx="1135979" cy="1135979"/>
          </a:xfrm>
          <a:prstGeom prst="rect">
            <a:avLst/>
          </a:prstGeom>
        </p:spPr>
      </p:pic>
      <p:sp>
        <p:nvSpPr>
          <p:cNvPr id="33" name="文本框 3">
            <a:extLst>
              <a:ext uri="{FF2B5EF4-FFF2-40B4-BE49-F238E27FC236}">
                <a16:creationId xmlns:a16="http://schemas.microsoft.com/office/drawing/2014/main" id="{244F1A32-CA5B-4D8F-A261-A9869DABAAD5}"/>
              </a:ext>
            </a:extLst>
          </p:cNvPr>
          <p:cNvSpPr txBox="1"/>
          <p:nvPr/>
        </p:nvSpPr>
        <p:spPr>
          <a:xfrm>
            <a:off x="6809863" y="5469247"/>
            <a:ext cx="5530110" cy="954107"/>
          </a:xfrm>
          <a:prstGeom prst="rect">
            <a:avLst/>
          </a:prstGeom>
          <a:noFill/>
        </p:spPr>
        <p:txBody>
          <a:bodyPr wrap="square" rtlCol="0">
            <a:spAutoFit/>
          </a:bodyPr>
          <a:lstStyle/>
          <a:p>
            <a:r>
              <a:rPr lang="en-US" altLang="zh-CN" sz="2800" dirty="0">
                <a:highlight>
                  <a:srgbClr val="FFFF00"/>
                </a:highlight>
              </a:rPr>
              <a:t>Task 4 Write down these words in characters, pinyin and English</a:t>
            </a:r>
            <a:endParaRPr lang="en-GB" sz="2800" dirty="0">
              <a:highlight>
                <a:srgbClr val="FFFF00"/>
              </a:highlight>
            </a:endParaRPr>
          </a:p>
        </p:txBody>
      </p:sp>
    </p:spTree>
    <p:extLst>
      <p:ext uri="{BB962C8B-B14F-4D97-AF65-F5344CB8AC3E}">
        <p14:creationId xmlns:p14="http://schemas.microsoft.com/office/powerpoint/2010/main" val="1930723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07014" y="182525"/>
            <a:ext cx="1901803" cy="523220"/>
          </a:xfrm>
          <a:prstGeom prst="rect">
            <a:avLst/>
          </a:prstGeom>
          <a:noFill/>
        </p:spPr>
        <p:txBody>
          <a:bodyPr wrap="none" rtlCol="0">
            <a:spAutoFit/>
          </a:bodyPr>
          <a:lstStyle/>
          <a:p>
            <a:r>
              <a:rPr lang="en-US" altLang="zh-CN" sz="2800" dirty="0"/>
              <a:t>Body Parts  </a:t>
            </a:r>
            <a:endParaRPr lang="en-GB" sz="2800" dirty="0"/>
          </a:p>
        </p:txBody>
      </p:sp>
      <p:sp>
        <p:nvSpPr>
          <p:cNvPr id="5" name="文本框 4"/>
          <p:cNvSpPr txBox="1"/>
          <p:nvPr/>
        </p:nvSpPr>
        <p:spPr>
          <a:xfrm>
            <a:off x="6778844" y="2594086"/>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嘴</a:t>
            </a:r>
            <a:endParaRPr lang="en-GB" sz="4000" b="1" dirty="0">
              <a:latin typeface="KaiTi" panose="02010609060101010101" pitchFamily="49" charset="-122"/>
              <a:ea typeface="KaiTi" panose="02010609060101010101" pitchFamily="49" charset="-122"/>
            </a:endParaRPr>
          </a:p>
        </p:txBody>
      </p:sp>
      <p:sp>
        <p:nvSpPr>
          <p:cNvPr id="6" name="文本框 5"/>
          <p:cNvSpPr txBox="1"/>
          <p:nvPr/>
        </p:nvSpPr>
        <p:spPr>
          <a:xfrm>
            <a:off x="4388961" y="1412769"/>
            <a:ext cx="1213794"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牙齿</a:t>
            </a:r>
            <a:endParaRPr lang="en-GB" sz="4000" b="1" dirty="0">
              <a:latin typeface="KaiTi" panose="02010609060101010101" pitchFamily="49" charset="-122"/>
              <a:ea typeface="KaiTi" panose="02010609060101010101" pitchFamily="49" charset="-122"/>
            </a:endParaRPr>
          </a:p>
        </p:txBody>
      </p:sp>
      <p:sp>
        <p:nvSpPr>
          <p:cNvPr id="7" name="文本框 6"/>
          <p:cNvSpPr txBox="1"/>
          <p:nvPr/>
        </p:nvSpPr>
        <p:spPr>
          <a:xfrm>
            <a:off x="4532422" y="2722743"/>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手</a:t>
            </a:r>
            <a:endParaRPr lang="en-GB" sz="4000" b="1" dirty="0">
              <a:latin typeface="KaiTi" panose="02010609060101010101" pitchFamily="49" charset="-122"/>
              <a:ea typeface="KaiTi" panose="02010609060101010101" pitchFamily="49" charset="-122"/>
            </a:endParaRPr>
          </a:p>
        </p:txBody>
      </p:sp>
      <p:sp>
        <p:nvSpPr>
          <p:cNvPr id="8" name="文本框 7"/>
          <p:cNvSpPr txBox="1"/>
          <p:nvPr/>
        </p:nvSpPr>
        <p:spPr>
          <a:xfrm>
            <a:off x="2545032" y="2283186"/>
            <a:ext cx="1213794"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手臂</a:t>
            </a:r>
            <a:endParaRPr lang="en-GB" sz="4000" b="1" dirty="0">
              <a:latin typeface="KaiTi" panose="02010609060101010101" pitchFamily="49" charset="-122"/>
              <a:ea typeface="KaiTi" panose="02010609060101010101" pitchFamily="49" charset="-122"/>
            </a:endParaRPr>
          </a:p>
        </p:txBody>
      </p:sp>
      <p:sp>
        <p:nvSpPr>
          <p:cNvPr id="9" name="文本框 8"/>
          <p:cNvSpPr txBox="1"/>
          <p:nvPr/>
        </p:nvSpPr>
        <p:spPr>
          <a:xfrm>
            <a:off x="3223011" y="4109243"/>
            <a:ext cx="1213794"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肚子</a:t>
            </a:r>
            <a:endParaRPr lang="en-GB" sz="4000" b="1" dirty="0">
              <a:latin typeface="KaiTi" panose="02010609060101010101" pitchFamily="49" charset="-122"/>
              <a:ea typeface="KaiTi" panose="02010609060101010101" pitchFamily="49" charset="-122"/>
            </a:endParaRPr>
          </a:p>
        </p:txBody>
      </p:sp>
      <p:sp>
        <p:nvSpPr>
          <p:cNvPr id="25" name="文本框 24"/>
          <p:cNvSpPr txBox="1"/>
          <p:nvPr/>
        </p:nvSpPr>
        <p:spPr>
          <a:xfrm>
            <a:off x="5599799" y="4216957"/>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腿</a:t>
            </a:r>
            <a:endParaRPr lang="en-GB" sz="4000" b="1" dirty="0">
              <a:latin typeface="KaiTi" panose="02010609060101010101" pitchFamily="49" charset="-122"/>
              <a:ea typeface="KaiTi" panose="02010609060101010101" pitchFamily="49" charset="-122"/>
            </a:endParaRPr>
          </a:p>
        </p:txBody>
      </p:sp>
      <p:sp>
        <p:nvSpPr>
          <p:cNvPr id="26" name="文本框 25"/>
          <p:cNvSpPr txBox="1"/>
          <p:nvPr/>
        </p:nvSpPr>
        <p:spPr>
          <a:xfrm>
            <a:off x="7667844" y="3755300"/>
            <a:ext cx="699230" cy="707886"/>
          </a:xfrm>
          <a:prstGeom prst="rect">
            <a:avLst/>
          </a:prstGeom>
          <a:noFill/>
        </p:spPr>
        <p:txBody>
          <a:bodyPr wrap="none" rtlCol="0">
            <a:spAutoFit/>
          </a:bodyPr>
          <a:lstStyle/>
          <a:p>
            <a:r>
              <a:rPr lang="zh-CN" altLang="en-US" sz="4000" b="1" dirty="0">
                <a:latin typeface="KaiTi" panose="02010609060101010101" pitchFamily="49" charset="-122"/>
                <a:ea typeface="KaiTi" panose="02010609060101010101" pitchFamily="49" charset="-122"/>
              </a:rPr>
              <a:t>脚</a:t>
            </a:r>
            <a:endParaRPr lang="en-GB" sz="4000" b="1" dirty="0">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7756335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A716D0B-55D5-4C46-B6A9-98C087EFFC4F}"/>
              </a:ext>
            </a:extLst>
          </p:cNvPr>
          <p:cNvSpPr txBox="1"/>
          <p:nvPr/>
        </p:nvSpPr>
        <p:spPr>
          <a:xfrm>
            <a:off x="1956020" y="1271272"/>
            <a:ext cx="8396578" cy="2431435"/>
          </a:xfrm>
          <a:prstGeom prst="rect">
            <a:avLst/>
          </a:prstGeom>
          <a:noFill/>
        </p:spPr>
        <p:txBody>
          <a:bodyPr wrap="square" rtlCol="0">
            <a:spAutoFit/>
          </a:bodyPr>
          <a:lstStyle/>
          <a:p>
            <a:r>
              <a:rPr lang="en-GB" sz="4000" dirty="0"/>
              <a:t>Lesson 2 I am tall</a:t>
            </a:r>
          </a:p>
          <a:p>
            <a:r>
              <a:rPr lang="en-GB" sz="2800" dirty="0"/>
              <a:t>LO: We are learning to describe people’s appearance in details</a:t>
            </a:r>
          </a:p>
          <a:p>
            <a:r>
              <a:rPr lang="en-GB" sz="2800" dirty="0"/>
              <a:t>I can </a:t>
            </a:r>
          </a:p>
          <a:p>
            <a:r>
              <a:rPr lang="en-GB" sz="2800" dirty="0"/>
              <a:t>use various structures to describe people’s appearance</a:t>
            </a:r>
          </a:p>
        </p:txBody>
      </p:sp>
    </p:spTree>
    <p:extLst>
      <p:ext uri="{BB962C8B-B14F-4D97-AF65-F5344CB8AC3E}">
        <p14:creationId xmlns:p14="http://schemas.microsoft.com/office/powerpoint/2010/main" val="3939498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168672" y="1127407"/>
            <a:ext cx="4598054" cy="646331"/>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US" altLang="ja-JP" sz="3600" dirty="0"/>
              <a:t>Subject +</a:t>
            </a:r>
            <a:r>
              <a:rPr lang="en-US" altLang="zh-CN" sz="3600" dirty="0"/>
              <a:t> </a:t>
            </a:r>
            <a:r>
              <a:rPr lang="zh-CN" altLang="en-US" sz="3600" dirty="0"/>
              <a:t>很 </a:t>
            </a:r>
            <a:r>
              <a:rPr lang="en-US" altLang="zh-CN" sz="3600" dirty="0"/>
              <a:t>+ adjective</a:t>
            </a:r>
          </a:p>
        </p:txBody>
      </p:sp>
      <p:sp>
        <p:nvSpPr>
          <p:cNvPr id="4" name="文本框 3"/>
          <p:cNvSpPr txBox="1"/>
          <p:nvPr/>
        </p:nvSpPr>
        <p:spPr>
          <a:xfrm>
            <a:off x="8140700" y="354786"/>
            <a:ext cx="697627" cy="5016758"/>
          </a:xfrm>
          <a:prstGeom prst="rect">
            <a:avLst/>
          </a:prstGeom>
          <a:noFill/>
        </p:spPr>
        <p:txBody>
          <a:bodyPr wrap="none" rtlCol="0">
            <a:spAutoFit/>
          </a:bodyPr>
          <a:lstStyle/>
          <a:p>
            <a:r>
              <a:rPr lang="zh-CN" altLang="en-US" sz="4000" dirty="0"/>
              <a:t>长</a:t>
            </a:r>
            <a:endParaRPr lang="en-US" altLang="zh-CN" sz="4000" dirty="0"/>
          </a:p>
          <a:p>
            <a:r>
              <a:rPr lang="zh-CN" altLang="en-US" sz="4000" dirty="0"/>
              <a:t>短</a:t>
            </a:r>
            <a:endParaRPr lang="en-US" altLang="zh-CN" sz="4000" dirty="0"/>
          </a:p>
          <a:p>
            <a:r>
              <a:rPr lang="zh-CN" altLang="en-US" sz="4000" dirty="0"/>
              <a:t>大</a:t>
            </a:r>
            <a:endParaRPr lang="en-US" altLang="zh-CN" sz="4000" dirty="0"/>
          </a:p>
          <a:p>
            <a:r>
              <a:rPr lang="zh-CN" altLang="en-US" sz="4000" dirty="0"/>
              <a:t>小</a:t>
            </a:r>
            <a:endParaRPr lang="en-US" altLang="zh-CN" sz="4000" dirty="0"/>
          </a:p>
          <a:p>
            <a:r>
              <a:rPr lang="zh-CN" altLang="en-US" sz="4000" dirty="0"/>
              <a:t>高</a:t>
            </a:r>
            <a:endParaRPr lang="en-US" altLang="zh-CN" sz="4000" dirty="0"/>
          </a:p>
          <a:p>
            <a:r>
              <a:rPr lang="zh-CN" altLang="en-US" sz="4000" dirty="0"/>
              <a:t>矮</a:t>
            </a:r>
            <a:endParaRPr lang="en-US" altLang="zh-CN" sz="4000" dirty="0"/>
          </a:p>
          <a:p>
            <a:r>
              <a:rPr lang="zh-CN" altLang="en-US" sz="4000" dirty="0"/>
              <a:t>方</a:t>
            </a:r>
            <a:endParaRPr lang="en-US" altLang="zh-CN" sz="4000" dirty="0"/>
          </a:p>
          <a:p>
            <a:r>
              <a:rPr lang="zh-CN" altLang="en-US" sz="4000" dirty="0"/>
              <a:t>圆</a:t>
            </a:r>
            <a:endParaRPr lang="en-GB" sz="4000" dirty="0"/>
          </a:p>
        </p:txBody>
      </p:sp>
      <p:sp>
        <p:nvSpPr>
          <p:cNvPr id="5" name="文本框 4"/>
          <p:cNvSpPr txBox="1"/>
          <p:nvPr/>
        </p:nvSpPr>
        <p:spPr>
          <a:xfrm>
            <a:off x="8968669" y="418286"/>
            <a:ext cx="998991" cy="461665"/>
          </a:xfrm>
          <a:prstGeom prst="rect">
            <a:avLst/>
          </a:prstGeom>
          <a:noFill/>
        </p:spPr>
        <p:txBody>
          <a:bodyPr wrap="none" rtlCol="0">
            <a:spAutoFit/>
          </a:bodyPr>
          <a:lstStyle/>
          <a:p>
            <a:r>
              <a:rPr lang="en-US" altLang="ja-JP" sz="2400" dirty="0" err="1"/>
              <a:t>cháng</a:t>
            </a:r>
            <a:r>
              <a:rPr lang="en-US" altLang="ja-JP" sz="2400" dirty="0"/>
              <a:t> </a:t>
            </a:r>
            <a:endParaRPr lang="en-GB" sz="2400" dirty="0"/>
          </a:p>
        </p:txBody>
      </p:sp>
      <p:sp>
        <p:nvSpPr>
          <p:cNvPr id="6" name="文本框 5"/>
          <p:cNvSpPr txBox="1"/>
          <p:nvPr/>
        </p:nvSpPr>
        <p:spPr>
          <a:xfrm>
            <a:off x="8968669" y="1072465"/>
            <a:ext cx="817853" cy="461665"/>
          </a:xfrm>
          <a:prstGeom prst="rect">
            <a:avLst/>
          </a:prstGeom>
          <a:noFill/>
        </p:spPr>
        <p:txBody>
          <a:bodyPr wrap="none" rtlCol="0">
            <a:spAutoFit/>
          </a:bodyPr>
          <a:lstStyle/>
          <a:p>
            <a:r>
              <a:rPr lang="en-US" altLang="ja-JP" sz="2400" dirty="0" err="1"/>
              <a:t>duǎn</a:t>
            </a:r>
            <a:endParaRPr lang="en-GB" sz="2400" dirty="0"/>
          </a:p>
        </p:txBody>
      </p:sp>
      <p:sp>
        <p:nvSpPr>
          <p:cNvPr id="7" name="文本框 6"/>
          <p:cNvSpPr txBox="1"/>
          <p:nvPr/>
        </p:nvSpPr>
        <p:spPr>
          <a:xfrm>
            <a:off x="8968669" y="1542906"/>
            <a:ext cx="562975" cy="461665"/>
          </a:xfrm>
          <a:prstGeom prst="rect">
            <a:avLst/>
          </a:prstGeom>
          <a:noFill/>
        </p:spPr>
        <p:txBody>
          <a:bodyPr wrap="none" rtlCol="0">
            <a:spAutoFit/>
          </a:bodyPr>
          <a:lstStyle/>
          <a:p>
            <a:r>
              <a:rPr lang="en-US" altLang="ja-JP" sz="2400" dirty="0" err="1"/>
              <a:t>dà</a:t>
            </a:r>
            <a:r>
              <a:rPr lang="en-US" altLang="ja-JP" sz="2400" dirty="0"/>
              <a:t> </a:t>
            </a:r>
            <a:endParaRPr lang="en-GB" sz="2400" dirty="0"/>
          </a:p>
        </p:txBody>
      </p:sp>
      <p:sp>
        <p:nvSpPr>
          <p:cNvPr id="8" name="文本框 7"/>
          <p:cNvSpPr txBox="1"/>
          <p:nvPr/>
        </p:nvSpPr>
        <p:spPr>
          <a:xfrm>
            <a:off x="8968669" y="2197085"/>
            <a:ext cx="766557" cy="461665"/>
          </a:xfrm>
          <a:prstGeom prst="rect">
            <a:avLst/>
          </a:prstGeom>
          <a:noFill/>
        </p:spPr>
        <p:txBody>
          <a:bodyPr wrap="none" rtlCol="0">
            <a:spAutoFit/>
          </a:bodyPr>
          <a:lstStyle/>
          <a:p>
            <a:r>
              <a:rPr lang="en-US" altLang="ja-JP" sz="2400" dirty="0" err="1"/>
              <a:t>xiǎo</a:t>
            </a:r>
            <a:r>
              <a:rPr lang="en-US" altLang="ja-JP" sz="2400" dirty="0"/>
              <a:t> </a:t>
            </a:r>
            <a:endParaRPr lang="en-GB" sz="2400" dirty="0"/>
          </a:p>
        </p:txBody>
      </p:sp>
      <p:sp>
        <p:nvSpPr>
          <p:cNvPr id="9" name="文本框 8"/>
          <p:cNvSpPr txBox="1"/>
          <p:nvPr/>
        </p:nvSpPr>
        <p:spPr>
          <a:xfrm>
            <a:off x="8968669" y="2863165"/>
            <a:ext cx="701539" cy="461665"/>
          </a:xfrm>
          <a:prstGeom prst="rect">
            <a:avLst/>
          </a:prstGeom>
          <a:noFill/>
        </p:spPr>
        <p:txBody>
          <a:bodyPr wrap="none" rtlCol="0">
            <a:spAutoFit/>
          </a:bodyPr>
          <a:lstStyle/>
          <a:p>
            <a:r>
              <a:rPr lang="en-US" altLang="ja-JP" sz="2400" dirty="0" err="1"/>
              <a:t>gāo</a:t>
            </a:r>
            <a:r>
              <a:rPr lang="en-US" altLang="ja-JP" sz="2400" dirty="0"/>
              <a:t> </a:t>
            </a:r>
            <a:endParaRPr lang="en-GB" sz="2400" dirty="0"/>
          </a:p>
        </p:txBody>
      </p:sp>
      <p:sp>
        <p:nvSpPr>
          <p:cNvPr id="10" name="文本框 9"/>
          <p:cNvSpPr txBox="1"/>
          <p:nvPr/>
        </p:nvSpPr>
        <p:spPr>
          <a:xfrm>
            <a:off x="8968669" y="3492563"/>
            <a:ext cx="471604" cy="461665"/>
          </a:xfrm>
          <a:prstGeom prst="rect">
            <a:avLst/>
          </a:prstGeom>
          <a:noFill/>
        </p:spPr>
        <p:txBody>
          <a:bodyPr wrap="none" rtlCol="0">
            <a:spAutoFit/>
          </a:bodyPr>
          <a:lstStyle/>
          <a:p>
            <a:r>
              <a:rPr lang="en-US" altLang="ja-JP" sz="2400" dirty="0" err="1"/>
              <a:t>ǎi</a:t>
            </a:r>
            <a:r>
              <a:rPr lang="en-US" altLang="ja-JP" sz="2400" dirty="0"/>
              <a:t> </a:t>
            </a:r>
            <a:endParaRPr lang="en-GB" sz="2400" dirty="0"/>
          </a:p>
        </p:txBody>
      </p:sp>
      <p:sp>
        <p:nvSpPr>
          <p:cNvPr id="11" name="文本框 10"/>
          <p:cNvSpPr txBox="1"/>
          <p:nvPr/>
        </p:nvSpPr>
        <p:spPr>
          <a:xfrm>
            <a:off x="8968669" y="4085279"/>
            <a:ext cx="795795" cy="461665"/>
          </a:xfrm>
          <a:prstGeom prst="rect">
            <a:avLst/>
          </a:prstGeom>
          <a:noFill/>
        </p:spPr>
        <p:txBody>
          <a:bodyPr wrap="none" rtlCol="0">
            <a:spAutoFit/>
          </a:bodyPr>
          <a:lstStyle/>
          <a:p>
            <a:r>
              <a:rPr lang="en-US" altLang="ja-JP" sz="2400" dirty="0" err="1"/>
              <a:t>fāng</a:t>
            </a:r>
            <a:r>
              <a:rPr lang="en-US" altLang="ja-JP" sz="2400" dirty="0"/>
              <a:t> </a:t>
            </a:r>
            <a:endParaRPr lang="en-GB" sz="2400" dirty="0"/>
          </a:p>
        </p:txBody>
      </p:sp>
      <p:sp>
        <p:nvSpPr>
          <p:cNvPr id="12" name="文本框 11"/>
          <p:cNvSpPr txBox="1"/>
          <p:nvPr/>
        </p:nvSpPr>
        <p:spPr>
          <a:xfrm>
            <a:off x="9070269" y="4774386"/>
            <a:ext cx="864339" cy="461665"/>
          </a:xfrm>
          <a:prstGeom prst="rect">
            <a:avLst/>
          </a:prstGeom>
          <a:noFill/>
        </p:spPr>
        <p:txBody>
          <a:bodyPr wrap="none" rtlCol="0">
            <a:spAutoFit/>
          </a:bodyPr>
          <a:lstStyle/>
          <a:p>
            <a:r>
              <a:rPr lang="en-US" altLang="ja-JP" sz="2400" dirty="0" err="1"/>
              <a:t>yuán</a:t>
            </a:r>
            <a:r>
              <a:rPr lang="en-US" altLang="ja-JP" sz="2400" dirty="0"/>
              <a:t> </a:t>
            </a:r>
            <a:endParaRPr lang="en-GB" sz="2400" dirty="0"/>
          </a:p>
        </p:txBody>
      </p:sp>
      <p:sp>
        <p:nvSpPr>
          <p:cNvPr id="13" name="文本框 12"/>
          <p:cNvSpPr txBox="1"/>
          <p:nvPr/>
        </p:nvSpPr>
        <p:spPr>
          <a:xfrm>
            <a:off x="10176671" y="443686"/>
            <a:ext cx="792205" cy="461665"/>
          </a:xfrm>
          <a:prstGeom prst="rect">
            <a:avLst/>
          </a:prstGeom>
          <a:noFill/>
        </p:spPr>
        <p:txBody>
          <a:bodyPr wrap="none" rtlCol="0">
            <a:spAutoFit/>
          </a:bodyPr>
          <a:lstStyle/>
          <a:p>
            <a:r>
              <a:rPr lang="en-US" altLang="ja-JP" sz="2400" dirty="0"/>
              <a:t>long </a:t>
            </a:r>
            <a:endParaRPr lang="en-GB" sz="2400" dirty="0"/>
          </a:p>
        </p:txBody>
      </p:sp>
      <p:sp>
        <p:nvSpPr>
          <p:cNvPr id="14" name="文本框 13"/>
          <p:cNvSpPr txBox="1"/>
          <p:nvPr/>
        </p:nvSpPr>
        <p:spPr>
          <a:xfrm>
            <a:off x="10176671" y="1097865"/>
            <a:ext cx="1999393" cy="461665"/>
          </a:xfrm>
          <a:prstGeom prst="rect">
            <a:avLst/>
          </a:prstGeom>
          <a:noFill/>
        </p:spPr>
        <p:txBody>
          <a:bodyPr wrap="none" rtlCol="0">
            <a:spAutoFit/>
          </a:bodyPr>
          <a:lstStyle/>
          <a:p>
            <a:r>
              <a:rPr lang="en-US" altLang="ja-JP" sz="2400" dirty="0"/>
              <a:t>short in</a:t>
            </a:r>
            <a:r>
              <a:rPr lang="ja-JP" altLang="en-US" sz="2400" dirty="0"/>
              <a:t> </a:t>
            </a:r>
            <a:r>
              <a:rPr lang="en-US" altLang="ja-JP" sz="2400" dirty="0"/>
              <a:t>length</a:t>
            </a:r>
            <a:endParaRPr lang="en-GB" sz="2400" dirty="0"/>
          </a:p>
        </p:txBody>
      </p:sp>
      <p:sp>
        <p:nvSpPr>
          <p:cNvPr id="15" name="文本框 14"/>
          <p:cNvSpPr txBox="1"/>
          <p:nvPr/>
        </p:nvSpPr>
        <p:spPr>
          <a:xfrm>
            <a:off x="10176671" y="1568306"/>
            <a:ext cx="630301" cy="461665"/>
          </a:xfrm>
          <a:prstGeom prst="rect">
            <a:avLst/>
          </a:prstGeom>
          <a:noFill/>
        </p:spPr>
        <p:txBody>
          <a:bodyPr wrap="none" rtlCol="0">
            <a:spAutoFit/>
          </a:bodyPr>
          <a:lstStyle/>
          <a:p>
            <a:r>
              <a:rPr lang="en-US" altLang="ja-JP" sz="2400" dirty="0"/>
              <a:t>big </a:t>
            </a:r>
            <a:endParaRPr lang="en-GB" sz="2400" dirty="0"/>
          </a:p>
        </p:txBody>
      </p:sp>
      <p:sp>
        <p:nvSpPr>
          <p:cNvPr id="16" name="文本框 15"/>
          <p:cNvSpPr txBox="1"/>
          <p:nvPr/>
        </p:nvSpPr>
        <p:spPr>
          <a:xfrm>
            <a:off x="10176671" y="2222485"/>
            <a:ext cx="907621" cy="461665"/>
          </a:xfrm>
          <a:prstGeom prst="rect">
            <a:avLst/>
          </a:prstGeom>
          <a:noFill/>
        </p:spPr>
        <p:txBody>
          <a:bodyPr wrap="none" rtlCol="0">
            <a:spAutoFit/>
          </a:bodyPr>
          <a:lstStyle/>
          <a:p>
            <a:r>
              <a:rPr lang="en-US" altLang="ja-JP" sz="2400" dirty="0"/>
              <a:t>small </a:t>
            </a:r>
            <a:endParaRPr lang="en-GB" sz="2400" dirty="0"/>
          </a:p>
        </p:txBody>
      </p:sp>
      <p:sp>
        <p:nvSpPr>
          <p:cNvPr id="17" name="文本框 16"/>
          <p:cNvSpPr txBox="1"/>
          <p:nvPr/>
        </p:nvSpPr>
        <p:spPr>
          <a:xfrm>
            <a:off x="10176671" y="2888565"/>
            <a:ext cx="640945" cy="461665"/>
          </a:xfrm>
          <a:prstGeom prst="rect">
            <a:avLst/>
          </a:prstGeom>
          <a:noFill/>
        </p:spPr>
        <p:txBody>
          <a:bodyPr wrap="none" rtlCol="0">
            <a:spAutoFit/>
          </a:bodyPr>
          <a:lstStyle/>
          <a:p>
            <a:r>
              <a:rPr lang="en-US" altLang="ja-JP" sz="2400" dirty="0"/>
              <a:t>tall </a:t>
            </a:r>
            <a:endParaRPr lang="en-GB" sz="2400" dirty="0"/>
          </a:p>
        </p:txBody>
      </p:sp>
      <p:sp>
        <p:nvSpPr>
          <p:cNvPr id="18" name="文本框 17"/>
          <p:cNvSpPr txBox="1"/>
          <p:nvPr/>
        </p:nvSpPr>
        <p:spPr>
          <a:xfrm>
            <a:off x="10176671" y="3517963"/>
            <a:ext cx="2070118" cy="461665"/>
          </a:xfrm>
          <a:prstGeom prst="rect">
            <a:avLst/>
          </a:prstGeom>
          <a:noFill/>
        </p:spPr>
        <p:txBody>
          <a:bodyPr wrap="none" rtlCol="0">
            <a:spAutoFit/>
          </a:bodyPr>
          <a:lstStyle/>
          <a:p>
            <a:r>
              <a:rPr lang="en-US" altLang="ja-JP" sz="2400" dirty="0"/>
              <a:t>short</a:t>
            </a:r>
            <a:r>
              <a:rPr lang="ja-JP" altLang="en-US" sz="2400" dirty="0"/>
              <a:t> </a:t>
            </a:r>
            <a:r>
              <a:rPr lang="en-US" altLang="ja-JP" sz="2400" dirty="0"/>
              <a:t>in</a:t>
            </a:r>
            <a:r>
              <a:rPr lang="ja-JP" altLang="en-US" sz="2400" dirty="0"/>
              <a:t> </a:t>
            </a:r>
            <a:r>
              <a:rPr lang="en-US" altLang="ja-JP" sz="2400" dirty="0"/>
              <a:t>height </a:t>
            </a:r>
            <a:endParaRPr lang="en-GB" sz="2400" dirty="0"/>
          </a:p>
        </p:txBody>
      </p:sp>
      <p:sp>
        <p:nvSpPr>
          <p:cNvPr id="19" name="文本框 18"/>
          <p:cNvSpPr txBox="1"/>
          <p:nvPr/>
        </p:nvSpPr>
        <p:spPr>
          <a:xfrm>
            <a:off x="10176671" y="4110679"/>
            <a:ext cx="1102353" cy="461665"/>
          </a:xfrm>
          <a:prstGeom prst="rect">
            <a:avLst/>
          </a:prstGeom>
          <a:noFill/>
        </p:spPr>
        <p:txBody>
          <a:bodyPr wrap="none" rtlCol="0">
            <a:spAutoFit/>
          </a:bodyPr>
          <a:lstStyle/>
          <a:p>
            <a:r>
              <a:rPr lang="en-US" altLang="ja-JP" sz="2400" dirty="0"/>
              <a:t>square </a:t>
            </a:r>
            <a:endParaRPr lang="en-GB" sz="2400" dirty="0"/>
          </a:p>
        </p:txBody>
      </p:sp>
      <p:sp>
        <p:nvSpPr>
          <p:cNvPr id="20" name="文本框 19"/>
          <p:cNvSpPr txBox="1"/>
          <p:nvPr/>
        </p:nvSpPr>
        <p:spPr>
          <a:xfrm>
            <a:off x="10278271" y="4799786"/>
            <a:ext cx="1003673" cy="461665"/>
          </a:xfrm>
          <a:prstGeom prst="rect">
            <a:avLst/>
          </a:prstGeom>
          <a:noFill/>
        </p:spPr>
        <p:txBody>
          <a:bodyPr wrap="none" rtlCol="0">
            <a:spAutoFit/>
          </a:bodyPr>
          <a:lstStyle/>
          <a:p>
            <a:r>
              <a:rPr lang="en-US" altLang="ja-JP" sz="2400" dirty="0"/>
              <a:t>round </a:t>
            </a:r>
            <a:endParaRPr lang="en-GB" sz="2400" dirty="0"/>
          </a:p>
        </p:txBody>
      </p:sp>
      <p:sp>
        <p:nvSpPr>
          <p:cNvPr id="21" name="矩形 20"/>
          <p:cNvSpPr/>
          <p:nvPr/>
        </p:nvSpPr>
        <p:spPr>
          <a:xfrm>
            <a:off x="673070" y="2037818"/>
            <a:ext cx="7370929" cy="830997"/>
          </a:xfrm>
          <a:prstGeom prst="rect">
            <a:avLst/>
          </a:prstGeom>
        </p:spPr>
        <p:txBody>
          <a:bodyPr wrap="none">
            <a:spAutoFit/>
          </a:bodyPr>
          <a:lstStyle/>
          <a:p>
            <a:pPr lvl="0"/>
            <a:r>
              <a:rPr lang="zh-CN" altLang="en-US" sz="4800" dirty="0">
                <a:solidFill>
                  <a:prstClr val="black"/>
                </a:solidFill>
              </a:rPr>
              <a:t>我的朋友的个子</a:t>
            </a:r>
            <a:r>
              <a:rPr lang="en-US" altLang="zh-CN" sz="4800" dirty="0">
                <a:solidFill>
                  <a:prstClr val="black"/>
                </a:solidFill>
              </a:rPr>
              <a:t>+ </a:t>
            </a:r>
            <a:r>
              <a:rPr lang="zh-CN" altLang="en-US" sz="4800" dirty="0">
                <a:solidFill>
                  <a:prstClr val="black"/>
                </a:solidFill>
              </a:rPr>
              <a:t>很 </a:t>
            </a:r>
            <a:r>
              <a:rPr lang="en-US" altLang="zh-CN" sz="4800" dirty="0">
                <a:solidFill>
                  <a:prstClr val="black"/>
                </a:solidFill>
              </a:rPr>
              <a:t>+ </a:t>
            </a:r>
            <a:r>
              <a:rPr lang="zh-CN" altLang="en-US" sz="4800" dirty="0">
                <a:solidFill>
                  <a:prstClr val="black"/>
                </a:solidFill>
              </a:rPr>
              <a:t>高。</a:t>
            </a:r>
            <a:endParaRPr lang="en-GB" sz="4800" dirty="0">
              <a:solidFill>
                <a:prstClr val="black"/>
              </a:solidFill>
            </a:endParaRPr>
          </a:p>
        </p:txBody>
      </p:sp>
      <p:sp>
        <p:nvSpPr>
          <p:cNvPr id="22" name="文本框 21"/>
          <p:cNvSpPr txBox="1"/>
          <p:nvPr/>
        </p:nvSpPr>
        <p:spPr>
          <a:xfrm>
            <a:off x="1075434" y="3260975"/>
            <a:ext cx="7123346" cy="286232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altLang="zh-CN" sz="3600" dirty="0"/>
              <a:t>Write two sentences to describe your friend’s height and one body part. If you don’t know how to say your sentence, write them down in Pinyin as well.</a:t>
            </a:r>
          </a:p>
        </p:txBody>
      </p:sp>
      <p:sp>
        <p:nvSpPr>
          <p:cNvPr id="3" name="TextBox 2">
            <a:extLst>
              <a:ext uri="{FF2B5EF4-FFF2-40B4-BE49-F238E27FC236}">
                <a16:creationId xmlns:a16="http://schemas.microsoft.com/office/drawing/2014/main" id="{993F21BF-5BDE-43AA-BC29-895927038CFC}"/>
              </a:ext>
            </a:extLst>
          </p:cNvPr>
          <p:cNvSpPr txBox="1"/>
          <p:nvPr/>
        </p:nvSpPr>
        <p:spPr>
          <a:xfrm>
            <a:off x="510890" y="149581"/>
            <a:ext cx="7499467" cy="954107"/>
          </a:xfrm>
          <a:prstGeom prst="rect">
            <a:avLst/>
          </a:prstGeom>
          <a:noFill/>
        </p:spPr>
        <p:txBody>
          <a:bodyPr wrap="square" rtlCol="0">
            <a:spAutoFit/>
          </a:bodyPr>
          <a:lstStyle/>
          <a:p>
            <a:r>
              <a:rPr lang="en-GB" sz="2800" dirty="0">
                <a:highlight>
                  <a:srgbClr val="FFFF00"/>
                </a:highlight>
              </a:rPr>
              <a:t>Task 1 Use the following sentence structure to write 2 sentences</a:t>
            </a:r>
          </a:p>
        </p:txBody>
      </p:sp>
    </p:spTree>
    <p:extLst>
      <p:ext uri="{BB962C8B-B14F-4D97-AF65-F5344CB8AC3E}">
        <p14:creationId xmlns:p14="http://schemas.microsoft.com/office/powerpoint/2010/main" val="14566693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6625" y="539866"/>
            <a:ext cx="8067017" cy="1138773"/>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US" altLang="zh-CN" sz="3600" dirty="0">
                <a:highlight>
                  <a:srgbClr val="FFFF00"/>
                </a:highlight>
              </a:rPr>
              <a:t>Task 2 Use single-character adjectiv</a:t>
            </a:r>
            <a:r>
              <a:rPr lang="en-US" altLang="ja-JP" sz="3600" dirty="0">
                <a:highlight>
                  <a:srgbClr val="FFFF00"/>
                </a:highlight>
              </a:rPr>
              <a:t>e</a:t>
            </a:r>
          </a:p>
          <a:p>
            <a:r>
              <a:rPr lang="en-US" altLang="ja-JP" sz="3200" dirty="0"/>
              <a:t>Subject</a:t>
            </a:r>
            <a:r>
              <a:rPr lang="ja-JP" altLang="en-US" sz="3200" dirty="0"/>
              <a:t> </a:t>
            </a:r>
            <a:r>
              <a:rPr lang="en-US" altLang="ja-JP" sz="3200" dirty="0"/>
              <a:t>+</a:t>
            </a:r>
            <a:r>
              <a:rPr lang="ja-JP" altLang="en-US" sz="3200" dirty="0"/>
              <a:t> </a:t>
            </a:r>
            <a:r>
              <a:rPr lang="en-US" altLang="ja-JP" sz="3200" dirty="0"/>
              <a:t>single-character</a:t>
            </a:r>
            <a:r>
              <a:rPr lang="ja-JP" altLang="en-US" sz="3200" dirty="0"/>
              <a:t> </a:t>
            </a:r>
            <a:r>
              <a:rPr lang="en-US" altLang="ja-JP" sz="3200" dirty="0" err="1"/>
              <a:t>adjectie</a:t>
            </a:r>
            <a:r>
              <a:rPr lang="en-GB" altLang="ja-JP" sz="3200" dirty="0"/>
              <a:t>v</a:t>
            </a:r>
            <a:r>
              <a:rPr lang="en-US" altLang="ja-JP" sz="3200" dirty="0"/>
              <a:t>e</a:t>
            </a:r>
            <a:r>
              <a:rPr lang="ja-JP" altLang="en-US" sz="3200" dirty="0"/>
              <a:t> </a:t>
            </a:r>
            <a:r>
              <a:rPr lang="en-US" altLang="ja-JP" sz="3200" dirty="0"/>
              <a:t>twice</a:t>
            </a:r>
            <a:r>
              <a:rPr lang="ja-JP" altLang="en-US" sz="3200" dirty="0"/>
              <a:t> </a:t>
            </a:r>
            <a:r>
              <a:rPr lang="en-US" altLang="ja-JP" sz="3200" dirty="0"/>
              <a:t>+ </a:t>
            </a:r>
            <a:r>
              <a:rPr lang="zh-CN" altLang="en-US" sz="3200" dirty="0"/>
              <a:t>的</a:t>
            </a:r>
            <a:endParaRPr lang="en-US" altLang="zh-CN" sz="3200" dirty="0"/>
          </a:p>
        </p:txBody>
      </p:sp>
      <p:sp>
        <p:nvSpPr>
          <p:cNvPr id="3" name="文本框 2"/>
          <p:cNvSpPr txBox="1"/>
          <p:nvPr/>
        </p:nvSpPr>
        <p:spPr>
          <a:xfrm>
            <a:off x="8343027" y="380186"/>
            <a:ext cx="697627" cy="5016758"/>
          </a:xfrm>
          <a:prstGeom prst="rect">
            <a:avLst/>
          </a:prstGeom>
          <a:noFill/>
        </p:spPr>
        <p:txBody>
          <a:bodyPr wrap="none" rtlCol="0">
            <a:spAutoFit/>
          </a:bodyPr>
          <a:lstStyle/>
          <a:p>
            <a:r>
              <a:rPr lang="zh-CN" altLang="en-US" sz="4000" dirty="0"/>
              <a:t>长</a:t>
            </a:r>
            <a:endParaRPr lang="en-US" altLang="zh-CN" sz="4000" dirty="0"/>
          </a:p>
          <a:p>
            <a:r>
              <a:rPr lang="zh-CN" altLang="en-US" sz="4000" dirty="0"/>
              <a:t>短</a:t>
            </a:r>
            <a:endParaRPr lang="en-US" altLang="zh-CN" sz="4000" dirty="0"/>
          </a:p>
          <a:p>
            <a:r>
              <a:rPr lang="zh-CN" altLang="en-US" sz="4000" dirty="0"/>
              <a:t>大</a:t>
            </a:r>
            <a:endParaRPr lang="en-US" altLang="zh-CN" sz="4000" dirty="0"/>
          </a:p>
          <a:p>
            <a:r>
              <a:rPr lang="zh-CN" altLang="en-US" sz="4000" dirty="0"/>
              <a:t>小</a:t>
            </a:r>
            <a:endParaRPr lang="en-US" altLang="zh-CN" sz="4000" dirty="0"/>
          </a:p>
          <a:p>
            <a:r>
              <a:rPr lang="zh-CN" altLang="en-US" sz="4000" dirty="0"/>
              <a:t>高</a:t>
            </a:r>
            <a:endParaRPr lang="en-US" altLang="zh-CN" sz="4000" dirty="0"/>
          </a:p>
          <a:p>
            <a:r>
              <a:rPr lang="zh-CN" altLang="en-US" sz="4000" dirty="0"/>
              <a:t>矮</a:t>
            </a:r>
            <a:endParaRPr lang="en-US" altLang="zh-CN" sz="4000" dirty="0"/>
          </a:p>
          <a:p>
            <a:r>
              <a:rPr lang="zh-CN" altLang="en-US" sz="4000" dirty="0"/>
              <a:t>方</a:t>
            </a:r>
            <a:endParaRPr lang="en-US" altLang="zh-CN" sz="4000" dirty="0"/>
          </a:p>
          <a:p>
            <a:r>
              <a:rPr lang="zh-CN" altLang="en-US" sz="4000" dirty="0"/>
              <a:t>圆</a:t>
            </a:r>
            <a:endParaRPr lang="en-GB" sz="4000" dirty="0"/>
          </a:p>
        </p:txBody>
      </p:sp>
      <p:sp>
        <p:nvSpPr>
          <p:cNvPr id="4" name="文本框 3"/>
          <p:cNvSpPr txBox="1"/>
          <p:nvPr/>
        </p:nvSpPr>
        <p:spPr>
          <a:xfrm>
            <a:off x="8968669" y="418286"/>
            <a:ext cx="998991" cy="461665"/>
          </a:xfrm>
          <a:prstGeom prst="rect">
            <a:avLst/>
          </a:prstGeom>
          <a:noFill/>
        </p:spPr>
        <p:txBody>
          <a:bodyPr wrap="none" rtlCol="0">
            <a:spAutoFit/>
          </a:bodyPr>
          <a:lstStyle/>
          <a:p>
            <a:r>
              <a:rPr lang="en-US" altLang="ja-JP" sz="2400" dirty="0" err="1"/>
              <a:t>cháng</a:t>
            </a:r>
            <a:r>
              <a:rPr lang="en-US" altLang="ja-JP" sz="2400" dirty="0"/>
              <a:t> </a:t>
            </a:r>
            <a:endParaRPr lang="en-GB" sz="2400" dirty="0"/>
          </a:p>
        </p:txBody>
      </p:sp>
      <p:sp>
        <p:nvSpPr>
          <p:cNvPr id="5" name="文本框 4"/>
          <p:cNvSpPr txBox="1"/>
          <p:nvPr/>
        </p:nvSpPr>
        <p:spPr>
          <a:xfrm>
            <a:off x="8968669" y="1072465"/>
            <a:ext cx="817853" cy="461665"/>
          </a:xfrm>
          <a:prstGeom prst="rect">
            <a:avLst/>
          </a:prstGeom>
          <a:noFill/>
        </p:spPr>
        <p:txBody>
          <a:bodyPr wrap="none" rtlCol="0">
            <a:spAutoFit/>
          </a:bodyPr>
          <a:lstStyle/>
          <a:p>
            <a:r>
              <a:rPr lang="en-US" altLang="ja-JP" sz="2400" dirty="0" err="1"/>
              <a:t>duǎn</a:t>
            </a:r>
            <a:endParaRPr lang="en-GB" sz="2400" dirty="0"/>
          </a:p>
        </p:txBody>
      </p:sp>
      <p:sp>
        <p:nvSpPr>
          <p:cNvPr id="6" name="文本框 5"/>
          <p:cNvSpPr txBox="1"/>
          <p:nvPr/>
        </p:nvSpPr>
        <p:spPr>
          <a:xfrm>
            <a:off x="8968669" y="1542906"/>
            <a:ext cx="562975" cy="461665"/>
          </a:xfrm>
          <a:prstGeom prst="rect">
            <a:avLst/>
          </a:prstGeom>
          <a:noFill/>
        </p:spPr>
        <p:txBody>
          <a:bodyPr wrap="none" rtlCol="0">
            <a:spAutoFit/>
          </a:bodyPr>
          <a:lstStyle/>
          <a:p>
            <a:r>
              <a:rPr lang="en-US" altLang="ja-JP" sz="2400" dirty="0" err="1"/>
              <a:t>dà</a:t>
            </a:r>
            <a:r>
              <a:rPr lang="en-US" altLang="ja-JP" sz="2400" dirty="0"/>
              <a:t> </a:t>
            </a:r>
            <a:endParaRPr lang="en-GB" sz="2400" dirty="0"/>
          </a:p>
        </p:txBody>
      </p:sp>
      <p:sp>
        <p:nvSpPr>
          <p:cNvPr id="7" name="文本框 6"/>
          <p:cNvSpPr txBox="1"/>
          <p:nvPr/>
        </p:nvSpPr>
        <p:spPr>
          <a:xfrm>
            <a:off x="8968669" y="2197085"/>
            <a:ext cx="766557" cy="461665"/>
          </a:xfrm>
          <a:prstGeom prst="rect">
            <a:avLst/>
          </a:prstGeom>
          <a:noFill/>
        </p:spPr>
        <p:txBody>
          <a:bodyPr wrap="none" rtlCol="0">
            <a:spAutoFit/>
          </a:bodyPr>
          <a:lstStyle/>
          <a:p>
            <a:r>
              <a:rPr lang="en-US" altLang="ja-JP" sz="2400" dirty="0" err="1"/>
              <a:t>xiǎo</a:t>
            </a:r>
            <a:r>
              <a:rPr lang="en-US" altLang="ja-JP" sz="2400" dirty="0"/>
              <a:t> </a:t>
            </a:r>
            <a:endParaRPr lang="en-GB" sz="2400" dirty="0"/>
          </a:p>
        </p:txBody>
      </p:sp>
      <p:sp>
        <p:nvSpPr>
          <p:cNvPr id="8" name="文本框 7"/>
          <p:cNvSpPr txBox="1"/>
          <p:nvPr/>
        </p:nvSpPr>
        <p:spPr>
          <a:xfrm>
            <a:off x="8968669" y="2863165"/>
            <a:ext cx="701539" cy="461665"/>
          </a:xfrm>
          <a:prstGeom prst="rect">
            <a:avLst/>
          </a:prstGeom>
          <a:noFill/>
        </p:spPr>
        <p:txBody>
          <a:bodyPr wrap="none" rtlCol="0">
            <a:spAutoFit/>
          </a:bodyPr>
          <a:lstStyle/>
          <a:p>
            <a:r>
              <a:rPr lang="en-US" altLang="ja-JP" sz="2400" dirty="0" err="1"/>
              <a:t>gāo</a:t>
            </a:r>
            <a:r>
              <a:rPr lang="en-US" altLang="ja-JP" sz="2400" dirty="0"/>
              <a:t> </a:t>
            </a:r>
            <a:endParaRPr lang="en-GB" sz="2400" dirty="0"/>
          </a:p>
        </p:txBody>
      </p:sp>
      <p:sp>
        <p:nvSpPr>
          <p:cNvPr id="9" name="文本框 8"/>
          <p:cNvSpPr txBox="1"/>
          <p:nvPr/>
        </p:nvSpPr>
        <p:spPr>
          <a:xfrm>
            <a:off x="8968669" y="3492563"/>
            <a:ext cx="471604" cy="461665"/>
          </a:xfrm>
          <a:prstGeom prst="rect">
            <a:avLst/>
          </a:prstGeom>
          <a:noFill/>
        </p:spPr>
        <p:txBody>
          <a:bodyPr wrap="none" rtlCol="0">
            <a:spAutoFit/>
          </a:bodyPr>
          <a:lstStyle/>
          <a:p>
            <a:r>
              <a:rPr lang="en-US" altLang="ja-JP" sz="2400" dirty="0" err="1"/>
              <a:t>ǎi</a:t>
            </a:r>
            <a:r>
              <a:rPr lang="en-US" altLang="ja-JP" sz="2400" dirty="0"/>
              <a:t> </a:t>
            </a:r>
            <a:endParaRPr lang="en-GB" sz="2400" dirty="0"/>
          </a:p>
        </p:txBody>
      </p:sp>
      <p:sp>
        <p:nvSpPr>
          <p:cNvPr id="10" name="文本框 9"/>
          <p:cNvSpPr txBox="1"/>
          <p:nvPr/>
        </p:nvSpPr>
        <p:spPr>
          <a:xfrm>
            <a:off x="8968669" y="4085279"/>
            <a:ext cx="795795" cy="461665"/>
          </a:xfrm>
          <a:prstGeom prst="rect">
            <a:avLst/>
          </a:prstGeom>
          <a:noFill/>
        </p:spPr>
        <p:txBody>
          <a:bodyPr wrap="none" rtlCol="0">
            <a:spAutoFit/>
          </a:bodyPr>
          <a:lstStyle/>
          <a:p>
            <a:r>
              <a:rPr lang="en-US" altLang="ja-JP" sz="2400" dirty="0" err="1"/>
              <a:t>fāng</a:t>
            </a:r>
            <a:r>
              <a:rPr lang="en-US" altLang="ja-JP" sz="2400" dirty="0"/>
              <a:t> </a:t>
            </a:r>
            <a:endParaRPr lang="en-GB" sz="2400" dirty="0"/>
          </a:p>
        </p:txBody>
      </p:sp>
      <p:sp>
        <p:nvSpPr>
          <p:cNvPr id="11" name="文本框 10"/>
          <p:cNvSpPr txBox="1"/>
          <p:nvPr/>
        </p:nvSpPr>
        <p:spPr>
          <a:xfrm>
            <a:off x="9070269" y="4774386"/>
            <a:ext cx="864339" cy="461665"/>
          </a:xfrm>
          <a:prstGeom prst="rect">
            <a:avLst/>
          </a:prstGeom>
          <a:noFill/>
        </p:spPr>
        <p:txBody>
          <a:bodyPr wrap="none" rtlCol="0">
            <a:spAutoFit/>
          </a:bodyPr>
          <a:lstStyle/>
          <a:p>
            <a:r>
              <a:rPr lang="en-US" altLang="ja-JP" sz="2400" dirty="0" err="1"/>
              <a:t>yuán</a:t>
            </a:r>
            <a:r>
              <a:rPr lang="en-US" altLang="ja-JP" sz="2400" dirty="0"/>
              <a:t> </a:t>
            </a:r>
            <a:endParaRPr lang="en-GB" sz="2400" dirty="0"/>
          </a:p>
        </p:txBody>
      </p:sp>
      <p:sp>
        <p:nvSpPr>
          <p:cNvPr id="12" name="文本框 11"/>
          <p:cNvSpPr txBox="1"/>
          <p:nvPr/>
        </p:nvSpPr>
        <p:spPr>
          <a:xfrm>
            <a:off x="10176671" y="443686"/>
            <a:ext cx="792205" cy="461665"/>
          </a:xfrm>
          <a:prstGeom prst="rect">
            <a:avLst/>
          </a:prstGeom>
          <a:noFill/>
        </p:spPr>
        <p:txBody>
          <a:bodyPr wrap="none" rtlCol="0">
            <a:spAutoFit/>
          </a:bodyPr>
          <a:lstStyle/>
          <a:p>
            <a:r>
              <a:rPr lang="en-US" altLang="ja-JP" sz="2400" dirty="0"/>
              <a:t>long </a:t>
            </a:r>
            <a:endParaRPr lang="en-GB" sz="2400" dirty="0"/>
          </a:p>
        </p:txBody>
      </p:sp>
      <p:sp>
        <p:nvSpPr>
          <p:cNvPr id="13" name="文本框 12"/>
          <p:cNvSpPr txBox="1"/>
          <p:nvPr/>
        </p:nvSpPr>
        <p:spPr>
          <a:xfrm>
            <a:off x="10176671" y="1097865"/>
            <a:ext cx="1999393" cy="461665"/>
          </a:xfrm>
          <a:prstGeom prst="rect">
            <a:avLst/>
          </a:prstGeom>
          <a:noFill/>
        </p:spPr>
        <p:txBody>
          <a:bodyPr wrap="none" rtlCol="0">
            <a:spAutoFit/>
          </a:bodyPr>
          <a:lstStyle/>
          <a:p>
            <a:r>
              <a:rPr lang="en-US" altLang="ja-JP" sz="2400" dirty="0"/>
              <a:t>short in</a:t>
            </a:r>
            <a:r>
              <a:rPr lang="ja-JP" altLang="en-US" sz="2400" dirty="0"/>
              <a:t> </a:t>
            </a:r>
            <a:r>
              <a:rPr lang="en-US" altLang="ja-JP" sz="2400" dirty="0"/>
              <a:t>length</a:t>
            </a:r>
            <a:endParaRPr lang="en-GB" sz="2400" dirty="0"/>
          </a:p>
        </p:txBody>
      </p:sp>
      <p:sp>
        <p:nvSpPr>
          <p:cNvPr id="14" name="文本框 13"/>
          <p:cNvSpPr txBox="1"/>
          <p:nvPr/>
        </p:nvSpPr>
        <p:spPr>
          <a:xfrm>
            <a:off x="10176671" y="1568306"/>
            <a:ext cx="630301" cy="461665"/>
          </a:xfrm>
          <a:prstGeom prst="rect">
            <a:avLst/>
          </a:prstGeom>
          <a:noFill/>
        </p:spPr>
        <p:txBody>
          <a:bodyPr wrap="none" rtlCol="0">
            <a:spAutoFit/>
          </a:bodyPr>
          <a:lstStyle/>
          <a:p>
            <a:r>
              <a:rPr lang="en-US" altLang="ja-JP" sz="2400" dirty="0"/>
              <a:t>big </a:t>
            </a:r>
            <a:endParaRPr lang="en-GB" sz="2400" dirty="0"/>
          </a:p>
        </p:txBody>
      </p:sp>
      <p:sp>
        <p:nvSpPr>
          <p:cNvPr id="15" name="文本框 14"/>
          <p:cNvSpPr txBox="1"/>
          <p:nvPr/>
        </p:nvSpPr>
        <p:spPr>
          <a:xfrm>
            <a:off x="10176671" y="2222485"/>
            <a:ext cx="907621" cy="461665"/>
          </a:xfrm>
          <a:prstGeom prst="rect">
            <a:avLst/>
          </a:prstGeom>
          <a:noFill/>
        </p:spPr>
        <p:txBody>
          <a:bodyPr wrap="none" rtlCol="0">
            <a:spAutoFit/>
          </a:bodyPr>
          <a:lstStyle/>
          <a:p>
            <a:r>
              <a:rPr lang="en-US" altLang="ja-JP" sz="2400" dirty="0"/>
              <a:t>small </a:t>
            </a:r>
            <a:endParaRPr lang="en-GB" sz="2400" dirty="0"/>
          </a:p>
        </p:txBody>
      </p:sp>
      <p:sp>
        <p:nvSpPr>
          <p:cNvPr id="16" name="文本框 15"/>
          <p:cNvSpPr txBox="1"/>
          <p:nvPr/>
        </p:nvSpPr>
        <p:spPr>
          <a:xfrm>
            <a:off x="10176671" y="2888565"/>
            <a:ext cx="640945" cy="461665"/>
          </a:xfrm>
          <a:prstGeom prst="rect">
            <a:avLst/>
          </a:prstGeom>
          <a:noFill/>
        </p:spPr>
        <p:txBody>
          <a:bodyPr wrap="none" rtlCol="0">
            <a:spAutoFit/>
          </a:bodyPr>
          <a:lstStyle/>
          <a:p>
            <a:r>
              <a:rPr lang="en-US" altLang="ja-JP" sz="2400" dirty="0"/>
              <a:t>tall </a:t>
            </a:r>
            <a:endParaRPr lang="en-GB" sz="2400" dirty="0"/>
          </a:p>
        </p:txBody>
      </p:sp>
      <p:sp>
        <p:nvSpPr>
          <p:cNvPr id="17" name="文本框 16"/>
          <p:cNvSpPr txBox="1"/>
          <p:nvPr/>
        </p:nvSpPr>
        <p:spPr>
          <a:xfrm>
            <a:off x="10176671" y="3517963"/>
            <a:ext cx="2070118" cy="461665"/>
          </a:xfrm>
          <a:prstGeom prst="rect">
            <a:avLst/>
          </a:prstGeom>
          <a:noFill/>
        </p:spPr>
        <p:txBody>
          <a:bodyPr wrap="none" rtlCol="0">
            <a:spAutoFit/>
          </a:bodyPr>
          <a:lstStyle/>
          <a:p>
            <a:r>
              <a:rPr lang="en-US" altLang="ja-JP" sz="2400" dirty="0"/>
              <a:t>short</a:t>
            </a:r>
            <a:r>
              <a:rPr lang="ja-JP" altLang="en-US" sz="2400" dirty="0"/>
              <a:t> </a:t>
            </a:r>
            <a:r>
              <a:rPr lang="en-US" altLang="ja-JP" sz="2400" dirty="0"/>
              <a:t>in</a:t>
            </a:r>
            <a:r>
              <a:rPr lang="ja-JP" altLang="en-US" sz="2400" dirty="0"/>
              <a:t> </a:t>
            </a:r>
            <a:r>
              <a:rPr lang="en-US" altLang="ja-JP" sz="2400" dirty="0"/>
              <a:t>height </a:t>
            </a:r>
            <a:endParaRPr lang="en-GB" sz="2400" dirty="0"/>
          </a:p>
        </p:txBody>
      </p:sp>
      <p:sp>
        <p:nvSpPr>
          <p:cNvPr id="18" name="文本框 17"/>
          <p:cNvSpPr txBox="1"/>
          <p:nvPr/>
        </p:nvSpPr>
        <p:spPr>
          <a:xfrm>
            <a:off x="10176671" y="4110679"/>
            <a:ext cx="1102353" cy="461665"/>
          </a:xfrm>
          <a:prstGeom prst="rect">
            <a:avLst/>
          </a:prstGeom>
          <a:noFill/>
        </p:spPr>
        <p:txBody>
          <a:bodyPr wrap="none" rtlCol="0">
            <a:spAutoFit/>
          </a:bodyPr>
          <a:lstStyle/>
          <a:p>
            <a:r>
              <a:rPr lang="en-US" altLang="ja-JP" sz="2400" dirty="0"/>
              <a:t>square </a:t>
            </a:r>
            <a:endParaRPr lang="en-GB" sz="2400" dirty="0"/>
          </a:p>
        </p:txBody>
      </p:sp>
      <p:sp>
        <p:nvSpPr>
          <p:cNvPr id="19" name="文本框 18"/>
          <p:cNvSpPr txBox="1"/>
          <p:nvPr/>
        </p:nvSpPr>
        <p:spPr>
          <a:xfrm>
            <a:off x="10278271" y="4799786"/>
            <a:ext cx="1003673" cy="461665"/>
          </a:xfrm>
          <a:prstGeom prst="rect">
            <a:avLst/>
          </a:prstGeom>
          <a:noFill/>
        </p:spPr>
        <p:txBody>
          <a:bodyPr wrap="none" rtlCol="0">
            <a:spAutoFit/>
          </a:bodyPr>
          <a:lstStyle/>
          <a:p>
            <a:r>
              <a:rPr lang="en-US" altLang="ja-JP" sz="2400" dirty="0"/>
              <a:t>round </a:t>
            </a:r>
            <a:endParaRPr lang="en-GB" sz="2400" dirty="0"/>
          </a:p>
        </p:txBody>
      </p:sp>
      <p:sp>
        <p:nvSpPr>
          <p:cNvPr id="20" name="矩形 19"/>
          <p:cNvSpPr/>
          <p:nvPr/>
        </p:nvSpPr>
        <p:spPr>
          <a:xfrm>
            <a:off x="846859" y="2288400"/>
            <a:ext cx="6279283" cy="830997"/>
          </a:xfrm>
          <a:prstGeom prst="rect">
            <a:avLst/>
          </a:prstGeom>
        </p:spPr>
        <p:txBody>
          <a:bodyPr wrap="none">
            <a:spAutoFit/>
          </a:bodyPr>
          <a:lstStyle/>
          <a:p>
            <a:pPr lvl="0"/>
            <a:r>
              <a:rPr lang="zh-CN" altLang="en-US" sz="4800" dirty="0">
                <a:solidFill>
                  <a:prstClr val="black"/>
                </a:solidFill>
              </a:rPr>
              <a:t>他的眼睛  </a:t>
            </a:r>
            <a:r>
              <a:rPr lang="en-US" altLang="zh-CN" sz="4800" dirty="0">
                <a:solidFill>
                  <a:prstClr val="black"/>
                </a:solidFill>
              </a:rPr>
              <a:t>+</a:t>
            </a:r>
            <a:r>
              <a:rPr lang="zh-CN" altLang="en-US" sz="4800" dirty="0">
                <a:solidFill>
                  <a:prstClr val="black"/>
                </a:solidFill>
              </a:rPr>
              <a:t>大大 </a:t>
            </a:r>
            <a:r>
              <a:rPr lang="en-US" altLang="zh-CN" sz="4800" dirty="0">
                <a:solidFill>
                  <a:prstClr val="black"/>
                </a:solidFill>
              </a:rPr>
              <a:t>+ </a:t>
            </a:r>
            <a:r>
              <a:rPr lang="zh-CN" altLang="en-US" sz="4800" dirty="0">
                <a:solidFill>
                  <a:prstClr val="black"/>
                </a:solidFill>
              </a:rPr>
              <a:t>的。</a:t>
            </a:r>
            <a:endParaRPr lang="en-US" altLang="ja-JP" sz="4800" dirty="0">
              <a:solidFill>
                <a:prstClr val="black"/>
              </a:solidFill>
            </a:endParaRPr>
          </a:p>
        </p:txBody>
      </p:sp>
      <p:sp>
        <p:nvSpPr>
          <p:cNvPr id="21" name="文本框 20"/>
          <p:cNvSpPr txBox="1"/>
          <p:nvPr/>
        </p:nvSpPr>
        <p:spPr>
          <a:xfrm>
            <a:off x="341579" y="3459092"/>
            <a:ext cx="7205850" cy="255454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altLang="zh-CN" sz="3200" dirty="0"/>
              <a:t>Use this structure to write two sentences to describe two of your friend’s body parts in Characters. If you don’t know how to say your sentence, write them down in Pinyin as well.</a:t>
            </a:r>
          </a:p>
        </p:txBody>
      </p:sp>
    </p:spTree>
    <p:extLst>
      <p:ext uri="{BB962C8B-B14F-4D97-AF65-F5344CB8AC3E}">
        <p14:creationId xmlns:p14="http://schemas.microsoft.com/office/powerpoint/2010/main" val="3624148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31900" y="749300"/>
            <a:ext cx="4697504" cy="646331"/>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US" altLang="zh-CN" sz="3600" dirty="0"/>
              <a:t>his eyes+ is + </a:t>
            </a:r>
            <a:r>
              <a:rPr lang="en-US" altLang="zh-CN" sz="3600" dirty="0" err="1"/>
              <a:t>colour</a:t>
            </a:r>
            <a:r>
              <a:rPr lang="en-US" altLang="zh-CN" sz="3600" dirty="0"/>
              <a:t> +</a:t>
            </a:r>
            <a:r>
              <a:rPr lang="zh-CN" altLang="en-US" sz="3600" dirty="0"/>
              <a:t>的</a:t>
            </a:r>
            <a:endParaRPr lang="en-US" altLang="zh-CN" sz="3600" dirty="0"/>
          </a:p>
        </p:txBody>
      </p:sp>
      <p:sp>
        <p:nvSpPr>
          <p:cNvPr id="4" name="文本框 3"/>
          <p:cNvSpPr txBox="1"/>
          <p:nvPr/>
        </p:nvSpPr>
        <p:spPr>
          <a:xfrm>
            <a:off x="7758081" y="409510"/>
            <a:ext cx="1210588" cy="3785652"/>
          </a:xfrm>
          <a:prstGeom prst="rect">
            <a:avLst/>
          </a:prstGeom>
          <a:noFill/>
        </p:spPr>
        <p:txBody>
          <a:bodyPr wrap="none" rtlCol="0">
            <a:spAutoFit/>
          </a:bodyPr>
          <a:lstStyle/>
          <a:p>
            <a:r>
              <a:rPr lang="zh-CN" altLang="en-US" sz="4000" dirty="0"/>
              <a:t>黑色</a:t>
            </a:r>
            <a:endParaRPr lang="en-US" altLang="zh-CN" sz="4000" dirty="0"/>
          </a:p>
          <a:p>
            <a:r>
              <a:rPr lang="zh-CN" altLang="en-US" sz="4000" dirty="0"/>
              <a:t>蓝色</a:t>
            </a:r>
            <a:endParaRPr lang="en-US" altLang="zh-CN" sz="4000" dirty="0"/>
          </a:p>
          <a:p>
            <a:r>
              <a:rPr lang="zh-CN" altLang="en-US" sz="4000" dirty="0"/>
              <a:t>棕色</a:t>
            </a:r>
            <a:endParaRPr lang="en-US" altLang="zh-CN" sz="4000" dirty="0"/>
          </a:p>
          <a:p>
            <a:r>
              <a:rPr lang="zh-CN" altLang="en-US" sz="4000" dirty="0"/>
              <a:t>金色</a:t>
            </a:r>
            <a:endParaRPr lang="en-US" altLang="zh-CN" sz="4000" dirty="0"/>
          </a:p>
          <a:p>
            <a:r>
              <a:rPr lang="zh-CN" altLang="en-US" sz="4000" dirty="0"/>
              <a:t>绿色</a:t>
            </a:r>
            <a:endParaRPr lang="en-US" altLang="zh-CN" sz="4000" dirty="0"/>
          </a:p>
          <a:p>
            <a:r>
              <a:rPr lang="zh-CN" altLang="en-US" sz="4000" dirty="0"/>
              <a:t>红色</a:t>
            </a:r>
            <a:endParaRPr lang="en-US" altLang="zh-CN" sz="4000" dirty="0"/>
          </a:p>
        </p:txBody>
      </p:sp>
      <p:sp>
        <p:nvSpPr>
          <p:cNvPr id="5" name="文本框 4"/>
          <p:cNvSpPr txBox="1"/>
          <p:nvPr/>
        </p:nvSpPr>
        <p:spPr>
          <a:xfrm>
            <a:off x="8968669" y="418286"/>
            <a:ext cx="982961" cy="461665"/>
          </a:xfrm>
          <a:prstGeom prst="rect">
            <a:avLst/>
          </a:prstGeom>
          <a:noFill/>
        </p:spPr>
        <p:txBody>
          <a:bodyPr wrap="none" rtlCol="0">
            <a:spAutoFit/>
          </a:bodyPr>
          <a:lstStyle/>
          <a:p>
            <a:r>
              <a:rPr lang="en-US" altLang="ja-JP" sz="2400" dirty="0" err="1"/>
              <a:t>hēi</a:t>
            </a:r>
            <a:r>
              <a:rPr lang="en-US" altLang="ja-JP" sz="2400" dirty="0"/>
              <a:t> </a:t>
            </a:r>
            <a:r>
              <a:rPr lang="en-US" altLang="ja-JP" sz="2400" dirty="0" err="1"/>
              <a:t>sè</a:t>
            </a:r>
            <a:r>
              <a:rPr lang="en-US" altLang="ja-JP" sz="2400" dirty="0"/>
              <a:t> </a:t>
            </a:r>
            <a:endParaRPr lang="en-GB" sz="2400" dirty="0"/>
          </a:p>
        </p:txBody>
      </p:sp>
      <p:sp>
        <p:nvSpPr>
          <p:cNvPr id="6" name="文本框 5"/>
          <p:cNvSpPr txBox="1"/>
          <p:nvPr/>
        </p:nvSpPr>
        <p:spPr>
          <a:xfrm>
            <a:off x="8968669" y="1072465"/>
            <a:ext cx="907621" cy="461665"/>
          </a:xfrm>
          <a:prstGeom prst="rect">
            <a:avLst/>
          </a:prstGeom>
          <a:noFill/>
        </p:spPr>
        <p:txBody>
          <a:bodyPr wrap="none" rtlCol="0">
            <a:spAutoFit/>
          </a:bodyPr>
          <a:lstStyle/>
          <a:p>
            <a:r>
              <a:rPr lang="en-US" altLang="ja-JP" sz="2400" dirty="0" err="1"/>
              <a:t>lán</a:t>
            </a:r>
            <a:r>
              <a:rPr lang="en-US" altLang="ja-JP" sz="2400" dirty="0"/>
              <a:t> </a:t>
            </a:r>
            <a:r>
              <a:rPr lang="en-US" altLang="ja-JP" sz="2400" dirty="0" err="1"/>
              <a:t>sè</a:t>
            </a:r>
            <a:endParaRPr lang="en-GB" sz="2400" dirty="0"/>
          </a:p>
        </p:txBody>
      </p:sp>
      <p:sp>
        <p:nvSpPr>
          <p:cNvPr id="7" name="文本框 6"/>
          <p:cNvSpPr txBox="1"/>
          <p:nvPr/>
        </p:nvSpPr>
        <p:spPr>
          <a:xfrm>
            <a:off x="8968669" y="1542906"/>
            <a:ext cx="1179810" cy="461665"/>
          </a:xfrm>
          <a:prstGeom prst="rect">
            <a:avLst/>
          </a:prstGeom>
          <a:noFill/>
        </p:spPr>
        <p:txBody>
          <a:bodyPr wrap="none" rtlCol="0">
            <a:spAutoFit/>
          </a:bodyPr>
          <a:lstStyle/>
          <a:p>
            <a:r>
              <a:rPr lang="en-US" altLang="ja-JP" sz="2400" dirty="0" err="1"/>
              <a:t>zōng</a:t>
            </a:r>
            <a:r>
              <a:rPr lang="en-US" altLang="ja-JP" sz="2400" dirty="0"/>
              <a:t> </a:t>
            </a:r>
            <a:r>
              <a:rPr lang="en-US" altLang="ja-JP" sz="2400" dirty="0" err="1"/>
              <a:t>sè</a:t>
            </a:r>
            <a:r>
              <a:rPr lang="en-US" altLang="ja-JP" sz="2400" dirty="0"/>
              <a:t> </a:t>
            </a:r>
            <a:endParaRPr lang="en-GB" sz="2400" dirty="0"/>
          </a:p>
        </p:txBody>
      </p:sp>
      <p:sp>
        <p:nvSpPr>
          <p:cNvPr id="8" name="文本框 7"/>
          <p:cNvSpPr txBox="1"/>
          <p:nvPr/>
        </p:nvSpPr>
        <p:spPr>
          <a:xfrm>
            <a:off x="8968669" y="2197085"/>
            <a:ext cx="902811" cy="461665"/>
          </a:xfrm>
          <a:prstGeom prst="rect">
            <a:avLst/>
          </a:prstGeom>
          <a:noFill/>
        </p:spPr>
        <p:txBody>
          <a:bodyPr wrap="none" rtlCol="0">
            <a:spAutoFit/>
          </a:bodyPr>
          <a:lstStyle/>
          <a:p>
            <a:r>
              <a:rPr lang="en-US" altLang="ja-JP" sz="2400" dirty="0" err="1"/>
              <a:t>jīn</a:t>
            </a:r>
            <a:r>
              <a:rPr lang="en-US" altLang="ja-JP" sz="2400" dirty="0"/>
              <a:t> </a:t>
            </a:r>
            <a:r>
              <a:rPr lang="en-US" altLang="ja-JP" sz="2400" dirty="0" err="1"/>
              <a:t>sè</a:t>
            </a:r>
            <a:r>
              <a:rPr lang="en-US" altLang="ja-JP" sz="2400" dirty="0"/>
              <a:t> </a:t>
            </a:r>
            <a:endParaRPr lang="en-GB" sz="2400" dirty="0"/>
          </a:p>
        </p:txBody>
      </p:sp>
      <p:sp>
        <p:nvSpPr>
          <p:cNvPr id="9" name="文本框 8"/>
          <p:cNvSpPr txBox="1"/>
          <p:nvPr/>
        </p:nvSpPr>
        <p:spPr>
          <a:xfrm>
            <a:off x="8968669" y="2863165"/>
            <a:ext cx="829073" cy="461665"/>
          </a:xfrm>
          <a:prstGeom prst="rect">
            <a:avLst/>
          </a:prstGeom>
          <a:noFill/>
        </p:spPr>
        <p:txBody>
          <a:bodyPr wrap="none" rtlCol="0">
            <a:spAutoFit/>
          </a:bodyPr>
          <a:lstStyle/>
          <a:p>
            <a:r>
              <a:rPr lang="en-US" altLang="ja-JP" sz="2400" dirty="0" err="1"/>
              <a:t>lǜ</a:t>
            </a:r>
            <a:r>
              <a:rPr lang="en-US" altLang="ja-JP" sz="2400" dirty="0"/>
              <a:t> </a:t>
            </a:r>
            <a:r>
              <a:rPr lang="en-US" altLang="ja-JP" sz="2400" dirty="0" err="1"/>
              <a:t>sè</a:t>
            </a:r>
            <a:r>
              <a:rPr lang="en-US" altLang="ja-JP" sz="2400" dirty="0"/>
              <a:t> </a:t>
            </a:r>
            <a:endParaRPr lang="en-GB" sz="2400" dirty="0"/>
          </a:p>
        </p:txBody>
      </p:sp>
      <p:sp>
        <p:nvSpPr>
          <p:cNvPr id="10" name="文本框 9"/>
          <p:cNvSpPr txBox="1"/>
          <p:nvPr/>
        </p:nvSpPr>
        <p:spPr>
          <a:xfrm>
            <a:off x="8968669" y="3492563"/>
            <a:ext cx="1226618" cy="461665"/>
          </a:xfrm>
          <a:prstGeom prst="rect">
            <a:avLst/>
          </a:prstGeom>
          <a:noFill/>
        </p:spPr>
        <p:txBody>
          <a:bodyPr wrap="none" rtlCol="0">
            <a:spAutoFit/>
          </a:bodyPr>
          <a:lstStyle/>
          <a:p>
            <a:r>
              <a:rPr lang="en-US" altLang="ja-JP" sz="2400" dirty="0" err="1"/>
              <a:t>hóng</a:t>
            </a:r>
            <a:r>
              <a:rPr lang="en-US" altLang="ja-JP" sz="2400" dirty="0"/>
              <a:t> </a:t>
            </a:r>
            <a:r>
              <a:rPr lang="en-US" altLang="ja-JP" sz="2400" dirty="0" err="1"/>
              <a:t>sè</a:t>
            </a:r>
            <a:r>
              <a:rPr lang="en-US" altLang="ja-JP" sz="2400" dirty="0"/>
              <a:t> </a:t>
            </a:r>
            <a:endParaRPr lang="en-GB" sz="2400" dirty="0"/>
          </a:p>
        </p:txBody>
      </p:sp>
      <p:sp>
        <p:nvSpPr>
          <p:cNvPr id="13" name="文本框 12"/>
          <p:cNvSpPr txBox="1"/>
          <p:nvPr/>
        </p:nvSpPr>
        <p:spPr>
          <a:xfrm>
            <a:off x="10176671" y="443686"/>
            <a:ext cx="902811" cy="461665"/>
          </a:xfrm>
          <a:prstGeom prst="rect">
            <a:avLst/>
          </a:prstGeom>
          <a:noFill/>
        </p:spPr>
        <p:txBody>
          <a:bodyPr wrap="none" rtlCol="0">
            <a:spAutoFit/>
          </a:bodyPr>
          <a:lstStyle/>
          <a:p>
            <a:r>
              <a:rPr lang="en-US" altLang="ja-JP" sz="2400" dirty="0"/>
              <a:t>black </a:t>
            </a:r>
            <a:endParaRPr lang="en-GB" sz="2400" dirty="0"/>
          </a:p>
        </p:txBody>
      </p:sp>
      <p:sp>
        <p:nvSpPr>
          <p:cNvPr id="14" name="文本框 13"/>
          <p:cNvSpPr txBox="1"/>
          <p:nvPr/>
        </p:nvSpPr>
        <p:spPr>
          <a:xfrm>
            <a:off x="10176671" y="1097865"/>
            <a:ext cx="732893" cy="461665"/>
          </a:xfrm>
          <a:prstGeom prst="rect">
            <a:avLst/>
          </a:prstGeom>
          <a:noFill/>
        </p:spPr>
        <p:txBody>
          <a:bodyPr wrap="none" rtlCol="0">
            <a:spAutoFit/>
          </a:bodyPr>
          <a:lstStyle/>
          <a:p>
            <a:r>
              <a:rPr lang="en-US" sz="2400" dirty="0"/>
              <a:t>blue</a:t>
            </a:r>
          </a:p>
        </p:txBody>
      </p:sp>
      <p:sp>
        <p:nvSpPr>
          <p:cNvPr id="15" name="文本框 14"/>
          <p:cNvSpPr txBox="1"/>
          <p:nvPr/>
        </p:nvSpPr>
        <p:spPr>
          <a:xfrm>
            <a:off x="10176671" y="1568306"/>
            <a:ext cx="1060162" cy="461665"/>
          </a:xfrm>
          <a:prstGeom prst="rect">
            <a:avLst/>
          </a:prstGeom>
          <a:noFill/>
        </p:spPr>
        <p:txBody>
          <a:bodyPr wrap="none" rtlCol="0">
            <a:spAutoFit/>
          </a:bodyPr>
          <a:lstStyle/>
          <a:p>
            <a:r>
              <a:rPr lang="en-US" altLang="ja-JP" sz="2400" dirty="0"/>
              <a:t>brown </a:t>
            </a:r>
            <a:endParaRPr lang="en-GB" sz="2400" dirty="0"/>
          </a:p>
        </p:txBody>
      </p:sp>
      <p:sp>
        <p:nvSpPr>
          <p:cNvPr id="16" name="文本框 15"/>
          <p:cNvSpPr txBox="1"/>
          <p:nvPr/>
        </p:nvSpPr>
        <p:spPr>
          <a:xfrm>
            <a:off x="10176671" y="2222485"/>
            <a:ext cx="902811" cy="461665"/>
          </a:xfrm>
          <a:prstGeom prst="rect">
            <a:avLst/>
          </a:prstGeom>
          <a:noFill/>
        </p:spPr>
        <p:txBody>
          <a:bodyPr wrap="none" rtlCol="0">
            <a:spAutoFit/>
          </a:bodyPr>
          <a:lstStyle/>
          <a:p>
            <a:r>
              <a:rPr lang="en-US" sz="2400" dirty="0"/>
              <a:t>blond</a:t>
            </a:r>
            <a:endParaRPr lang="en-GB" sz="2400" dirty="0"/>
          </a:p>
        </p:txBody>
      </p:sp>
      <p:sp>
        <p:nvSpPr>
          <p:cNvPr id="17" name="文本框 16"/>
          <p:cNvSpPr txBox="1"/>
          <p:nvPr/>
        </p:nvSpPr>
        <p:spPr>
          <a:xfrm>
            <a:off x="10176671" y="2888565"/>
            <a:ext cx="970907" cy="461665"/>
          </a:xfrm>
          <a:prstGeom prst="rect">
            <a:avLst/>
          </a:prstGeom>
          <a:noFill/>
        </p:spPr>
        <p:txBody>
          <a:bodyPr wrap="none" rtlCol="0">
            <a:spAutoFit/>
          </a:bodyPr>
          <a:lstStyle/>
          <a:p>
            <a:r>
              <a:rPr lang="en-US" altLang="ja-JP" sz="2400" dirty="0"/>
              <a:t>green </a:t>
            </a:r>
            <a:endParaRPr lang="en-GB" sz="2400" dirty="0"/>
          </a:p>
        </p:txBody>
      </p:sp>
      <p:sp>
        <p:nvSpPr>
          <p:cNvPr id="18" name="文本框 17"/>
          <p:cNvSpPr txBox="1"/>
          <p:nvPr/>
        </p:nvSpPr>
        <p:spPr>
          <a:xfrm>
            <a:off x="10176671" y="3517963"/>
            <a:ext cx="672748" cy="461665"/>
          </a:xfrm>
          <a:prstGeom prst="rect">
            <a:avLst/>
          </a:prstGeom>
          <a:noFill/>
        </p:spPr>
        <p:txBody>
          <a:bodyPr wrap="none" rtlCol="0">
            <a:spAutoFit/>
          </a:bodyPr>
          <a:lstStyle/>
          <a:p>
            <a:r>
              <a:rPr lang="en-US" altLang="ja-JP" sz="2400" dirty="0"/>
              <a:t>red </a:t>
            </a:r>
            <a:endParaRPr lang="en-GB" sz="2400" dirty="0"/>
          </a:p>
        </p:txBody>
      </p:sp>
      <p:sp>
        <p:nvSpPr>
          <p:cNvPr id="22" name="矩形 21"/>
          <p:cNvSpPr/>
          <p:nvPr/>
        </p:nvSpPr>
        <p:spPr>
          <a:xfrm>
            <a:off x="278148" y="1947303"/>
            <a:ext cx="7479933" cy="830997"/>
          </a:xfrm>
          <a:prstGeom prst="rect">
            <a:avLst/>
          </a:prstGeom>
        </p:spPr>
        <p:txBody>
          <a:bodyPr wrap="none">
            <a:spAutoFit/>
          </a:bodyPr>
          <a:lstStyle/>
          <a:p>
            <a:pPr lvl="0"/>
            <a:r>
              <a:rPr lang="zh-CN" altLang="en-US" sz="4800" dirty="0">
                <a:solidFill>
                  <a:prstClr val="black"/>
                </a:solidFill>
              </a:rPr>
              <a:t>他的眼睛 </a:t>
            </a:r>
            <a:r>
              <a:rPr lang="en-US" altLang="zh-CN" sz="4800" dirty="0">
                <a:solidFill>
                  <a:prstClr val="black"/>
                </a:solidFill>
              </a:rPr>
              <a:t>+ </a:t>
            </a:r>
            <a:r>
              <a:rPr lang="zh-CN" altLang="en-US" sz="4800" dirty="0">
                <a:solidFill>
                  <a:prstClr val="black"/>
                </a:solidFill>
              </a:rPr>
              <a:t>是 </a:t>
            </a:r>
            <a:r>
              <a:rPr lang="en-US" altLang="zh-CN" sz="4800" dirty="0">
                <a:solidFill>
                  <a:prstClr val="black"/>
                </a:solidFill>
              </a:rPr>
              <a:t>+ </a:t>
            </a:r>
            <a:r>
              <a:rPr lang="zh-CN" altLang="en-US" sz="4800" dirty="0">
                <a:solidFill>
                  <a:prstClr val="black"/>
                </a:solidFill>
              </a:rPr>
              <a:t>黑色 </a:t>
            </a:r>
            <a:r>
              <a:rPr lang="en-US" altLang="zh-CN" sz="4800" dirty="0">
                <a:solidFill>
                  <a:prstClr val="black"/>
                </a:solidFill>
              </a:rPr>
              <a:t>+ </a:t>
            </a:r>
            <a:r>
              <a:rPr lang="zh-CN" altLang="en-US" sz="4800" dirty="0">
                <a:solidFill>
                  <a:prstClr val="black"/>
                </a:solidFill>
              </a:rPr>
              <a:t>的。</a:t>
            </a:r>
            <a:endParaRPr lang="en-US" altLang="zh-CN" sz="4800" dirty="0">
              <a:solidFill>
                <a:prstClr val="black"/>
              </a:solidFill>
            </a:endParaRPr>
          </a:p>
        </p:txBody>
      </p:sp>
      <p:sp>
        <p:nvSpPr>
          <p:cNvPr id="23" name="文本框 22"/>
          <p:cNvSpPr txBox="1"/>
          <p:nvPr/>
        </p:nvSpPr>
        <p:spPr>
          <a:xfrm>
            <a:off x="467625" y="4534951"/>
            <a:ext cx="10125347" cy="175432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altLang="zh-CN" sz="3600" dirty="0">
                <a:highlight>
                  <a:srgbClr val="FFFF00"/>
                </a:highlight>
              </a:rPr>
              <a:t>Task 3Write two sentences to describe your friend’s eyes and hair in Characters. I</a:t>
            </a:r>
            <a:r>
              <a:rPr lang="en-GB" altLang="zh-CN" sz="3600" dirty="0"/>
              <a:t>f you don’t know how to say your sentence, write them down in Pinyin as well.</a:t>
            </a:r>
          </a:p>
        </p:txBody>
      </p:sp>
    </p:spTree>
    <p:extLst>
      <p:ext uri="{BB962C8B-B14F-4D97-AF65-F5344CB8AC3E}">
        <p14:creationId xmlns:p14="http://schemas.microsoft.com/office/powerpoint/2010/main" val="10249129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6639913" y="435428"/>
            <a:ext cx="4245855" cy="2341279"/>
          </a:xfrm>
          <a:prstGeom prst="rect">
            <a:avLst/>
          </a:prstGeom>
        </p:spPr>
      </p:pic>
      <p:pic>
        <p:nvPicPr>
          <p:cNvPr id="3" name="图片 2"/>
          <p:cNvPicPr>
            <a:picLocks noChangeAspect="1"/>
          </p:cNvPicPr>
          <p:nvPr/>
        </p:nvPicPr>
        <p:blipFill>
          <a:blip r:embed="rId2"/>
          <a:stretch>
            <a:fillRect/>
          </a:stretch>
        </p:blipFill>
        <p:spPr>
          <a:xfrm>
            <a:off x="1443800" y="3243942"/>
            <a:ext cx="4245855" cy="2341279"/>
          </a:xfrm>
          <a:prstGeom prst="rect">
            <a:avLst/>
          </a:prstGeom>
        </p:spPr>
      </p:pic>
      <p:pic>
        <p:nvPicPr>
          <p:cNvPr id="4" name="图片 3"/>
          <p:cNvPicPr>
            <a:picLocks noChangeAspect="1"/>
          </p:cNvPicPr>
          <p:nvPr/>
        </p:nvPicPr>
        <p:blipFill>
          <a:blip r:embed="rId2"/>
          <a:stretch>
            <a:fillRect/>
          </a:stretch>
        </p:blipFill>
        <p:spPr>
          <a:xfrm>
            <a:off x="1596200" y="718457"/>
            <a:ext cx="4245855" cy="2341279"/>
          </a:xfrm>
          <a:prstGeom prst="rect">
            <a:avLst/>
          </a:prstGeom>
        </p:spPr>
      </p:pic>
      <p:pic>
        <p:nvPicPr>
          <p:cNvPr id="5" name="图片 4"/>
          <p:cNvPicPr>
            <a:picLocks noChangeAspect="1"/>
          </p:cNvPicPr>
          <p:nvPr/>
        </p:nvPicPr>
        <p:blipFill>
          <a:blip r:embed="rId2"/>
          <a:stretch>
            <a:fillRect/>
          </a:stretch>
        </p:blipFill>
        <p:spPr>
          <a:xfrm>
            <a:off x="6639914" y="3243941"/>
            <a:ext cx="4245855" cy="2341279"/>
          </a:xfrm>
          <a:prstGeom prst="rect">
            <a:avLst/>
          </a:prstGeom>
        </p:spPr>
      </p:pic>
    </p:spTree>
    <p:extLst>
      <p:ext uri="{BB962C8B-B14F-4D97-AF65-F5344CB8AC3E}">
        <p14:creationId xmlns:p14="http://schemas.microsoft.com/office/powerpoint/2010/main" val="3698172441"/>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0" ma:contentTypeDescription="Create a new document." ma:contentTypeScope="" ma:versionID="2e27d6a251cfd26c11fb719c597c03bc">
  <xsd:schema xmlns:xsd="http://www.w3.org/2001/XMLSchema" xmlns:xs="http://www.w3.org/2001/XMLSchema" xmlns:p="http://schemas.microsoft.com/office/2006/metadata/properties" xmlns:ns2="f513355b-a9cf-41c1-ad84-cdbe52169224" targetNamespace="http://schemas.microsoft.com/office/2006/metadata/properties" ma:root="true" ma:fieldsID="12ca933570d4978c894272445aa3928f"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786824C-1E0D-4FF9-992E-40E8A48AF03C}"/>
</file>

<file path=customXml/itemProps2.xml><?xml version="1.0" encoding="utf-8"?>
<ds:datastoreItem xmlns:ds="http://schemas.openxmlformats.org/officeDocument/2006/customXml" ds:itemID="{F399C592-DD18-4250-B6D0-90536F90EB0A}"/>
</file>

<file path=customXml/itemProps3.xml><?xml version="1.0" encoding="utf-8"?>
<ds:datastoreItem xmlns:ds="http://schemas.openxmlformats.org/officeDocument/2006/customXml" ds:itemID="{7E0EA523-2A4B-4E9F-A5AB-417C73AEA73A}"/>
</file>

<file path=docProps/app.xml><?xml version="1.0" encoding="utf-8"?>
<Properties xmlns="http://schemas.openxmlformats.org/officeDocument/2006/extended-properties" xmlns:vt="http://schemas.openxmlformats.org/officeDocument/2006/docPropsVTypes">
  <TotalTime>1177</TotalTime>
  <Words>516</Words>
  <Application>Microsoft Office PowerPoint</Application>
  <PresentationFormat>Widescreen</PresentationFormat>
  <Paragraphs>198</Paragraphs>
  <Slides>16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KaiTi</vt:lpstr>
      <vt:lpstr>Arial</vt:lpstr>
      <vt:lpstr>Calibri</vt:lpstr>
      <vt:lpstr>Calibri Light</vt:lpstr>
      <vt:lpstr>Office 主题</vt:lpstr>
      <vt:lpstr>Week Commencing 10th May Year 9 MEP </vt:lpstr>
      <vt:lpstr>Lesson 1 Describe Appearance</vt:lpstr>
      <vt:lpstr>Task 1 Practise to recognise the new words on next two slides</vt:lpstr>
      <vt:lpstr>PowerPoint Presentation</vt:lpstr>
      <vt:lpstr>PowerPoint Presentation</vt:lpstr>
      <vt:lpstr>PowerPoint Presentation</vt:lpstr>
      <vt:lpstr>PowerPoint Presentation</vt:lpstr>
      <vt:lpstr>Task 3 Practise to recognise the new words on next two slides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Describe Appearance</dc:title>
  <dc:creator>Rong Marshall</dc:creator>
  <cp:lastModifiedBy>R Marshall</cp:lastModifiedBy>
  <cp:revision>15</cp:revision>
  <cp:lastPrinted>2017-10-30T13:43:10Z</cp:lastPrinted>
  <dcterms:created xsi:type="dcterms:W3CDTF">2017-10-15T21:05:17Z</dcterms:created>
  <dcterms:modified xsi:type="dcterms:W3CDTF">2021-04-19T14:21:48Z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