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62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preferSingleView="1">
    <p:restoredLeft sz="15608"/>
    <p:restoredTop sz="94640"/>
  </p:normalViewPr>
  <p:slideViewPr>
    <p:cSldViewPr snapToGrid="0" snapToObjects="1">
      <p:cViewPr varScale="1">
        <p:scale>
          <a:sx n="87" d="100"/>
          <a:sy n="87" d="100"/>
        </p:scale>
        <p:origin x="100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61C71-2D8A-9142-8E47-27FFA2A865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EEECDA-5A28-9844-8547-61C3A1FD2D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F5082D-A7C9-214F-B0BD-1A4D875B1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4FCF10-A174-4E41-91B0-A9526C14F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9742D-755A-9A49-A535-A4AFDCE7E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3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FBE9FF-558B-CB4D-8DF7-E34B42C15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AE698-F77A-5044-A8E4-A9040226F8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BA72E-72AA-9249-ADFE-B80BA5EDC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FD6BB5-D88C-D24A-9984-86904E7A0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993096-DFE5-A84A-A905-918BE2D44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484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7123B-7481-ED41-A9FF-8766C1646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E00CCB-A853-C24C-9FFC-F1176FC781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BF77E0-3628-B74B-9864-F6F9A5C8A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F1EE2-6971-434F-811D-4457CE4B0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EFFFB-1101-5A46-A6EC-CB3FC8948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47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A22DB-EE1F-8045-B72D-8285EAD32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191735-D42D-1F42-A0E3-0312B4555F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22C376-F4B0-5147-AEB7-48AAD01851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55E059-8A4C-8140-AEEF-9967D54A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0ACBC4-3504-954D-ACAC-4F49DFD3A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2694F4-B157-AA48-A041-3E952DF0C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615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20CB8-6DA3-2A4F-8F14-6D622032D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0ED755-B553-7040-82F9-EE98E42A92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675439-DB82-A342-A6B1-2381DF0B57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CB967E-DA42-6648-B132-B847AC1D32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C1F390-8453-C64A-B64B-2F574A6B4E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ED935F-0B07-EA41-A070-82122F97E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BF6465-9C97-EA49-B25A-5F9C6E83E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A3EDB6-4752-634E-BE21-A5FAB6D8F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2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4AAF8-FF5B-8D4D-9ADF-2DA5CAAE8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AD36DE-89B6-ED4B-BE04-AC336C4DF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382099-57F3-D245-BBB0-E3DD93C0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6AB2F4-82C4-E14C-91DE-97DD60EB6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171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0C3F6B-BA23-B74F-9F3B-A3292F225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0A28E2-40F8-FD4F-B066-0F5AC8F24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6A9513-3970-7B4E-8429-4AF8F2F59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086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8D28F-43FF-134F-B5E4-927B2F252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A281D-F032-294B-A534-59A88D4BFA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282656-200B-F945-AC5E-6035F0C10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D6935A-5C11-FA47-A589-E59231B0C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DB017D-C1DB-824C-9C6A-FF85E727D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113180-4EE4-A641-8E47-6654ED19E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87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A20A7-1A37-4743-8309-806CCBB19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36D639-D92F-8C44-A309-8AC8FF2E40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60EDAD-3CC5-C340-BA0C-8F8AE065F0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D79632-F040-B243-AC16-7489B846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5FF080-FBE6-4A46-BDEA-A0F8CC7CE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7E2FF0-0D56-F442-A2F9-8DB12B860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346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BDD96-EFA4-DE48-B895-202E49397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0CCCC5-D57B-B84B-9652-932E5DFE68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231008-024E-F545-95F8-9DA7C13AB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D5775-763E-DA44-862E-2D82DB8F2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6A2828-DC73-9D41-B3DC-AD3ACFFB4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683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C01844-210B-7D4F-96B9-26E54DC416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4D60DA-5B6E-1448-8203-E5897661A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361331-7B5D-794D-8C3A-68DB18C14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A623AE-6328-324C-BAC4-1D9EDFE26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B890D-3394-3344-B578-2B2089649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430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CAEEFC-31EE-E642-BAE7-38843F662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68DB59-51E6-154B-875A-F601C46F00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234BBF-B647-D141-8663-1BBE53EB7B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32AFF-56D8-0E4F-B0EE-BFC88BBC031D}" type="datetimeFigureOut">
              <a:rPr lang="en-US" smtClean="0"/>
              <a:t>9/25/20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98B58-FA19-A04B-B898-B6445AA2AB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7A8A2-2A5F-A047-97C3-3F4FC8E210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95FD5-6166-E348-9FE3-A88E23D8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214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tiff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A071442-0571-4A44-9DC0-B1CE5DC4911D}"/>
              </a:ext>
            </a:extLst>
          </p:cNvPr>
          <p:cNvGraphicFramePr>
            <a:graphicFrameLocks noGrp="1"/>
          </p:cNvGraphicFramePr>
          <p:nvPr/>
        </p:nvGraphicFramePr>
        <p:xfrm>
          <a:off x="575187" y="0"/>
          <a:ext cx="11524030" cy="685799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867072">
                  <a:extLst>
                    <a:ext uri="{9D8B030D-6E8A-4147-A177-3AD203B41FA5}">
                      <a16:colId xmlns:a16="http://schemas.microsoft.com/office/drawing/2014/main" val="2640718240"/>
                    </a:ext>
                  </a:extLst>
                </a:gridCol>
                <a:gridCol w="8656958">
                  <a:extLst>
                    <a:ext uri="{9D8B030D-6E8A-4147-A177-3AD203B41FA5}">
                      <a16:colId xmlns:a16="http://schemas.microsoft.com/office/drawing/2014/main" val="3977325487"/>
                    </a:ext>
                  </a:extLst>
                </a:gridCol>
              </a:tblGrid>
              <a:tr h="234802"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</a:rPr>
                        <a:t>Word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>
                          <a:effectLst/>
                        </a:rPr>
                        <a:t>Definition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616317973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refers to the size of an object (a whole) in relationship to another object (another whole).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1385140865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is the placement or arrangement of the visual elements, such as figures, trees, and so on in a work of art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061082822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is typically a combination of images, fonts, colours, and textures that define the style of the project.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915466455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the process of being mentally stimulated to do or feel something, especially to do something creative.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053272278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is large in size, number, or amount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988864457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is a reason or reasons for doing something, desire to do something; enthusiasm.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406763119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the connection and production of other words in response to a given word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500915865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refers to the light and dark values of an object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977393320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It is the technique of gently intermingling two or more colours or values to create a gradual transition or to soften lines.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4141587717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establish or indicate who or what (someone or something) is. To discover or find out.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154635077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taking place or progressing slowly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269920237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 spc="15">
                          <a:effectLst/>
                        </a:rPr>
                        <a:t>to search or investigate exhaustively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119204944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series of actions or steps taken in order to achieve a particular end.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706670882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the process of changing something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765952088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before the current event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1767107343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process to produce patterns in (a garment or piece of cloth) by tying parts of it to shield it from the dye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609918116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is the Japanese word for a variety of ways of embellishing textiles by shaping cloth and securing it before dying.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640053058"/>
                  </a:ext>
                </a:extLst>
              </a:tr>
              <a:tr h="368974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effectLst/>
                        </a:rPr>
                        <a:t>a form of printmaking that has lines or images that can only be made once, unlike most printmaking, which allows for multiple originals.</a:t>
                      </a:r>
                    </a:p>
                    <a:p>
                      <a:pPr algn="ctr"/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830263919"/>
                  </a:ext>
                </a:extLst>
              </a:tr>
              <a:tr h="368974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The process where pieces or patch of fabric in different shapes and patterns are sewn or stuck onto a larger piece to form a picture or pattern. It is commonly used as decoration, especially on garments. The technique is accomplished either by hand stitching or machine.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051951056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method (originally used in Java) of producing coloured designs on textiles by dyeing them, having first applied wax to the parts to be left undyed.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1375502145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written document that provides relevant information including instructions the artist must follow to meet the desired vision.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4042220431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To examine, typically in order to explain and interpret it.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940729545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variety of materials used to produce a piece of art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383285430"/>
                  </a:ext>
                </a:extLst>
              </a:tr>
              <a:tr h="221748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A collection or combination of various different things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1027383684"/>
                  </a:ext>
                </a:extLst>
              </a:tr>
              <a:tr h="232782"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r>
                        <a:rPr lang="en-GB" sz="1100">
                          <a:effectLst/>
                        </a:rPr>
                        <a:t>make minor changes so as to improve or clarify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2791276386"/>
                  </a:ext>
                </a:extLst>
              </a:tr>
              <a:tr h="63056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effectLst/>
                        </a:rPr>
                        <a:t>Word Bank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effectLst/>
                        </a:rPr>
                        <a:t>Analyse | Applique | Batik | Blend | Brief | Collage | Composition | Gradual | Identify | Inspiration | Manipulation | Mixed Media | Mono Print | Mood Board | Motivation | Prior | Process | Refine | Research | Scale | </a:t>
                      </a:r>
                      <a:r>
                        <a:rPr lang="en-GB" sz="1100" dirty="0" err="1">
                          <a:effectLst/>
                        </a:rPr>
                        <a:t>Shibori</a:t>
                      </a:r>
                      <a:r>
                        <a:rPr lang="en-GB" sz="1100" dirty="0">
                          <a:effectLst/>
                        </a:rPr>
                        <a:t> | Substantial | Tie-Dye | Tone |</a:t>
                      </a:r>
                    </a:p>
                    <a:p>
                      <a:pPr algn="ctr"/>
                      <a:r>
                        <a:rPr lang="en-GB" sz="1100" dirty="0">
                          <a:effectLst/>
                        </a:rPr>
                        <a:t> Word Association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179" marR="37179" marT="0" marB="0"/>
                </a:tc>
                <a:extLst>
                  <a:ext uri="{0D108BD9-81ED-4DB2-BD59-A6C34878D82A}">
                    <a16:rowId xmlns:a16="http://schemas.microsoft.com/office/drawing/2014/main" val="38879848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800C749E-47DC-3841-875E-C28C3953059B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-2438710" y="3957174"/>
            <a:ext cx="54323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Ready Textiles – Subject Specific/ Tier 2 Language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554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insect on the ground&#10;&#10;Description automatically generated">
            <a:extLst>
              <a:ext uri="{FF2B5EF4-FFF2-40B4-BE49-F238E27FC236}">
                <a16:creationId xmlns:a16="http://schemas.microsoft.com/office/drawing/2014/main" id="{1A200DC4-0A11-CB4B-98DA-111F8C2016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54" b="1863"/>
          <a:stretch/>
        </p:blipFill>
        <p:spPr>
          <a:xfrm>
            <a:off x="-2" y="816847"/>
            <a:ext cx="4997669" cy="25985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80B9A82-C497-1342-BF02-48A7C6853330}"/>
              </a:ext>
            </a:extLst>
          </p:cNvPr>
          <p:cNvSpPr txBox="1"/>
          <p:nvPr/>
        </p:nvSpPr>
        <p:spPr>
          <a:xfrm>
            <a:off x="1" y="180109"/>
            <a:ext cx="227953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Artist Copy </a:t>
            </a:r>
          </a:p>
          <a:p>
            <a:r>
              <a:rPr lang="en-US" dirty="0"/>
              <a:t>Lesson 2 - Task 2 of 2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5F2C35-5D60-884D-BCB8-5CD946B1BC51}"/>
              </a:ext>
            </a:extLst>
          </p:cNvPr>
          <p:cNvSpPr/>
          <p:nvPr/>
        </p:nvSpPr>
        <p:spPr>
          <a:xfrm>
            <a:off x="2279531" y="191868"/>
            <a:ext cx="99124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/>
              <a:t>Task 2 of 2: </a:t>
            </a:r>
            <a:r>
              <a:rPr lang="en-US" sz="1200" dirty="0"/>
              <a:t>Produce an artist copy of Lucy Arnolds work. Your drawing must be done in either pencil or </a:t>
            </a:r>
            <a:r>
              <a:rPr lang="en-US" sz="1200" dirty="0" err="1"/>
              <a:t>coloured</a:t>
            </a:r>
            <a:r>
              <a:rPr lang="en-US" sz="1200" dirty="0"/>
              <a:t> pencils. If you choose pencil you must show good tonal values throughout your drawing, identifying the light and dark areas. If you choose </a:t>
            </a:r>
            <a:r>
              <a:rPr lang="en-US" sz="1200" dirty="0" err="1"/>
              <a:t>coloured</a:t>
            </a:r>
            <a:r>
              <a:rPr lang="en-US" sz="1200" dirty="0"/>
              <a:t> pencils you must evidence that you understand how to blend and build layers of </a:t>
            </a:r>
            <a:r>
              <a:rPr lang="en-US" sz="1200" dirty="0" err="1"/>
              <a:t>colour</a:t>
            </a:r>
            <a:r>
              <a:rPr lang="en-US" sz="1200" dirty="0"/>
              <a:t> by applying the lightest </a:t>
            </a:r>
            <a:r>
              <a:rPr lang="en-US" sz="1200" dirty="0" err="1"/>
              <a:t>colours</a:t>
            </a:r>
            <a:r>
              <a:rPr lang="en-US" sz="1200" dirty="0"/>
              <a:t> first and gradually work into your drawing with darker </a:t>
            </a:r>
            <a:r>
              <a:rPr lang="en-US" sz="1200" dirty="0" err="1"/>
              <a:t>colours</a:t>
            </a:r>
            <a:r>
              <a:rPr lang="en-US" sz="1200" dirty="0"/>
              <a:t>. </a:t>
            </a:r>
          </a:p>
        </p:txBody>
      </p:sp>
      <p:pic>
        <p:nvPicPr>
          <p:cNvPr id="7" name="Picture 6" descr="A insect on the ground&#10;&#10;Description automatically generated">
            <a:extLst>
              <a:ext uri="{FF2B5EF4-FFF2-40B4-BE49-F238E27FC236}">
                <a16:creationId xmlns:a16="http://schemas.microsoft.com/office/drawing/2014/main" id="{8D98DFEA-0FE8-DC49-8BCE-8CA6B3C724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4126" t="1554" r="6710" b="1863"/>
          <a:stretch/>
        </p:blipFill>
        <p:spPr>
          <a:xfrm>
            <a:off x="51498" y="4040401"/>
            <a:ext cx="4456065" cy="25985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8186F6-BEC5-E149-9EB6-147E92ED5D97}"/>
              </a:ext>
            </a:extLst>
          </p:cNvPr>
          <p:cNvSpPr txBox="1"/>
          <p:nvPr/>
        </p:nvSpPr>
        <p:spPr>
          <a:xfrm>
            <a:off x="2756070" y="2740466"/>
            <a:ext cx="2452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Coloured</a:t>
            </a:r>
            <a:r>
              <a:rPr lang="en-US" dirty="0"/>
              <a:t> Pencil Version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77ACB4-DF8C-DE4F-A386-38C31E4A2650}"/>
              </a:ext>
            </a:extLst>
          </p:cNvPr>
          <p:cNvSpPr txBox="1"/>
          <p:nvPr/>
        </p:nvSpPr>
        <p:spPr>
          <a:xfrm>
            <a:off x="2756070" y="6205167"/>
            <a:ext cx="2415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Black and white Version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CA3E65-9B30-F840-84A6-D0536DE300DB}"/>
              </a:ext>
            </a:extLst>
          </p:cNvPr>
          <p:cNvSpPr txBox="1"/>
          <p:nvPr/>
        </p:nvSpPr>
        <p:spPr>
          <a:xfrm>
            <a:off x="5451518" y="1178079"/>
            <a:ext cx="61911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/>
              <a:t>Tips:</a:t>
            </a:r>
          </a:p>
          <a:p>
            <a:r>
              <a:rPr lang="en-US" b="1" i="1" u="sng" dirty="0">
                <a:solidFill>
                  <a:srgbClr val="FF0000"/>
                </a:solidFill>
              </a:rPr>
              <a:t>Your drawing must fill an A4 page.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First, draw the shape of the wolf LIGHTLY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Make sure the face is SYMMETRICAL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Make sure all of </a:t>
            </a:r>
            <a:r>
              <a:rPr lang="en-US"/>
              <a:t>the features </a:t>
            </a:r>
            <a:r>
              <a:rPr lang="en-US" dirty="0"/>
              <a:t>are correct BEFORE adding pattern.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Try to copy the PATTERN accurately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Try to show the wide range TONE by pressing harder or lighter with your pencil. </a:t>
            </a:r>
          </a:p>
          <a:p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E3E5E48-C5CE-6E40-AFCE-99387E05B8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9281" y="4040401"/>
            <a:ext cx="3818140" cy="274790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5D4B77A-EA5E-8748-90FD-16A78EA492C6}"/>
              </a:ext>
            </a:extLst>
          </p:cNvPr>
          <p:cNvSpPr txBox="1"/>
          <p:nvPr/>
        </p:nvSpPr>
        <p:spPr>
          <a:xfrm>
            <a:off x="6491605" y="6383656"/>
            <a:ext cx="567424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This task you will be meeting AO 3. Drawing and Recording</a:t>
            </a:r>
          </a:p>
        </p:txBody>
      </p:sp>
    </p:spTree>
    <p:extLst>
      <p:ext uri="{BB962C8B-B14F-4D97-AF65-F5344CB8AC3E}">
        <p14:creationId xmlns:p14="http://schemas.microsoft.com/office/powerpoint/2010/main" val="532689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8869DEA-F11D-41A0-A601-CCEDAD1CB0B8}"/>
</file>

<file path=customXml/itemProps2.xml><?xml version="1.0" encoding="utf-8"?>
<ds:datastoreItem xmlns:ds="http://schemas.openxmlformats.org/officeDocument/2006/customXml" ds:itemID="{7B27470F-A715-4B7C-9C68-2FECE5F38F19}"/>
</file>

<file path=customXml/itemProps3.xml><?xml version="1.0" encoding="utf-8"?>
<ds:datastoreItem xmlns:ds="http://schemas.openxmlformats.org/officeDocument/2006/customXml" ds:itemID="{A5427F14-C16D-4BC6-95B5-D22A450A964A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681</Words>
  <Application>Microsoft Macintosh PowerPoint</Application>
  <PresentationFormat>Widescreen</PresentationFormat>
  <Paragraphs>70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Francesca Probert</dc:creator>
  <cp:lastModifiedBy>Francesca Probert</cp:lastModifiedBy>
  <cp:revision>1</cp:revision>
  <dcterms:created xsi:type="dcterms:W3CDTF">2020-09-25T10:02:35Z</dcterms:created>
  <dcterms:modified xsi:type="dcterms:W3CDTF">2020-09-25T10:02:50Z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