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65" r:id="rId3"/>
    <p:sldId id="260" r:id="rId4"/>
    <p:sldId id="266" r:id="rId5"/>
    <p:sldId id="264" r:id="rId6"/>
    <p:sldId id="262" r:id="rId7"/>
    <p:sldId id="261" r:id="rId8"/>
    <p:sldId id="263" r:id="rId9"/>
    <p:sldId id="267" r:id="rId10"/>
    <p:sldId id="26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84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108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6564DCB-7F69-4DD2-84E3-3578C629150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51DECE-8B95-421C-B33A-1DB9C6446ED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B583C8-F839-4E9F-96C5-709C6DF6362A}" type="datetime1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519C4B-A366-4B12-AEE4-1738EFCF1AC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D17FDC-6385-4C62-A9BD-A962E03F21E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0BFEDF-197D-4627-BCE1-46A46135B4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916858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6EF9A8-BF3F-428C-B05C-8C2BA2D3E8B4}" type="datetime1">
              <a:rPr lang="en-GB" smtClean="0"/>
              <a:t>17/10/2020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86B410-14C6-407F-A7AF-D941CF0C3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100863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B7561-F6FD-4872-8A11-AFABBCCD9B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DD14B0-E7D2-4A64-86D6-99DBEAD435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0D374B-4E50-4815-82C9-494DC2AB4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B5AF3-FF2E-400A-8FAF-3084269E9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EE07D0-D111-42BC-B1C9-5A4FAD98E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073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6A23B-68DD-4A29-AA56-BE9979E40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E31024-40D3-46D1-B680-3E5460AC48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8111DA-AE8A-4980-BF4F-31E5E6361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530063-E2D9-4621-9643-F6DAC02E7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CE586D-44A8-4BAD-8FF7-74C2772D2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293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1847A-2D42-4BA0-A324-9D8F4CA09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A2C13A-71AB-4385-A3A5-74B8C6B227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27034-1253-4066-808B-E54C290F6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3FF90F-4821-4E24-B67C-7F2BD439C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D71D5B-1F1C-42AF-AAF1-BF26F1B9A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799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47935-854C-441E-BAFD-DCB08EB5C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2831D5-7B70-420E-BBA5-ACC82B7DA6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33D4DE-E29B-44A5-ABE9-5CBBDB95F0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7DD824-4580-45A7-988D-3B240366F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860895-B47E-4167-91C6-34CE6AAB9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175E47-15EF-4328-8DC9-97926C7C6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20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07558-2342-4BBC-A883-838E2DDF1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4BD8ED-D260-4D4F-B3DB-3EBD0AC12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D1FBCB-C16B-4C07-B6AE-759F5A5336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79970E-7E80-4EEC-926F-F974224F8B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0EE914-C9B0-4EEA-8EBD-5DDC4074A6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5AC947-8451-47A4-8BCF-B09C425E5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9CBC61-A168-4806-B3D7-8D759A4C5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AA0873E-D0C2-417A-B324-2A67AFDC7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428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9F53C-DCBB-4F6C-86AF-2E7BA1801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A4EDDE-2DFA-4989-BD1D-54B2DD583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A61A1D-98FA-4802-BC28-4633FB228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924B94-B312-4F69-BB2D-111C184C5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168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62ABF1-E011-4953-8B09-11D79BB53B1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448800" y="182561"/>
            <a:ext cx="2743200" cy="365125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</a:lstStyle>
          <a:p>
            <a:fld id="{C78A3415-8034-425F-8F14-D8A7ACC37F7D}" type="datetimeFigureOut">
              <a:rPr lang="en-GB" smtClean="0"/>
              <a:pPr/>
              <a:t>17/10/2020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3594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1DD60-E0B0-4CC7-9EAB-1503D9046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2454EE-3682-4F34-9DF7-2A81432656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92F652-D7BD-48D6-9A2A-2CC513415D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CF3C3A-5849-455E-8AC4-32279141B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76DD56-216C-436F-9793-5A51DFB15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7D7C17-D703-415A-B047-0E110322C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245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120AF-7A37-4462-B9D6-B8AB303C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F9B9B5-8787-462D-9BA0-6D43C83353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9AACD2-F941-4A89-9D81-149B298859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079BDB-F9D9-4D41-A9F9-EEB5D3D6C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6E925B-4396-4B2E-B8A8-AF4083984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28A3BD-BDD6-4A17-B71C-8B2553F8B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715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6E3CB-E537-4720-90C4-421C6B612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B808D6-5975-4D37-BA34-6A6F7894F3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100888-8055-46C2-BCC6-09D796ACF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3B4EE8-564A-4181-8526-A84751AB1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D459FC-57B6-4E50-9E7A-438F68BC7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890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11389B-BD50-4403-A7D9-E6ACCCFB6E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A797A4-592F-4E61-981E-6C2DCC93A9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C27C4E-F3F8-4B1E-81B6-DDE02590F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12CA54-866B-4F8A-A39A-F5C3BC0EE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90B0B-1AAA-464F-AAF2-FDA97BDD2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076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5CB702A-E48F-4DCB-BAFD-8D6F49F7D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B7DB33-93C3-4598-9B9D-A388A4BC39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647BA7-14CA-4281-A88F-8BD94DC66D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A1548E-B17A-4976-95A8-CEF4A1F526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96BE05-86DD-4074-B4CE-A831F9AD7D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926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Comic Sans MS" panose="030F0702030302020204" pitchFamily="66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2.jpeg"/><Relationship Id="rId2" Type="http://schemas.openxmlformats.org/officeDocument/2006/relationships/hyperlink" Target="https://www.google.com/url?sa=i&amp;source=images&amp;cd=&amp;ved=2ahUKEwinuqvg99PlAhWQzoUKHVLAAPAQjRx6BAgBEAQ&amp;url=https%3A%2F%2Fwww.crosbys.co.uk%2Ffront-of-house-c1%2Fglassware-c73%2Futopia-c1279%2Futopia-conical-flask-250ml-box-of-6-p23414&amp;psig=AOvVaw1I8BixYChLwfulElFXZe6M&amp;ust=157307294114680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google.com/url?sa=i&amp;source=images&amp;cd=&amp;ved=2ahUKEwiH_o_-99PlAhUHJhoKHYGPA2QQjRx6BAgBEAQ&amp;url=https%3A%2F%2Fwww.enasco.com%2Fp%2FThermo-Scientific-Nalgene%25C2%25AE-Polypropylene-Analytical-Funnels---75-mm%252BSB16370&amp;psig=AOvVaw2Srx_a_LSFM5boYmcKr57l&amp;ust=1573073064066412" TargetMode="External"/><Relationship Id="rId5" Type="http://schemas.openxmlformats.org/officeDocument/2006/relationships/image" Target="../media/image11.jpeg"/><Relationship Id="rId4" Type="http://schemas.openxmlformats.org/officeDocument/2006/relationships/hyperlink" Target="https://www.google.com/url?sa=i&amp;source=images&amp;cd=&amp;ved=2ahUKEwizhLfq99PlAhUkxoUKHe7cAUIQjRx6BAgBEAQ&amp;url=https%3A%2F%2Fwww.amazon.com%2FWhatman-Filter-Paper-Grade-1%2Fdp%2FB007FXLBK8&amp;psig=AOvVaw26iaOH7qbNjfnpVXRan53_&amp;ust=1573073027523388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6Z3JBH-Hg8w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27C31A9-5565-4057-A1AE-FF43FA410934}"/>
              </a:ext>
            </a:extLst>
          </p:cNvPr>
          <p:cNvSpPr/>
          <p:nvPr/>
        </p:nvSpPr>
        <p:spPr>
          <a:xfrm>
            <a:off x="4207565" y="4649581"/>
            <a:ext cx="3697356" cy="1870488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process converts a solid to a liquid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E471E2D-9755-4866-B77F-BEC2F8E32F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859618" y="141080"/>
            <a:ext cx="2332382" cy="365125"/>
          </a:xfrm>
        </p:spPr>
        <p:txBody>
          <a:bodyPr/>
          <a:lstStyle/>
          <a:p>
            <a:fld id="{7A8C9A33-24A3-427B-8C38-CA91F2A89040}" type="datetime1">
              <a:rPr lang="en-GB" sz="2800" smtClean="0">
                <a:solidFill>
                  <a:schemeClr val="tx1"/>
                </a:solidFill>
                <a:latin typeface="Comic Sans MS" panose="030F0702030302020204" pitchFamily="66" charset="0"/>
              </a:rPr>
              <a:t>17/10/2020</a:t>
            </a:fld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C6964AF-C8BF-40D8-A556-31BEA2D93375}"/>
              </a:ext>
            </a:extLst>
          </p:cNvPr>
          <p:cNvSpPr/>
          <p:nvPr/>
        </p:nvSpPr>
        <p:spPr>
          <a:xfrm>
            <a:off x="172277" y="4649581"/>
            <a:ext cx="3697356" cy="1870488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process converts a gas to a liquid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4E25C5A-44A1-4266-92BD-1A338DC7DCBE}"/>
              </a:ext>
            </a:extLst>
          </p:cNvPr>
          <p:cNvSpPr/>
          <p:nvPr/>
        </p:nvSpPr>
        <p:spPr>
          <a:xfrm>
            <a:off x="8242853" y="4649581"/>
            <a:ext cx="3697356" cy="1870488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process converts a liquid to a solid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FE0A2C9-C3F5-451B-95F2-FDA6C34A5335}"/>
              </a:ext>
            </a:extLst>
          </p:cNvPr>
          <p:cNvSpPr/>
          <p:nvPr/>
        </p:nvSpPr>
        <p:spPr>
          <a:xfrm>
            <a:off x="2020955" y="2669269"/>
            <a:ext cx="3697356" cy="1870488"/>
          </a:xfrm>
          <a:prstGeom prst="roundRect">
            <a:avLst/>
          </a:prstGeom>
          <a:solidFill>
            <a:srgbClr val="C98407"/>
          </a:solidFill>
          <a:ln>
            <a:solidFill>
              <a:srgbClr val="C984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Describe the arrangement of particles in a solid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25D95B6-538E-4035-87D2-91E433133DE6}"/>
              </a:ext>
            </a:extLst>
          </p:cNvPr>
          <p:cNvSpPr/>
          <p:nvPr/>
        </p:nvSpPr>
        <p:spPr>
          <a:xfrm>
            <a:off x="6394175" y="2669269"/>
            <a:ext cx="3697356" cy="1870488"/>
          </a:xfrm>
          <a:prstGeom prst="roundRect">
            <a:avLst/>
          </a:prstGeom>
          <a:solidFill>
            <a:srgbClr val="C98407"/>
          </a:solidFill>
          <a:ln>
            <a:solidFill>
              <a:srgbClr val="C984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Describe the arrangement of particles in a gas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DD3366A-9D6A-4794-B3FB-2165F5EFC3E5}"/>
              </a:ext>
            </a:extLst>
          </p:cNvPr>
          <p:cNvSpPr/>
          <p:nvPr/>
        </p:nvSpPr>
        <p:spPr>
          <a:xfrm>
            <a:off x="4247322" y="688957"/>
            <a:ext cx="3697356" cy="1870488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Explain how an atom is different to a compound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77E49D-9C0F-4B99-8E60-7E998635531A}"/>
              </a:ext>
            </a:extLst>
          </p:cNvPr>
          <p:cNvSpPr txBox="1"/>
          <p:nvPr/>
        </p:nvSpPr>
        <p:spPr>
          <a:xfrm>
            <a:off x="62946" y="926485"/>
            <a:ext cx="39160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Starter</a:t>
            </a:r>
            <a:r>
              <a:rPr lang="en-GB" sz="2800" dirty="0">
                <a:latin typeface="Comic Sans MS" panose="030F0702030302020204" pitchFamily="66" charset="0"/>
              </a:rPr>
              <a:t>: Answer one box of each colour</a:t>
            </a:r>
          </a:p>
        </p:txBody>
      </p:sp>
    </p:spTree>
    <p:extLst>
      <p:ext uri="{BB962C8B-B14F-4D97-AF65-F5344CB8AC3E}">
        <p14:creationId xmlns:p14="http://schemas.microsoft.com/office/powerpoint/2010/main" val="3188909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992D1-366F-415C-A1E1-66C53567F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15900"/>
            <a:ext cx="10515600" cy="1325563"/>
          </a:xfrm>
        </p:spPr>
        <p:txBody>
          <a:bodyPr/>
          <a:lstStyle/>
          <a:p>
            <a:r>
              <a:rPr lang="en-GB" b="1" u="sng" dirty="0"/>
              <a:t>What are we learning about today?</a:t>
            </a: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4F1C737C-C149-4F66-B39F-338466FB96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399" y="1015504"/>
            <a:ext cx="2203946" cy="2203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ACF719BE-F122-4D81-83C6-3CB5714004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575" y="1223963"/>
            <a:ext cx="3410961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ee the source image">
            <a:extLst>
              <a:ext uri="{FF2B5EF4-FFF2-40B4-BE49-F238E27FC236}">
                <a16:creationId xmlns:a16="http://schemas.microsoft.com/office/drawing/2014/main" id="{1CD019D1-D240-494F-9E10-5004A1E96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778" y="923925"/>
            <a:ext cx="2612423" cy="2867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EE326819-C9DD-4A9F-8224-529F18B408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454" y="3791219"/>
            <a:ext cx="2703781" cy="2804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ee the source image">
            <a:extLst>
              <a:ext uri="{FF2B5EF4-FFF2-40B4-BE49-F238E27FC236}">
                <a16:creationId xmlns:a16="http://schemas.microsoft.com/office/drawing/2014/main" id="{280508F7-EEDE-44D0-8007-C6584C247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25" y="4504552"/>
            <a:ext cx="2247900" cy="2091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2966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AD1214-48DC-48F5-9E23-21335657582E}"/>
              </a:ext>
            </a:extLst>
          </p:cNvPr>
          <p:cNvSpPr txBox="1"/>
          <p:nvPr/>
        </p:nvSpPr>
        <p:spPr>
          <a:xfrm>
            <a:off x="2133600" y="1060174"/>
            <a:ext cx="74609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Comic Sans MS" panose="030F0702030302020204" pitchFamily="66" charset="0"/>
              </a:rPr>
              <a:t>Learning Objectives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State why is possible to separate mixtures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Explain why filtration works to separate a particular mixture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Choose when to use filtration to separate mixtures</a:t>
            </a:r>
          </a:p>
        </p:txBody>
      </p:sp>
    </p:spTree>
    <p:extLst>
      <p:ext uri="{BB962C8B-B14F-4D97-AF65-F5344CB8AC3E}">
        <p14:creationId xmlns:p14="http://schemas.microsoft.com/office/powerpoint/2010/main" val="3446252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86260-3995-4A7B-B110-BCD8EE67AD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would you remove the following:</a:t>
            </a:r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3758DA71-9092-4DFA-BCFC-3146BE618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49" y="1750615"/>
            <a:ext cx="3733180" cy="3356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8E6F081-DC8B-4C7F-A102-6AC39B4F3366}"/>
              </a:ext>
            </a:extLst>
          </p:cNvPr>
          <p:cNvSpPr txBox="1"/>
          <p:nvPr/>
        </p:nvSpPr>
        <p:spPr>
          <a:xfrm>
            <a:off x="314831" y="5167311"/>
            <a:ext cx="37331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Iron filings (small bits of iron) from sand?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D9F32F-FE49-44A9-92D4-458397FCAB8D}"/>
              </a:ext>
            </a:extLst>
          </p:cNvPr>
          <p:cNvSpPr txBox="1"/>
          <p:nvPr/>
        </p:nvSpPr>
        <p:spPr>
          <a:xfrm>
            <a:off x="8896350" y="4842188"/>
            <a:ext cx="3295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Dirt in water?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44FDDD-9C9F-468B-BD6D-B8DF096258B3}"/>
              </a:ext>
            </a:extLst>
          </p:cNvPr>
          <p:cNvSpPr txBox="1"/>
          <p:nvPr/>
        </p:nvSpPr>
        <p:spPr>
          <a:xfrm>
            <a:off x="4762424" y="5295899"/>
            <a:ext cx="3295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Rocks from flour?</a:t>
            </a:r>
          </a:p>
        </p:txBody>
      </p:sp>
      <p:pic>
        <p:nvPicPr>
          <p:cNvPr id="2054" name="Picture 6" descr="See the source image">
            <a:extLst>
              <a:ext uri="{FF2B5EF4-FFF2-40B4-BE49-F238E27FC236}">
                <a16:creationId xmlns:a16="http://schemas.microsoft.com/office/drawing/2014/main" id="{67B1621E-CCBC-4F2E-88CD-E1DF0682D3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149" y="1562099"/>
            <a:ext cx="373380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See the source image">
            <a:extLst>
              <a:ext uri="{FF2B5EF4-FFF2-40B4-BE49-F238E27FC236}">
                <a16:creationId xmlns:a16="http://schemas.microsoft.com/office/drawing/2014/main" id="{758B7BA9-47F8-4ACE-8AB0-762E14F1A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3451" y="2171699"/>
            <a:ext cx="33528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1644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BB1F2C-3242-4107-8899-C4B4F82E1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Key terms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A1413D-80AC-4073-AE3D-60B38F23CF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96945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u="sng" dirty="0"/>
              <a:t>In pairs, come up with a definition the terms:</a:t>
            </a:r>
          </a:p>
          <a:p>
            <a:pPr marL="0" indent="0">
              <a:buNone/>
            </a:pPr>
            <a:r>
              <a:rPr lang="en-GB" dirty="0"/>
              <a:t>‘filter’</a:t>
            </a:r>
          </a:p>
          <a:p>
            <a:pPr marL="0" indent="0">
              <a:buNone/>
            </a:pPr>
            <a:r>
              <a:rPr lang="en-GB" dirty="0"/>
              <a:t>‘filtration’</a:t>
            </a:r>
          </a:p>
          <a:p>
            <a:pPr marL="0" indent="0">
              <a:buNone/>
            </a:pPr>
            <a:r>
              <a:rPr lang="en-GB" dirty="0"/>
              <a:t>‘filtrate’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- A filter is something that only lets a certain substance pass through it.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- Filtration is a process by which we remove unwanted substances from a mixture.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- A filtrate the removed substance during the filtration process</a:t>
            </a:r>
          </a:p>
        </p:txBody>
      </p:sp>
    </p:spTree>
    <p:extLst>
      <p:ext uri="{BB962C8B-B14F-4D97-AF65-F5344CB8AC3E}">
        <p14:creationId xmlns:p14="http://schemas.microsoft.com/office/powerpoint/2010/main" val="1303410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22CADAB-9821-4906-81B5-A29DF1438B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804" t="35065" r="7555" b="26075"/>
          <a:stretch/>
        </p:blipFill>
        <p:spPr>
          <a:xfrm>
            <a:off x="8564217" y="3580471"/>
            <a:ext cx="2882348" cy="2663687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6097783-4925-4590-BCEF-38CDD9B379F1}"/>
              </a:ext>
            </a:extLst>
          </p:cNvPr>
          <p:cNvSpPr/>
          <p:nvPr/>
        </p:nvSpPr>
        <p:spPr>
          <a:xfrm>
            <a:off x="367747" y="4435236"/>
            <a:ext cx="7215809" cy="954156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Word Bank</a:t>
            </a:r>
            <a:r>
              <a:rPr lang="en-GB" sz="2400" dirty="0">
                <a:latin typeface="Comic Sans MS" panose="030F0702030302020204" pitchFamily="66" charset="0"/>
              </a:rPr>
              <a:t>: Liquid, Filtrate, Insoluble, Residue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050708D-0242-40E3-906B-CFF10F5B2885}"/>
              </a:ext>
            </a:extLst>
          </p:cNvPr>
          <p:cNvSpPr txBox="1"/>
          <p:nvPr/>
        </p:nvSpPr>
        <p:spPr>
          <a:xfrm>
            <a:off x="198783" y="220595"/>
            <a:ext cx="6718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Task 1</a:t>
            </a:r>
            <a:r>
              <a:rPr lang="en-GB" sz="2400" dirty="0">
                <a:latin typeface="Comic Sans MS" panose="030F0702030302020204" pitchFamily="66" charset="0"/>
              </a:rPr>
              <a:t>: Match the key word to it’s definition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46AF305-BE2C-4415-B8BF-7F711ED5DFFA}"/>
              </a:ext>
            </a:extLst>
          </p:cNvPr>
          <p:cNvSpPr/>
          <p:nvPr/>
        </p:nvSpPr>
        <p:spPr>
          <a:xfrm>
            <a:off x="1729409" y="992721"/>
            <a:ext cx="2862470" cy="636105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Filtrate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E9AFD1A-EC22-4D61-9277-A6A13A58D5C1}"/>
              </a:ext>
            </a:extLst>
          </p:cNvPr>
          <p:cNvSpPr/>
          <p:nvPr/>
        </p:nvSpPr>
        <p:spPr>
          <a:xfrm>
            <a:off x="1729409" y="2006333"/>
            <a:ext cx="2862470" cy="636105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Residue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F26034D-55A6-4132-BAAD-E4465F56140A}"/>
              </a:ext>
            </a:extLst>
          </p:cNvPr>
          <p:cNvSpPr/>
          <p:nvPr/>
        </p:nvSpPr>
        <p:spPr>
          <a:xfrm>
            <a:off x="5204791" y="1960577"/>
            <a:ext cx="6718852" cy="954156"/>
          </a:xfrm>
          <a:prstGeom prst="roundRect">
            <a:avLst/>
          </a:prstGeom>
          <a:ln>
            <a:solidFill>
              <a:srgbClr val="C98407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liquid or solution that collects in the container after filtering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1DC681F-74B9-41C6-AD27-06BF4FFE90BB}"/>
              </a:ext>
            </a:extLst>
          </p:cNvPr>
          <p:cNvSpPr/>
          <p:nvPr/>
        </p:nvSpPr>
        <p:spPr>
          <a:xfrm>
            <a:off x="5204791" y="804792"/>
            <a:ext cx="6718852" cy="954156"/>
          </a:xfrm>
          <a:prstGeom prst="roundRect">
            <a:avLst/>
          </a:prstGeom>
          <a:ln>
            <a:solidFill>
              <a:srgbClr val="C98407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solid that collects in the filter paper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9ABEACD-801C-47C5-9266-66881A6E1532}"/>
              </a:ext>
            </a:extLst>
          </p:cNvPr>
          <p:cNvSpPr txBox="1"/>
          <p:nvPr/>
        </p:nvSpPr>
        <p:spPr>
          <a:xfrm>
            <a:off x="198783" y="3177212"/>
            <a:ext cx="83654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Task 2</a:t>
            </a:r>
            <a:r>
              <a:rPr lang="en-GB" sz="2400" dirty="0">
                <a:latin typeface="Comic Sans MS" panose="030F0702030302020204" pitchFamily="66" charset="0"/>
              </a:rPr>
              <a:t>: Using your definitions to help, draw and label the diagram showing the filtering of water and sand into your book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8489044-59CC-459E-9676-58404834F0A7}"/>
              </a:ext>
            </a:extLst>
          </p:cNvPr>
          <p:cNvSpPr/>
          <p:nvPr/>
        </p:nvSpPr>
        <p:spPr>
          <a:xfrm>
            <a:off x="815008" y="5824330"/>
            <a:ext cx="7215809" cy="813075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Challenge: Suggest how you could separate salt and water </a:t>
            </a:r>
          </a:p>
        </p:txBody>
      </p:sp>
    </p:spTree>
    <p:extLst>
      <p:ext uri="{BB962C8B-B14F-4D97-AF65-F5344CB8AC3E}">
        <p14:creationId xmlns:p14="http://schemas.microsoft.com/office/powerpoint/2010/main" val="742829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conical flask">
            <a:hlinkClick r:id="rId2"/>
            <a:extLst>
              <a:ext uri="{FF2B5EF4-FFF2-40B4-BE49-F238E27FC236}">
                <a16:creationId xmlns:a16="http://schemas.microsoft.com/office/drawing/2014/main" id="{DDB6BDE4-4126-4F09-A777-6167A81EF6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212" y="225669"/>
            <a:ext cx="2280138" cy="2280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filter paper">
            <a:hlinkClick r:id="rId4"/>
            <a:extLst>
              <a:ext uri="{FF2B5EF4-FFF2-40B4-BE49-F238E27FC236}">
                <a16:creationId xmlns:a16="http://schemas.microsoft.com/office/drawing/2014/main" id="{1CDD0B48-0178-4045-88CB-C6D7DE6570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931" y="245670"/>
            <a:ext cx="2280138" cy="2260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filter paper">
            <a:hlinkClick r:id="rId6"/>
            <a:extLst>
              <a:ext uri="{FF2B5EF4-FFF2-40B4-BE49-F238E27FC236}">
                <a16:creationId xmlns:a16="http://schemas.microsoft.com/office/drawing/2014/main" id="{4091624E-542B-4933-82B9-B63928E60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6650" y="0"/>
            <a:ext cx="2530719" cy="2530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BD9637F-A483-46FF-B0F7-8ECFE95B5778}"/>
              </a:ext>
            </a:extLst>
          </p:cNvPr>
          <p:cNvSpPr txBox="1"/>
          <p:nvPr/>
        </p:nvSpPr>
        <p:spPr>
          <a:xfrm>
            <a:off x="0" y="2069123"/>
            <a:ext cx="12192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latin typeface="Comic Sans MS" panose="030F0702030302020204" pitchFamily="66" charset="0"/>
              </a:rPr>
              <a:t>Task</a:t>
            </a:r>
            <a:r>
              <a:rPr lang="en-GB" sz="2400" u="sng" dirty="0">
                <a:latin typeface="Comic Sans MS" panose="030F0702030302020204" pitchFamily="66" charset="0"/>
              </a:rPr>
              <a:t>: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You will be given 2 mixtures: </a:t>
            </a:r>
          </a:p>
          <a:p>
            <a:pPr marL="342900" indent="-342900">
              <a:buFontTx/>
              <a:buChar char="-"/>
            </a:pPr>
            <a:r>
              <a:rPr lang="en-GB" sz="2400" dirty="0">
                <a:latin typeface="Comic Sans MS" panose="030F0702030302020204" pitchFamily="66" charset="0"/>
              </a:rPr>
              <a:t>sand and water</a:t>
            </a:r>
          </a:p>
          <a:p>
            <a:pPr marL="342900" indent="-342900">
              <a:buFontTx/>
              <a:buChar char="-"/>
            </a:pPr>
            <a:r>
              <a:rPr lang="en-GB" sz="2400" dirty="0">
                <a:latin typeface="Comic Sans MS" panose="030F0702030302020204" pitchFamily="66" charset="0"/>
              </a:rPr>
              <a:t>salt and water.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Your task will be to use filtration techniques to separate the two of them. Above are images of the equipment you will be able to use.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1) Identify the names of the pieces of equipment you will be using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2) Draw a diagram to show how you will set up your equipment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3) Create a 3 step method to detail how you could carry out a practical to filter the two mixtures.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38C9E43-7F7F-4DE2-A9FA-A99016CCAEA9}"/>
              </a:ext>
            </a:extLst>
          </p:cNvPr>
          <p:cNvSpPr/>
          <p:nvPr/>
        </p:nvSpPr>
        <p:spPr>
          <a:xfrm>
            <a:off x="2661011" y="5989330"/>
            <a:ext cx="6869978" cy="756331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Challenge</a:t>
            </a:r>
            <a:r>
              <a:rPr lang="en-GB" sz="2400" dirty="0">
                <a:latin typeface="Comic Sans MS" panose="030F0702030302020204" pitchFamily="66" charset="0"/>
              </a:rPr>
              <a:t>: Suggest how a filter works</a:t>
            </a:r>
          </a:p>
        </p:txBody>
      </p:sp>
    </p:spTree>
    <p:extLst>
      <p:ext uri="{BB962C8B-B14F-4D97-AF65-F5344CB8AC3E}">
        <p14:creationId xmlns:p14="http://schemas.microsoft.com/office/powerpoint/2010/main" val="3798503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406B44-C264-4A51-8794-315324601E19}"/>
              </a:ext>
            </a:extLst>
          </p:cNvPr>
          <p:cNvSpPr txBox="1"/>
          <p:nvPr/>
        </p:nvSpPr>
        <p:spPr>
          <a:xfrm>
            <a:off x="748747" y="616226"/>
            <a:ext cx="1069450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“Filter paper is made up of small holes”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b="1" dirty="0">
                <a:latin typeface="Comic Sans MS" panose="030F0702030302020204" pitchFamily="66" charset="0"/>
              </a:rPr>
              <a:t>Task 3</a:t>
            </a:r>
            <a:r>
              <a:rPr lang="en-GB" sz="2800" dirty="0">
                <a:latin typeface="Comic Sans MS" panose="030F0702030302020204" pitchFamily="66" charset="0"/>
              </a:rPr>
              <a:t>: Use this to suggest why you could separate water and sand but not sand and salt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E706D39-8321-41B8-9CBF-EE5D9731425C}"/>
              </a:ext>
            </a:extLst>
          </p:cNvPr>
          <p:cNvSpPr/>
          <p:nvPr/>
        </p:nvSpPr>
        <p:spPr>
          <a:xfrm>
            <a:off x="2061138" y="4239905"/>
            <a:ext cx="7752521" cy="2001869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YouTube video: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Ryan’s world filtering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  <a:hlinkClick r:id="rId2"/>
              </a:rPr>
              <a:t>https://www.youtube.com/watch?v=6Z3JBH-Hg8w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932820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52CB8-7631-4326-9C29-AE88EBBE2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Draw a poster to show where filtration can be used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B89862-810F-465B-8C9F-1759BDF2C9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You can use your phones to research.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How many different things can you find out?</a:t>
            </a:r>
          </a:p>
        </p:txBody>
      </p:sp>
    </p:spTree>
    <p:extLst>
      <p:ext uri="{BB962C8B-B14F-4D97-AF65-F5344CB8AC3E}">
        <p14:creationId xmlns:p14="http://schemas.microsoft.com/office/powerpoint/2010/main" val="17844238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E4DB06-833C-4081-9054-609CA38565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517525"/>
            <a:ext cx="4114800" cy="1325563"/>
          </a:xfrm>
        </p:spPr>
        <p:txBody>
          <a:bodyPr>
            <a:normAutofit fontScale="90000"/>
          </a:bodyPr>
          <a:lstStyle/>
          <a:p>
            <a:r>
              <a:rPr lang="en-GB" b="1" u="sng" dirty="0"/>
              <a:t>Plenary – Complete the Summary Qs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78C4F2-6009-4E71-B58D-4EE6CA2B90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630" r="18889"/>
          <a:stretch/>
        </p:blipFill>
        <p:spPr>
          <a:xfrm>
            <a:off x="5143499" y="-66675"/>
            <a:ext cx="49434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207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AE516FAC-D99B-4D03-8412-006FC1AC914F}" vid="{F78C3A45-7F0D-4021-B8D2-62CD2BDB1C0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BFF42D8-0EB2-42F9-88A3-A95713F9F166}"/>
</file>

<file path=customXml/itemProps2.xml><?xml version="1.0" encoding="utf-8"?>
<ds:datastoreItem xmlns:ds="http://schemas.openxmlformats.org/officeDocument/2006/customXml" ds:itemID="{141C9EC0-32A2-4C65-9697-5BF8E4FEB457}"/>
</file>

<file path=customXml/itemProps3.xml><?xml version="1.0" encoding="utf-8"?>
<ds:datastoreItem xmlns:ds="http://schemas.openxmlformats.org/officeDocument/2006/customXml" ds:itemID="{A3B2DD74-9E0A-423D-BDD1-CC633FF73DD1}"/>
</file>

<file path=docProps/app.xml><?xml version="1.0" encoding="utf-8"?>
<Properties xmlns="http://schemas.openxmlformats.org/officeDocument/2006/extended-properties" xmlns:vt="http://schemas.openxmlformats.org/officeDocument/2006/docPropsVTypes">
  <Template>Lesson Template V1</Template>
  <TotalTime>78</TotalTime>
  <Words>436</Words>
  <Application>Microsoft Office PowerPoint</Application>
  <PresentationFormat>Widescreen</PresentationFormat>
  <Paragraphs>60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Comic Sans MS</vt:lpstr>
      <vt:lpstr>Office Theme</vt:lpstr>
      <vt:lpstr>PowerPoint Presentation</vt:lpstr>
      <vt:lpstr>What are we learning about today?</vt:lpstr>
      <vt:lpstr>PowerPoint Presentation</vt:lpstr>
      <vt:lpstr>How would you remove the following:</vt:lpstr>
      <vt:lpstr>Key terms</vt:lpstr>
      <vt:lpstr>PowerPoint Presentation</vt:lpstr>
      <vt:lpstr>PowerPoint Presentation</vt:lpstr>
      <vt:lpstr>PowerPoint Presentation</vt:lpstr>
      <vt:lpstr>Draw a poster to show where filtration can be used</vt:lpstr>
      <vt:lpstr>Plenary – Complete the Summary Qs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Jodhvir Sidhu</dc:creator>
  <cp:lastModifiedBy>Alex</cp:lastModifiedBy>
  <cp:revision>9</cp:revision>
  <dcterms:created xsi:type="dcterms:W3CDTF">2019-11-05T20:23:19Z</dcterms:created>
  <dcterms:modified xsi:type="dcterms:W3CDTF">2020-10-17T20:28:51Z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