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4" r:id="rId2"/>
    <p:sldId id="308" r:id="rId3"/>
    <p:sldId id="309" r:id="rId4"/>
    <p:sldId id="280" r:id="rId5"/>
    <p:sldId id="272" r:id="rId6"/>
    <p:sldId id="283" r:id="rId7"/>
    <p:sldId id="310" r:id="rId8"/>
    <p:sldId id="311" r:id="rId9"/>
    <p:sldId id="31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E38399-2156-437A-B8C5-82CCDCEE195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64C824-12A9-48C1-9003-FDE39AEE96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78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68C8FB-C649-40EA-A357-8D9C4A32874F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319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CFDFF-38D7-4414-82F8-F48F046817C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780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E2F9E-0C88-4323-95C9-9983F9CF3F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1E226F-F8A2-4F41-B704-2ECEBDDA72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2CF166-2F85-47B0-9E16-57DE513A4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C362F-20FE-4D7F-8F88-94CD1DA8B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8C0C9C-D5E7-48D7-91E9-718435CFD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583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F50A8-1B59-4184-9172-FC244C974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1E658-4F07-41F7-A202-2DB2ECEAF1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3B37F-B521-459B-95B0-2B9C55CB4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50F287-36BE-4A6B-A79F-C05AD5DBA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F4F967-23FA-4C1D-B58F-2B0620799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15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7A5EE-E217-4826-96A5-EA50CFA96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4FC31F-53EE-40E3-B7A9-172C4A14E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E7E43-5F76-4443-99EB-C954BB4F9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1C891-7CE2-42F7-AA4F-86DF6E24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E17A6-EF98-4126-8579-D2A0A5A38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44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0E355-DB02-4174-A64F-898E092BA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1DDAC-143E-4254-ADE4-6E28B9258F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C654B0-E394-4539-ADCC-FDD98AB639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725E53-F2A6-4D8D-B838-776C07706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1325FF-4BA0-475C-8497-9B34304A7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2AD1CA-7A25-45CD-A4C7-99504940B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063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4CBE1-993B-467A-A5DA-75AF11E27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C3CF5E-7D1B-4895-8F79-394B07298C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31CCC9-818C-45BA-BACA-D7AF1498C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9331F6-C7AF-4247-B917-DF77660BDE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F96994-95E5-41C2-B5B2-CF362C2D6A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60EB17-EE71-4B06-AF9D-BA59D53D0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C400CA-DD98-437D-B7FC-3012CEBEF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477D16-91E3-4B16-8136-90FB65418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899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754EC-3EE6-419A-AB0A-5F096F252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EB9BA8-657A-4204-82A5-14D74E395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638610-7C56-4BA5-9B8D-0BE59C1BB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1E52FF-6782-49F1-BB42-EBEEDDFF6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888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8AD7A4-1956-431A-82D1-B825C43B7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B8FC88-AFF6-48E6-85E9-ABD9EAB0D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DB8EE8-61EC-47A6-AD4F-D33B2FD3A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92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7205F-3183-4CDC-80F6-D5AF29106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1F9FC-98D5-4046-B1EF-16A2FEB4E6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AEFF53-99CC-48CB-881C-69B041433E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0C5611-D1EE-4FEF-9566-10F5AAACC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1327B8-DAB1-47A5-BCC9-DBC423B5D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56A607-A9CF-4D69-9331-85572CE66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942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E3BE8-B1A3-498C-8AEB-B111764AB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DEBA5A-49E9-48D2-B280-C5D32C6697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A91F67-7E76-476C-BBC7-28622EA602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F7A379-E892-4A3A-AE55-AD8B42F27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79DA3B-B9FB-4BE3-8C4E-8CBAA0056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420280-986F-4984-8D56-8341BDB89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145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FDDC0-4090-4704-9437-102B35073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D2646D-B26C-4536-A593-246CA138A6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7917F-60B1-46E1-9D9D-37AC0827E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7D04A-23A1-4601-888A-A4424B35D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6BD0B-4242-4420-B725-15A065C14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41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D6A56C-C79E-4DE0-A44C-E55F78EE75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280A3C-E7EE-421E-AF88-CE07F76619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E46E57-B3B0-4B52-BE34-65A640EA9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241977-ED34-4554-A93C-00B6B99E4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DB7061-9BC1-4136-A568-77CDB1069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190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3F3783-BF83-4C69-B7CF-EB2E6785C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E90EAC-AA08-42A4-B036-FE4FF2DF22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6D5B93-B4EE-4C95-97F3-AFFE06ECFD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7FF14-16D2-4171-88D5-22823661802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A6DF5-8BDA-4BD2-BD82-E1921318BE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4F50D-F394-4EFD-BF38-99F51C96AE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01EC-3D91-4C07-8025-EE7BF3A00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03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_IYK8sy0QA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1A91A-E4B2-4594-9A55-9323F53CC0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301E32-A118-4EC1-AE8A-53518A2A28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0F5DD9-F269-4991-8AB2-4E85B79C0867}"/>
              </a:ext>
            </a:extLst>
          </p:cNvPr>
          <p:cNvSpPr/>
          <p:nvPr/>
        </p:nvSpPr>
        <p:spPr>
          <a:xfrm>
            <a:off x="1504050" y="0"/>
            <a:ext cx="9144000" cy="68580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5398C89-9DAA-4CB5-A5FB-656A7CA276A8}"/>
              </a:ext>
            </a:extLst>
          </p:cNvPr>
          <p:cNvSpPr/>
          <p:nvPr/>
        </p:nvSpPr>
        <p:spPr>
          <a:xfrm>
            <a:off x="2423592" y="49277"/>
            <a:ext cx="7344816" cy="16739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u="sng" dirty="0">
                <a:solidFill>
                  <a:schemeClr val="tx1"/>
                </a:solidFill>
              </a:rPr>
              <a:t>Starter:</a:t>
            </a:r>
          </a:p>
          <a:p>
            <a:pPr algn="ctr"/>
            <a:r>
              <a:rPr lang="en-GB" sz="4000" dirty="0">
                <a:solidFill>
                  <a:schemeClr val="tx1"/>
                </a:solidFill>
              </a:rPr>
              <a:t>Answer one question from each column below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F2B20800-A539-43A7-B720-3A4DF71E2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870706"/>
              </p:ext>
            </p:extLst>
          </p:nvPr>
        </p:nvGraphicFramePr>
        <p:xfrm>
          <a:off x="1504661" y="1861516"/>
          <a:ext cx="9144000" cy="45945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892969247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877016384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240640671"/>
                    </a:ext>
                  </a:extLst>
                </a:gridCol>
              </a:tblGrid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en-GB" sz="3200" b="1" u="sng" dirty="0"/>
                        <a:t>From last lesson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u="sng" dirty="0"/>
                        <a:t>From last week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u="sng" dirty="0"/>
                        <a:t>From last term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5791973"/>
                  </a:ext>
                </a:extLst>
              </a:tr>
              <a:tr h="106499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Recall two specialised cells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/>
                        <a:t>Describe one </a:t>
                      </a:r>
                      <a:r>
                        <a:rPr lang="en-GB" sz="2000" b="1" dirty="0"/>
                        <a:t>similarity</a:t>
                      </a:r>
                      <a:r>
                        <a:rPr lang="en-GB" sz="2000" b="0" dirty="0"/>
                        <a:t> between plant and animal cells.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What is meant by the term accuracy?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0191626"/>
                  </a:ext>
                </a:extLst>
              </a:tr>
              <a:tr h="82832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Explain how sperm cells are adapted for their function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Describe one </a:t>
                      </a:r>
                      <a:r>
                        <a:rPr lang="en-GB" sz="2000" b="1" dirty="0"/>
                        <a:t>difference </a:t>
                      </a:r>
                      <a:r>
                        <a:rPr lang="en-GB" sz="2000" b="0" dirty="0"/>
                        <a:t>between plant and animal cells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Give an example of a contact and a non-contact force.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952901"/>
                  </a:ext>
                </a:extLst>
              </a:tr>
              <a:tr h="118332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What is the function of root hair cells in plants?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Draw a labelled diagram of either a plant cell or an animal cell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Recall the formula linking weight, mass and gravitational field strength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33093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590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67D87D7-5BA0-4C9C-B0C0-08AC19788643}"/>
              </a:ext>
            </a:extLst>
          </p:cNvPr>
          <p:cNvCxnSpPr>
            <a:cxnSpLocks/>
          </p:cNvCxnSpPr>
          <p:nvPr/>
        </p:nvCxnSpPr>
        <p:spPr>
          <a:xfrm flipV="1">
            <a:off x="1938878" y="1709058"/>
            <a:ext cx="8081423" cy="4747702"/>
          </a:xfrm>
          <a:prstGeom prst="straightConnector1">
            <a:avLst/>
          </a:prstGeom>
          <a:ln w="298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8C39BD3-F952-4FBE-9903-815DB12B5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5480" y="-861332"/>
            <a:ext cx="6858000" cy="1790700"/>
          </a:xfrm>
        </p:spPr>
        <p:txBody>
          <a:bodyPr>
            <a:normAutofit/>
          </a:bodyPr>
          <a:lstStyle/>
          <a:p>
            <a:r>
              <a:rPr lang="en-GB" sz="6600" b="1" u="sng" dirty="0"/>
              <a:t>Learning Objectives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4C000DC-E531-4858-A441-758E52D57254}"/>
              </a:ext>
            </a:extLst>
          </p:cNvPr>
          <p:cNvCxnSpPr>
            <a:cxnSpLocks/>
          </p:cNvCxnSpPr>
          <p:nvPr/>
        </p:nvCxnSpPr>
        <p:spPr>
          <a:xfrm flipV="1">
            <a:off x="1964872" y="1124746"/>
            <a:ext cx="0" cy="53320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9F431BF-65E8-4B0C-9674-D6617C46C816}"/>
              </a:ext>
            </a:extLst>
          </p:cNvPr>
          <p:cNvCxnSpPr>
            <a:cxnSpLocks/>
          </p:cNvCxnSpPr>
          <p:nvPr/>
        </p:nvCxnSpPr>
        <p:spPr>
          <a:xfrm flipV="1">
            <a:off x="1938877" y="6456761"/>
            <a:ext cx="8284028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C832290-C2A9-47BB-A24D-7450C0C0880A}"/>
              </a:ext>
            </a:extLst>
          </p:cNvPr>
          <p:cNvSpPr txBox="1"/>
          <p:nvPr/>
        </p:nvSpPr>
        <p:spPr>
          <a:xfrm>
            <a:off x="8591551" y="1005567"/>
            <a:ext cx="2009775" cy="6001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defTabSz="685800"/>
            <a:r>
              <a:rPr lang="en-GB" sz="3300" dirty="0">
                <a:solidFill>
                  <a:prstClr val="black"/>
                </a:solidFill>
                <a:latin typeface="Calibri" panose="020F0502020204030204"/>
              </a:rPr>
              <a:t>SUCCESS!!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2776CB7-2953-496E-BF13-22A1ECC6D8AF}"/>
              </a:ext>
            </a:extLst>
          </p:cNvPr>
          <p:cNvSpPr/>
          <p:nvPr/>
        </p:nvSpPr>
        <p:spPr>
          <a:xfrm>
            <a:off x="2514943" y="5013176"/>
            <a:ext cx="1944459" cy="10157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dirty="0">
                <a:solidFill>
                  <a:schemeClr val="tx1"/>
                </a:solidFill>
                <a:latin typeface="Calibri" panose="020F0502020204030204"/>
              </a:rPr>
              <a:t>To explain what is meant by the term diffusion and osmosis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ED1A298-9A47-4536-9586-16E4BAC55A70}"/>
              </a:ext>
            </a:extLst>
          </p:cNvPr>
          <p:cNvSpPr/>
          <p:nvPr/>
        </p:nvSpPr>
        <p:spPr>
          <a:xfrm>
            <a:off x="4871256" y="3545741"/>
            <a:ext cx="1944459" cy="111080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dirty="0">
                <a:solidFill>
                  <a:schemeClr val="tx1"/>
                </a:solidFill>
                <a:latin typeface="Calibri" panose="020F0502020204030204"/>
              </a:rPr>
              <a:t>To describe how diffusion and osmosis occur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234ACD5-3B7F-4FC2-8B8A-D0CF40E81706}"/>
              </a:ext>
            </a:extLst>
          </p:cNvPr>
          <p:cNvSpPr/>
          <p:nvPr/>
        </p:nvSpPr>
        <p:spPr>
          <a:xfrm>
            <a:off x="7267694" y="2106819"/>
            <a:ext cx="2211849" cy="1248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GB" dirty="0">
                <a:solidFill>
                  <a:schemeClr val="tx1"/>
                </a:solidFill>
                <a:latin typeface="Calibri" panose="020F0502020204030204"/>
              </a:rPr>
              <a:t>To explain the importance of diffusion and osmosis in biology</a:t>
            </a:r>
          </a:p>
        </p:txBody>
      </p:sp>
    </p:spTree>
    <p:extLst>
      <p:ext uri="{BB962C8B-B14F-4D97-AF65-F5344CB8AC3E}">
        <p14:creationId xmlns:p14="http://schemas.microsoft.com/office/powerpoint/2010/main" val="2789312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75920" y="3933056"/>
            <a:ext cx="5105400" cy="980680"/>
          </a:xfrm>
        </p:spPr>
        <p:txBody>
          <a:bodyPr/>
          <a:lstStyle/>
          <a:p>
            <a:r>
              <a:rPr lang="en-GB" dirty="0"/>
              <a:t>Diffusion &amp; Life</a:t>
            </a:r>
          </a:p>
        </p:txBody>
      </p:sp>
      <p:pic>
        <p:nvPicPr>
          <p:cNvPr id="5" name="Picture 4" descr="http://churchfun.com/images/wp/shark/shark_pi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6684" y="548680"/>
            <a:ext cx="3960440" cy="5920923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5757077" y="389289"/>
            <a:ext cx="4392488" cy="280831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How can a shark find injured prey so quickly?</a:t>
            </a:r>
          </a:p>
        </p:txBody>
      </p:sp>
      <p:pic>
        <p:nvPicPr>
          <p:cNvPr id="15364" name="Picture 4" descr="http://recollectionbooks.com/bleed/images/BB/blut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74516" y="2241293"/>
            <a:ext cx="3696157" cy="1912616"/>
          </a:xfrm>
          <a:prstGeom prst="rect">
            <a:avLst/>
          </a:prstGeom>
          <a:noFill/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1D3CC01-DE1B-405B-856E-361ECB44DB76}"/>
              </a:ext>
            </a:extLst>
          </p:cNvPr>
          <p:cNvSpPr/>
          <p:nvPr/>
        </p:nvSpPr>
        <p:spPr>
          <a:xfrm>
            <a:off x="6189125" y="5049605"/>
            <a:ext cx="3960440" cy="15525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Think pair share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1703512" y="188640"/>
            <a:ext cx="7239000" cy="770344"/>
          </a:xfrm>
        </p:spPr>
        <p:txBody>
          <a:bodyPr/>
          <a:lstStyle/>
          <a:p>
            <a:r>
              <a:rPr lang="en-GB" dirty="0">
                <a:solidFill>
                  <a:srgbClr val="C00000"/>
                </a:solidFill>
                <a:latin typeface="Century Gothic" pitchFamily="34" charset="0"/>
              </a:rPr>
              <a:t>Diffusion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703513" y="1018316"/>
            <a:ext cx="4043363" cy="2592288"/>
          </a:xfrm>
        </p:spPr>
        <p:txBody>
          <a:bodyPr>
            <a:noAutofit/>
          </a:bodyPr>
          <a:lstStyle/>
          <a:p>
            <a:pPr marL="292608" lvl="1" indent="0">
              <a:buNone/>
            </a:pPr>
            <a:r>
              <a:rPr lang="en-GB" sz="3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Explain in terms of particles how the smell of the perfume gets from one side of the class to the other</a:t>
            </a:r>
          </a:p>
        </p:txBody>
      </p:sp>
      <p:pic>
        <p:nvPicPr>
          <p:cNvPr id="4915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1984" y="620688"/>
            <a:ext cx="4716016" cy="471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3350" y="0"/>
            <a:ext cx="5454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0"/>
            <a:ext cx="3635896" cy="4824536"/>
          </a:xfrm>
        </p:spPr>
        <p:txBody>
          <a:bodyPr>
            <a:noAutofit/>
          </a:bodyPr>
          <a:lstStyle/>
          <a:p>
            <a:pPr eaLnBrk="1" hangingPunct="1">
              <a:buFontTx/>
              <a:buNone/>
            </a:pPr>
            <a:r>
              <a:rPr lang="en-GB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	When you have just sprayed perfume, the </a:t>
            </a:r>
            <a:r>
              <a:rPr lang="en-GB" b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concentration</a:t>
            </a:r>
            <a:r>
              <a:rPr lang="en-GB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 perfume particles in that area is very high.</a:t>
            </a:r>
          </a:p>
          <a:p>
            <a:pPr eaLnBrk="1" hangingPunct="1">
              <a:buFontTx/>
              <a:buNone/>
            </a:pPr>
            <a:endParaRPr lang="en-GB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buFontTx/>
              <a:buNone/>
            </a:pPr>
            <a:r>
              <a:rPr lang="en-GB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	Diffusion is the </a:t>
            </a:r>
            <a:r>
              <a:rPr lang="en-GB" b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movement</a:t>
            </a:r>
            <a:r>
              <a:rPr lang="en-GB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of the  ‘smelly’ particles, through particles of air, to an area where they are at a</a:t>
            </a:r>
          </a:p>
          <a:p>
            <a:pPr eaLnBrk="1" hangingPunct="1">
              <a:buFontTx/>
              <a:buNone/>
            </a:pPr>
            <a:r>
              <a:rPr lang="en-GB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lower</a:t>
            </a:r>
            <a:r>
              <a:rPr lang="en-GB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concentration. </a:t>
            </a:r>
          </a:p>
          <a:p>
            <a:pPr eaLnBrk="1" hangingPunct="1">
              <a:buFontTx/>
              <a:buNone/>
            </a:pPr>
            <a:endParaRPr lang="en-GB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2CDBDB-ABE4-4606-B960-AED76AAA8F9D}"/>
              </a:ext>
            </a:extLst>
          </p:cNvPr>
          <p:cNvSpPr txBox="1"/>
          <p:nvPr/>
        </p:nvSpPr>
        <p:spPr>
          <a:xfrm>
            <a:off x="1524000" y="3068960"/>
            <a:ext cx="368935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 l="2454" t="24397" r="12891" b="16248"/>
          <a:stretch>
            <a:fillRect/>
          </a:stretch>
        </p:blipFill>
        <p:spPr bwMode="auto">
          <a:xfrm>
            <a:off x="4788285" y="142249"/>
            <a:ext cx="7403715" cy="3271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77505" y="3429000"/>
            <a:ext cx="1166069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en-GB" sz="2800" dirty="0">
                <a:solidFill>
                  <a:srgbClr val="FF0000"/>
                </a:solidFill>
              </a:rPr>
              <a:t>The net movement of particles from an area of </a:t>
            </a:r>
            <a:r>
              <a:rPr lang="en-GB" sz="2800" b="1" u="sng" dirty="0">
                <a:solidFill>
                  <a:srgbClr val="FF0000"/>
                </a:solidFill>
              </a:rPr>
              <a:t>high concentration </a:t>
            </a:r>
            <a:r>
              <a:rPr lang="en-GB" sz="2800" dirty="0">
                <a:solidFill>
                  <a:srgbClr val="FF0000"/>
                </a:solidFill>
              </a:rPr>
              <a:t>to an area of </a:t>
            </a:r>
            <a:r>
              <a:rPr lang="en-GB" sz="2800" b="1" u="sng" dirty="0">
                <a:solidFill>
                  <a:srgbClr val="FF0000"/>
                </a:solidFill>
              </a:rPr>
              <a:t>low concentration</a:t>
            </a:r>
          </a:p>
          <a:p>
            <a:endParaRPr lang="en-GB" sz="2800" b="1" u="sng" dirty="0">
              <a:solidFill>
                <a:srgbClr val="FF0000"/>
              </a:solidFill>
            </a:endParaRPr>
          </a:p>
          <a:p>
            <a:pPr marL="457200" indent="-457200">
              <a:buFontTx/>
              <a:buChar char="-"/>
            </a:pPr>
            <a:r>
              <a:rPr lang="en-GB" sz="2800" dirty="0">
                <a:solidFill>
                  <a:srgbClr val="FF0000"/>
                </a:solidFill>
              </a:rPr>
              <a:t>Due to the </a:t>
            </a:r>
            <a:r>
              <a:rPr lang="en-GB" sz="2800" b="1" u="sng" dirty="0">
                <a:solidFill>
                  <a:srgbClr val="FF0000"/>
                </a:solidFill>
              </a:rPr>
              <a:t>random</a:t>
            </a:r>
            <a:r>
              <a:rPr lang="en-GB" sz="2800" dirty="0">
                <a:solidFill>
                  <a:srgbClr val="FF0000"/>
                </a:solidFill>
              </a:rPr>
              <a:t> movement of particles</a:t>
            </a:r>
          </a:p>
          <a:p>
            <a:endParaRPr lang="en-GB" sz="2800" dirty="0">
              <a:solidFill>
                <a:srgbClr val="FF0000"/>
              </a:solidFill>
            </a:endParaRPr>
          </a:p>
          <a:p>
            <a:pPr marL="457200" indent="-457200">
              <a:buFontTx/>
              <a:buChar char="-"/>
            </a:pPr>
            <a:r>
              <a:rPr lang="en-GB" sz="2800" dirty="0">
                <a:solidFill>
                  <a:srgbClr val="FF0000"/>
                </a:solidFill>
              </a:rPr>
              <a:t>A </a:t>
            </a:r>
            <a:r>
              <a:rPr lang="en-GB" sz="2800" b="1" u="sng" dirty="0">
                <a:solidFill>
                  <a:srgbClr val="FF0000"/>
                </a:solidFill>
              </a:rPr>
              <a:t>passive</a:t>
            </a:r>
            <a:r>
              <a:rPr lang="en-GB" sz="2800" dirty="0">
                <a:solidFill>
                  <a:srgbClr val="FF0000"/>
                </a:solidFill>
              </a:rPr>
              <a:t> process which means that </a:t>
            </a:r>
            <a:r>
              <a:rPr lang="en-GB" sz="2800" b="1" u="sng" dirty="0">
                <a:solidFill>
                  <a:srgbClr val="FF0000"/>
                </a:solidFill>
              </a:rPr>
              <a:t>no energy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en-GB" sz="2800" dirty="0">
                <a:solidFill>
                  <a:srgbClr val="FF0000"/>
                </a:solidFill>
              </a:rPr>
              <a:t>is needed</a:t>
            </a:r>
          </a:p>
          <a:p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53798" y="2790837"/>
            <a:ext cx="7239000" cy="770344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3800" b="1" cap="all" dirty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rgbClr val="FF0000"/>
                </a:solidFill>
                <a:latin typeface="Century Gothic" pitchFamily="34" charset="0"/>
                <a:ea typeface="+mj-ea"/>
                <a:cs typeface="+mj-cs"/>
              </a:rPr>
              <a:t>Diffusion IS…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D9A3D0-5272-4949-86A6-8D4E36B83F2B}"/>
              </a:ext>
            </a:extLst>
          </p:cNvPr>
          <p:cNvSpPr txBox="1"/>
          <p:nvPr/>
        </p:nvSpPr>
        <p:spPr>
          <a:xfrm>
            <a:off x="377505" y="177122"/>
            <a:ext cx="44964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1) Copy the diagram and the notes from the slide.</a:t>
            </a:r>
          </a:p>
          <a:p>
            <a:endParaRPr lang="en-GB" sz="2800" b="1" dirty="0"/>
          </a:p>
          <a:p>
            <a:r>
              <a:rPr lang="en-GB" sz="2800" b="1" dirty="0"/>
              <a:t>2) Design a cartoon strip to show how diffusion occurs!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48256-34DB-4B5D-9357-4AB8185C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More on diffusion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40BF9-451A-4702-BD0D-2AF1C01F4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At first, particles are very concentrated. This means there are a lot of particles in on place.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Over time the particles spread out to fill the container or room they are in evenly.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Diffusion allows cells to obtain things such as oxygen which is needed for respiration.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hlinkClick r:id="rId2"/>
              </a:rPr>
              <a:t>https://www.youtube.com/watch?v=c_IYK8sy0QA</a:t>
            </a:r>
            <a:r>
              <a:rPr lang="en-GB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0624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2F927-8111-4470-865D-11B8B08AA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b="1" u="sng" dirty="0"/>
              <a:t>Osmosis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A6A48-5FC9-4AF9-AB62-F0E1F6123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633" y="1253331"/>
            <a:ext cx="509315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Osmosis is the movement of water from an area of high concentration to an area of low concentration.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This occurs through a partially permeable membrane.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F8F4A25-98E5-4500-BE29-9336A28F80CE}"/>
              </a:ext>
            </a:extLst>
          </p:cNvPr>
          <p:cNvGrpSpPr/>
          <p:nvPr/>
        </p:nvGrpSpPr>
        <p:grpSpPr>
          <a:xfrm>
            <a:off x="5257800" y="785997"/>
            <a:ext cx="6801908" cy="5101431"/>
            <a:chOff x="5290458" y="1138335"/>
            <a:chExt cx="6801908" cy="5101431"/>
          </a:xfrm>
        </p:grpSpPr>
        <p:pic>
          <p:nvPicPr>
            <p:cNvPr id="1026" name="Picture 2" descr="See the source image">
              <a:extLst>
                <a:ext uri="{FF2B5EF4-FFF2-40B4-BE49-F238E27FC236}">
                  <a16:creationId xmlns:a16="http://schemas.microsoft.com/office/drawing/2014/main" id="{2F2926F8-5BE7-492E-89A0-7E1D441518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0458" y="1138335"/>
              <a:ext cx="6801908" cy="5101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E9D7D98-0510-4EB7-9174-1D5634775213}"/>
                </a:ext>
              </a:extLst>
            </p:cNvPr>
            <p:cNvSpPr/>
            <p:nvPr/>
          </p:nvSpPr>
          <p:spPr>
            <a:xfrm>
              <a:off x="5290458" y="1308580"/>
              <a:ext cx="2553248" cy="132556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059EE2F-6168-43F4-A40B-98F499CDBD0A}"/>
                </a:ext>
              </a:extLst>
            </p:cNvPr>
            <p:cNvSpPr/>
            <p:nvPr/>
          </p:nvSpPr>
          <p:spPr>
            <a:xfrm>
              <a:off x="5656913" y="1908827"/>
              <a:ext cx="2553248" cy="5550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6310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150B4-906F-4537-8487-A08C2D69D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5217952" cy="4351338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en-GB" sz="3600" dirty="0"/>
              <a:t>Complete the questions below: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1B4C6A8-C131-4588-9EA4-30AB175214F3}"/>
              </a:ext>
            </a:extLst>
          </p:cNvPr>
          <p:cNvSpPr txBox="1">
            <a:spLocks/>
          </p:cNvSpPr>
          <p:nvPr/>
        </p:nvSpPr>
        <p:spPr>
          <a:xfrm>
            <a:off x="6662257" y="0"/>
            <a:ext cx="552974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dirty="0"/>
              <a:t>2) Design an experiment to show the next year 7 group all about diffusion or osmosis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238FE1-8420-42AA-9CA5-86B479C1DE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05" t="5749" r="4695" b="47568"/>
          <a:stretch/>
        </p:blipFill>
        <p:spPr>
          <a:xfrm>
            <a:off x="144709" y="1083885"/>
            <a:ext cx="6063143" cy="55356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5BD4D76-3C75-4121-B4CA-8AB73F8D47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05" t="52431" r="4695" b="9114"/>
          <a:stretch/>
        </p:blipFill>
        <p:spPr>
          <a:xfrm>
            <a:off x="6561591" y="2734092"/>
            <a:ext cx="5166217" cy="388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199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902F8E4-B8EC-49E4-8B59-4423BB84B742}"/>
</file>

<file path=customXml/itemProps2.xml><?xml version="1.0" encoding="utf-8"?>
<ds:datastoreItem xmlns:ds="http://schemas.openxmlformats.org/officeDocument/2006/customXml" ds:itemID="{F8EAE6C3-8955-4F5C-9E41-BB769EB0D2F8}"/>
</file>

<file path=customXml/itemProps3.xml><?xml version="1.0" encoding="utf-8"?>
<ds:datastoreItem xmlns:ds="http://schemas.openxmlformats.org/officeDocument/2006/customXml" ds:itemID="{55A33D82-759B-46B5-AE31-C4362069DAFD}"/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404</Words>
  <Application>Microsoft Office PowerPoint</Application>
  <PresentationFormat>Widescreen</PresentationFormat>
  <Paragraphs>53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PowerPoint Presentation</vt:lpstr>
      <vt:lpstr>Learning Objectives</vt:lpstr>
      <vt:lpstr>Diffusion &amp; Life</vt:lpstr>
      <vt:lpstr>Diffusion</vt:lpstr>
      <vt:lpstr>PowerPoint Presentation</vt:lpstr>
      <vt:lpstr>PowerPoint Presentation</vt:lpstr>
      <vt:lpstr>More on diffusion</vt:lpstr>
      <vt:lpstr>Osmosis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</dc:creator>
  <cp:lastModifiedBy>Alex</cp:lastModifiedBy>
  <cp:revision>4</cp:revision>
  <dcterms:created xsi:type="dcterms:W3CDTF">2020-10-18T17:05:35Z</dcterms:created>
  <dcterms:modified xsi:type="dcterms:W3CDTF">2020-10-18T17:29:18Z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