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6.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83" r:id="rId2"/>
    <p:sldId id="257" r:id="rId3"/>
    <p:sldId id="279" r:id="rId4"/>
    <p:sldId id="276" r:id="rId5"/>
    <p:sldId id="256" r:id="rId6"/>
    <p:sldId id="259" r:id="rId7"/>
    <p:sldId id="258" r:id="rId8"/>
    <p:sldId id="277" r:id="rId9"/>
    <p:sldId id="278" r:id="rId10"/>
    <p:sldId id="260" r:id="rId11"/>
    <p:sldId id="261" r:id="rId12"/>
    <p:sldId id="280" r:id="rId13"/>
    <p:sldId id="282" r:id="rId14"/>
    <p:sldId id="281" r:id="rId15"/>
    <p:sldId id="262" r:id="rId16"/>
    <p:sldId id="263" r:id="rId17"/>
    <p:sldId id="264" r:id="rId18"/>
    <p:sldId id="266" r:id="rId19"/>
    <p:sldId id="267" r:id="rId20"/>
    <p:sldId id="268" r:id="rId21"/>
    <p:sldId id="269" r:id="rId22"/>
    <p:sldId id="270" r:id="rId23"/>
    <p:sldId id="271" r:id="rId24"/>
    <p:sldId id="272" r:id="rId25"/>
    <p:sldId id="273" r:id="rId26"/>
    <p:sldId id="274" r:id="rId27"/>
    <p:sldId id="275" r:id="rId2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00FF00"/>
    <a:srgbClr val="FF00FF"/>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6016" autoAdjust="0"/>
  </p:normalViewPr>
  <p:slideViewPr>
    <p:cSldViewPr>
      <p:cViewPr varScale="1">
        <p:scale>
          <a:sx n="62" d="100"/>
          <a:sy n="62" d="100"/>
        </p:scale>
        <p:origin x="75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customXml" Target="../customXml/item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35" Type="http://schemas.openxmlformats.org/officeDocument/2006/relationships/customXml" Target="../customXml/item2.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6B1322D-8305-454B-870D-0CC0316A2E40}" type="datetimeFigureOut">
              <a:rPr lang="en-GB" smtClean="0"/>
              <a:t>23/09/2020</a:t>
            </a:fld>
            <a:endParaRPr lang="en-GB"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9934E7E-081C-460D-909F-31E297455325}" type="slidenum">
              <a:rPr lang="en-GB" smtClean="0"/>
              <a:t>‹#›</a:t>
            </a:fld>
            <a:endParaRPr lang="en-GB" dirty="0"/>
          </a:p>
        </p:txBody>
      </p:sp>
    </p:spTree>
    <p:extLst>
      <p:ext uri="{BB962C8B-B14F-4D97-AF65-F5344CB8AC3E}">
        <p14:creationId xmlns:p14="http://schemas.microsoft.com/office/powerpoint/2010/main" val="916386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dirty="0">
                <a:latin typeface="Century Gothic" panose="020B0502020202020204" pitchFamily="34" charset="0"/>
              </a:rPr>
              <a:t>For example, one bacterial cell can divide into two daughter cells.</a:t>
            </a:r>
          </a:p>
          <a:p>
            <a:pPr marL="0" indent="0">
              <a:buNone/>
            </a:pPr>
            <a:r>
              <a:rPr lang="en-GB" dirty="0">
                <a:latin typeface="Century Gothic" panose="020B0502020202020204" pitchFamily="34" charset="0"/>
              </a:rPr>
              <a:t> </a:t>
            </a:r>
          </a:p>
          <a:p>
            <a:pPr marL="0" indent="0">
              <a:buNone/>
            </a:pPr>
            <a:r>
              <a:rPr lang="en-GB" dirty="0">
                <a:latin typeface="Century Gothic" panose="020B0502020202020204" pitchFamily="34" charset="0"/>
              </a:rPr>
              <a:t>Some plants also reproduce asexually, examples include tomato plants, potatoes and some types of cacti.</a:t>
            </a:r>
          </a:p>
          <a:p>
            <a:pPr marL="0" indent="0">
              <a:buNone/>
            </a:pPr>
            <a:endParaRPr lang="en-GB" dirty="0">
              <a:latin typeface="Century Gothic" panose="020B0502020202020204" pitchFamily="34" charset="0"/>
            </a:endParaRPr>
          </a:p>
          <a:p>
            <a:endParaRPr lang="en-GB" dirty="0"/>
          </a:p>
        </p:txBody>
      </p:sp>
      <p:sp>
        <p:nvSpPr>
          <p:cNvPr id="4" name="Slide Number Placeholder 3"/>
          <p:cNvSpPr>
            <a:spLocks noGrp="1"/>
          </p:cNvSpPr>
          <p:nvPr>
            <p:ph type="sldNum" sz="quarter" idx="10"/>
          </p:nvPr>
        </p:nvSpPr>
        <p:spPr/>
        <p:txBody>
          <a:bodyPr/>
          <a:lstStyle/>
          <a:p>
            <a:fld id="{19934E7E-081C-460D-909F-31E297455325}" type="slidenum">
              <a:rPr lang="en-GB" smtClean="0"/>
              <a:t>6</a:t>
            </a:fld>
            <a:endParaRPr lang="en-GB" dirty="0"/>
          </a:p>
        </p:txBody>
      </p:sp>
    </p:spTree>
    <p:extLst>
      <p:ext uri="{BB962C8B-B14F-4D97-AF65-F5344CB8AC3E}">
        <p14:creationId xmlns:p14="http://schemas.microsoft.com/office/powerpoint/2010/main" val="3379082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sz="1200" dirty="0">
                <a:latin typeface="Century Gothic" panose="020B0502020202020204" pitchFamily="34" charset="0"/>
              </a:rPr>
              <a:t>In humans, the male sex cell is called a sperm, and the female sex cell is called an egg. </a:t>
            </a:r>
          </a:p>
          <a:p>
            <a:pPr marL="0" indent="0">
              <a:buNone/>
            </a:pPr>
            <a:endParaRPr lang="en-GB" sz="1200" dirty="0">
              <a:latin typeface="Century Gothic" panose="020B0502020202020204" pitchFamily="34" charset="0"/>
            </a:endParaRPr>
          </a:p>
          <a:p>
            <a:pPr marL="0" indent="0">
              <a:buNone/>
            </a:pPr>
            <a:r>
              <a:rPr lang="en-GB" sz="1200" dirty="0">
                <a:latin typeface="Century Gothic" panose="020B0502020202020204" pitchFamily="34" charset="0"/>
              </a:rPr>
              <a:t>Different animals fertilise their eggs in different ways. Male fish and male frogs fertilise the egg cells outside the female’s body. We call this external fertilisation. The egg cells of birds and mammals are fertilised inside the female’s body, we call this internal fertilisation.</a:t>
            </a:r>
          </a:p>
          <a:p>
            <a:pPr marL="0" indent="0">
              <a:buNone/>
            </a:pPr>
            <a:endParaRPr lang="en-GB" sz="1200" dirty="0">
              <a:latin typeface="Century Gothic" panose="020B0502020202020204" pitchFamily="34" charset="0"/>
            </a:endParaRPr>
          </a:p>
          <a:p>
            <a:endParaRPr lang="en-GB" dirty="0"/>
          </a:p>
        </p:txBody>
      </p:sp>
      <p:sp>
        <p:nvSpPr>
          <p:cNvPr id="4" name="Slide Number Placeholder 3"/>
          <p:cNvSpPr>
            <a:spLocks noGrp="1"/>
          </p:cNvSpPr>
          <p:nvPr>
            <p:ph type="sldNum" sz="quarter" idx="10"/>
          </p:nvPr>
        </p:nvSpPr>
        <p:spPr/>
        <p:txBody>
          <a:bodyPr/>
          <a:lstStyle/>
          <a:p>
            <a:fld id="{19934E7E-081C-460D-909F-31E297455325}" type="slidenum">
              <a:rPr lang="en-GB" smtClean="0"/>
              <a:t>7</a:t>
            </a:fld>
            <a:endParaRPr lang="en-GB" dirty="0"/>
          </a:p>
        </p:txBody>
      </p:sp>
    </p:spTree>
    <p:extLst>
      <p:ext uri="{BB962C8B-B14F-4D97-AF65-F5344CB8AC3E}">
        <p14:creationId xmlns:p14="http://schemas.microsoft.com/office/powerpoint/2010/main" val="11617897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CA733A0-8C6E-4390-95A2-450758A8F220}" type="datetimeFigureOut">
              <a:rPr lang="en-GB" smtClean="0"/>
              <a:t>23/09/2020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2E93AE0-25F5-4B5B-A184-AE5FEB295BE0}" type="slidenum">
              <a:rPr lang="en-GB" smtClean="0"/>
              <a:t>‹#›</a:t>
            </a:fld>
            <a:endParaRPr lang="en-GB" dirty="0"/>
          </a:p>
        </p:txBody>
      </p:sp>
    </p:spTree>
    <p:extLst>
      <p:ext uri="{BB962C8B-B14F-4D97-AF65-F5344CB8AC3E}">
        <p14:creationId xmlns:p14="http://schemas.microsoft.com/office/powerpoint/2010/main" val="9512593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CA733A0-8C6E-4390-95A2-450758A8F220}" type="datetimeFigureOut">
              <a:rPr lang="en-GB" smtClean="0"/>
              <a:t>23/09/2020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2E93AE0-25F5-4B5B-A184-AE5FEB295BE0}" type="slidenum">
              <a:rPr lang="en-GB" smtClean="0"/>
              <a:t>‹#›</a:t>
            </a:fld>
            <a:endParaRPr lang="en-GB" dirty="0"/>
          </a:p>
        </p:txBody>
      </p:sp>
    </p:spTree>
    <p:extLst>
      <p:ext uri="{BB962C8B-B14F-4D97-AF65-F5344CB8AC3E}">
        <p14:creationId xmlns:p14="http://schemas.microsoft.com/office/powerpoint/2010/main" val="41591524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CA733A0-8C6E-4390-95A2-450758A8F220}" type="datetimeFigureOut">
              <a:rPr lang="en-GB" smtClean="0"/>
              <a:t>23/09/2020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2E93AE0-25F5-4B5B-A184-AE5FEB295BE0}" type="slidenum">
              <a:rPr lang="en-GB" smtClean="0"/>
              <a:t>‹#›</a:t>
            </a:fld>
            <a:endParaRPr lang="en-GB" dirty="0"/>
          </a:p>
        </p:txBody>
      </p:sp>
    </p:spTree>
    <p:extLst>
      <p:ext uri="{BB962C8B-B14F-4D97-AF65-F5344CB8AC3E}">
        <p14:creationId xmlns:p14="http://schemas.microsoft.com/office/powerpoint/2010/main" val="9590654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CA733A0-8C6E-4390-95A2-450758A8F220}" type="datetimeFigureOut">
              <a:rPr lang="en-GB" smtClean="0"/>
              <a:t>23/09/2020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2E93AE0-25F5-4B5B-A184-AE5FEB295BE0}" type="slidenum">
              <a:rPr lang="en-GB" smtClean="0"/>
              <a:t>‹#›</a:t>
            </a:fld>
            <a:endParaRPr lang="en-GB" dirty="0"/>
          </a:p>
        </p:txBody>
      </p:sp>
    </p:spTree>
    <p:extLst>
      <p:ext uri="{BB962C8B-B14F-4D97-AF65-F5344CB8AC3E}">
        <p14:creationId xmlns:p14="http://schemas.microsoft.com/office/powerpoint/2010/main" val="28343436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CA733A0-8C6E-4390-95A2-450758A8F220}" type="datetimeFigureOut">
              <a:rPr lang="en-GB" smtClean="0"/>
              <a:t>23/09/2020</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52E93AE0-25F5-4B5B-A184-AE5FEB295BE0}" type="slidenum">
              <a:rPr lang="en-GB" smtClean="0"/>
              <a:t>‹#›</a:t>
            </a:fld>
            <a:endParaRPr lang="en-GB" dirty="0"/>
          </a:p>
        </p:txBody>
      </p:sp>
    </p:spTree>
    <p:extLst>
      <p:ext uri="{BB962C8B-B14F-4D97-AF65-F5344CB8AC3E}">
        <p14:creationId xmlns:p14="http://schemas.microsoft.com/office/powerpoint/2010/main" val="14771113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CA733A0-8C6E-4390-95A2-450758A8F220}" type="datetimeFigureOut">
              <a:rPr lang="en-GB" smtClean="0"/>
              <a:t>23/09/2020</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52E93AE0-25F5-4B5B-A184-AE5FEB295BE0}" type="slidenum">
              <a:rPr lang="en-GB" smtClean="0"/>
              <a:t>‹#›</a:t>
            </a:fld>
            <a:endParaRPr lang="en-GB" dirty="0"/>
          </a:p>
        </p:txBody>
      </p:sp>
    </p:spTree>
    <p:extLst>
      <p:ext uri="{BB962C8B-B14F-4D97-AF65-F5344CB8AC3E}">
        <p14:creationId xmlns:p14="http://schemas.microsoft.com/office/powerpoint/2010/main" val="24930376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A733A0-8C6E-4390-95A2-450758A8F220}" type="datetimeFigureOut">
              <a:rPr lang="en-GB" smtClean="0"/>
              <a:t>23/09/2020</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52E93AE0-25F5-4B5B-A184-AE5FEB295BE0}" type="slidenum">
              <a:rPr lang="en-GB" smtClean="0"/>
              <a:t>‹#›</a:t>
            </a:fld>
            <a:endParaRPr lang="en-GB" dirty="0"/>
          </a:p>
        </p:txBody>
      </p:sp>
    </p:spTree>
    <p:extLst>
      <p:ext uri="{BB962C8B-B14F-4D97-AF65-F5344CB8AC3E}">
        <p14:creationId xmlns:p14="http://schemas.microsoft.com/office/powerpoint/2010/main" val="35509388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CA733A0-8C6E-4390-95A2-450758A8F220}" type="datetimeFigureOut">
              <a:rPr lang="en-GB" smtClean="0"/>
              <a:t>23/09/2020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2E93AE0-25F5-4B5B-A184-AE5FEB295BE0}" type="slidenum">
              <a:rPr lang="en-GB" smtClean="0"/>
              <a:t>‹#›</a:t>
            </a:fld>
            <a:endParaRPr lang="en-GB" dirty="0"/>
          </a:p>
        </p:txBody>
      </p:sp>
    </p:spTree>
    <p:extLst>
      <p:ext uri="{BB962C8B-B14F-4D97-AF65-F5344CB8AC3E}">
        <p14:creationId xmlns:p14="http://schemas.microsoft.com/office/powerpoint/2010/main" val="30373573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CA733A0-8C6E-4390-95A2-450758A8F220}" type="datetimeFigureOut">
              <a:rPr lang="en-GB" smtClean="0"/>
              <a:t>23/09/2020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2E93AE0-25F5-4B5B-A184-AE5FEB295BE0}" type="slidenum">
              <a:rPr lang="en-GB" smtClean="0"/>
              <a:t>‹#›</a:t>
            </a:fld>
            <a:endParaRPr lang="en-GB" dirty="0"/>
          </a:p>
        </p:txBody>
      </p:sp>
    </p:spTree>
    <p:extLst>
      <p:ext uri="{BB962C8B-B14F-4D97-AF65-F5344CB8AC3E}">
        <p14:creationId xmlns:p14="http://schemas.microsoft.com/office/powerpoint/2010/main" val="29722154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CA733A0-8C6E-4390-95A2-450758A8F220}" type="datetimeFigureOut">
              <a:rPr lang="en-GB" smtClean="0"/>
              <a:t>23/09/2020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2E93AE0-25F5-4B5B-A184-AE5FEB295BE0}" type="slidenum">
              <a:rPr lang="en-GB" smtClean="0"/>
              <a:t>‹#›</a:t>
            </a:fld>
            <a:endParaRPr lang="en-GB" dirty="0"/>
          </a:p>
        </p:txBody>
      </p:sp>
    </p:spTree>
    <p:extLst>
      <p:ext uri="{BB962C8B-B14F-4D97-AF65-F5344CB8AC3E}">
        <p14:creationId xmlns:p14="http://schemas.microsoft.com/office/powerpoint/2010/main" val="4392990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CA733A0-8C6E-4390-95A2-450758A8F220}" type="datetimeFigureOut">
              <a:rPr lang="en-GB" smtClean="0"/>
              <a:t>23/09/2020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2E93AE0-25F5-4B5B-A184-AE5FEB295BE0}" type="slidenum">
              <a:rPr lang="en-GB" smtClean="0"/>
              <a:t>‹#›</a:t>
            </a:fld>
            <a:endParaRPr lang="en-GB" dirty="0"/>
          </a:p>
        </p:txBody>
      </p:sp>
    </p:spTree>
    <p:extLst>
      <p:ext uri="{BB962C8B-B14F-4D97-AF65-F5344CB8AC3E}">
        <p14:creationId xmlns:p14="http://schemas.microsoft.com/office/powerpoint/2010/main" val="5446662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A733A0-8C6E-4390-95A2-450758A8F220}" type="datetimeFigureOut">
              <a:rPr lang="en-GB" smtClean="0"/>
              <a:t>23/09/2020</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2E93AE0-25F5-4B5B-A184-AE5FEB295BE0}" type="slidenum">
              <a:rPr lang="en-GB" smtClean="0"/>
              <a:t>‹#›</a:t>
            </a:fld>
            <a:endParaRPr lang="en-GB" dirty="0"/>
          </a:p>
        </p:txBody>
      </p:sp>
    </p:spTree>
    <p:extLst>
      <p:ext uri="{BB962C8B-B14F-4D97-AF65-F5344CB8AC3E}">
        <p14:creationId xmlns:p14="http://schemas.microsoft.com/office/powerpoint/2010/main" val="22596233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www.youtube.com/watch?v=nB6gFn0_wr8" TargetMode="Externa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image" Target="../media/image2.jpeg"/></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www.bbc.co.uk/education/clips/zmmr87h"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2992F2-F04A-4F97-839D-753F9C65058E}"/>
              </a:ext>
            </a:extLst>
          </p:cNvPr>
          <p:cNvSpPr>
            <a:spLocks noGrp="1"/>
          </p:cNvSpPr>
          <p:nvPr>
            <p:ph type="ctrTitle"/>
          </p:nvPr>
        </p:nvSpPr>
        <p:spPr/>
        <p:txBody>
          <a:bodyPr/>
          <a:lstStyle/>
          <a:p>
            <a:r>
              <a:rPr lang="en-GB" dirty="0"/>
              <a:t>Welcome to Year 8 Science!</a:t>
            </a:r>
          </a:p>
        </p:txBody>
      </p:sp>
      <p:sp>
        <p:nvSpPr>
          <p:cNvPr id="3" name="Subtitle 2">
            <a:extLst>
              <a:ext uri="{FF2B5EF4-FFF2-40B4-BE49-F238E27FC236}">
                <a16:creationId xmlns:a16="http://schemas.microsoft.com/office/drawing/2014/main" id="{1A3ED91A-346C-476C-9C8D-3AC26C2272DA}"/>
              </a:ext>
            </a:extLst>
          </p:cNvPr>
          <p:cNvSpPr>
            <a:spLocks noGrp="1"/>
          </p:cNvSpPr>
          <p:nvPr>
            <p:ph type="subTitle" idx="1"/>
          </p:nvPr>
        </p:nvSpPr>
        <p:spPr>
          <a:xfrm>
            <a:off x="1259632" y="3441809"/>
            <a:ext cx="6400800" cy="1752600"/>
          </a:xfrm>
        </p:spPr>
        <p:txBody>
          <a:bodyPr/>
          <a:lstStyle/>
          <a:p>
            <a:r>
              <a:rPr lang="en-GB" b="1" dirty="0">
                <a:solidFill>
                  <a:schemeClr val="tx1"/>
                </a:solidFill>
              </a:rPr>
              <a:t>Mr Martin</a:t>
            </a:r>
          </a:p>
        </p:txBody>
      </p:sp>
    </p:spTree>
    <p:extLst>
      <p:ext uri="{BB962C8B-B14F-4D97-AF65-F5344CB8AC3E}">
        <p14:creationId xmlns:p14="http://schemas.microsoft.com/office/powerpoint/2010/main" val="4064792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Can you unscramble these anagrams?</a:t>
            </a:r>
          </a:p>
        </p:txBody>
      </p:sp>
      <p:sp>
        <p:nvSpPr>
          <p:cNvPr id="3" name="Content Placeholder 2"/>
          <p:cNvSpPr>
            <a:spLocks noGrp="1"/>
          </p:cNvSpPr>
          <p:nvPr>
            <p:ph idx="1"/>
          </p:nvPr>
        </p:nvSpPr>
        <p:spPr/>
        <p:txBody>
          <a:bodyPr/>
          <a:lstStyle/>
          <a:p>
            <a:pPr marL="0" indent="0">
              <a:buNone/>
            </a:pPr>
            <a:r>
              <a:rPr lang="en-GB" b="1" dirty="0">
                <a:solidFill>
                  <a:srgbClr val="00B0F0"/>
                </a:solidFill>
                <a:latin typeface="Century Gothic" panose="020B0502020202020204" pitchFamily="34" charset="0"/>
              </a:rPr>
              <a:t>XASUELA PREUCROTOIDN</a:t>
            </a:r>
          </a:p>
          <a:p>
            <a:pPr marL="0" indent="0">
              <a:buNone/>
            </a:pPr>
            <a:endParaRPr lang="en-GB" dirty="0"/>
          </a:p>
          <a:p>
            <a:pPr marL="0" indent="0">
              <a:buNone/>
            </a:pPr>
            <a:r>
              <a:rPr lang="en-GB" sz="2800" dirty="0">
                <a:latin typeface="Century Gothic" panose="020B0502020202020204" pitchFamily="34" charset="0"/>
              </a:rPr>
              <a:t>ASEXUAL REPRODUCTION</a:t>
            </a:r>
          </a:p>
          <a:p>
            <a:pPr marL="0" indent="0">
              <a:buNone/>
            </a:pPr>
            <a:endParaRPr lang="en-GB" dirty="0"/>
          </a:p>
          <a:p>
            <a:pPr marL="0" indent="0">
              <a:buNone/>
            </a:pPr>
            <a:r>
              <a:rPr lang="en-GB" b="1" dirty="0">
                <a:solidFill>
                  <a:srgbClr val="00B0F0"/>
                </a:solidFill>
                <a:latin typeface="Century Gothic" panose="020B0502020202020204" pitchFamily="34" charset="0"/>
              </a:rPr>
              <a:t>XSUELA</a:t>
            </a:r>
            <a:r>
              <a:rPr lang="en-GB" dirty="0"/>
              <a:t> </a:t>
            </a:r>
            <a:r>
              <a:rPr lang="en-GB" b="1" dirty="0">
                <a:solidFill>
                  <a:srgbClr val="00B0F0"/>
                </a:solidFill>
                <a:latin typeface="Century Gothic" panose="020B0502020202020204" pitchFamily="34" charset="0"/>
              </a:rPr>
              <a:t>CROTPREUNODI</a:t>
            </a:r>
          </a:p>
          <a:p>
            <a:pPr marL="0" indent="0">
              <a:buNone/>
            </a:pPr>
            <a:endParaRPr lang="en-GB" b="1" dirty="0">
              <a:solidFill>
                <a:srgbClr val="00B0F0"/>
              </a:solidFill>
              <a:latin typeface="Century Gothic" panose="020B0502020202020204" pitchFamily="34" charset="0"/>
            </a:endParaRPr>
          </a:p>
          <a:p>
            <a:pPr marL="0" indent="0">
              <a:buNone/>
            </a:pPr>
            <a:r>
              <a:rPr lang="en-GB" sz="2800" dirty="0">
                <a:latin typeface="Century Gothic" panose="020B0502020202020204" pitchFamily="34" charset="0"/>
              </a:rPr>
              <a:t>SEXUAL REPRODUCTION</a:t>
            </a:r>
          </a:p>
        </p:txBody>
      </p:sp>
    </p:spTree>
    <p:extLst>
      <p:ext uri="{BB962C8B-B14F-4D97-AF65-F5344CB8AC3E}">
        <p14:creationId xmlns:p14="http://schemas.microsoft.com/office/powerpoint/2010/main" val="526866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 name="Straight Arrow Connector 11">
            <a:extLst>
              <a:ext uri="{FF2B5EF4-FFF2-40B4-BE49-F238E27FC236}">
                <a16:creationId xmlns:a16="http://schemas.microsoft.com/office/drawing/2014/main" id="{F8F176A8-5DB8-480D-8B8D-479B34C5DF15}"/>
              </a:ext>
            </a:extLst>
          </p:cNvPr>
          <p:cNvCxnSpPr>
            <a:cxnSpLocks/>
          </p:cNvCxnSpPr>
          <p:nvPr/>
        </p:nvCxnSpPr>
        <p:spPr>
          <a:xfrm flipV="1">
            <a:off x="484130" y="1124744"/>
            <a:ext cx="8408350" cy="5148016"/>
          </a:xfrm>
          <a:prstGeom prst="straightConnector1">
            <a:avLst/>
          </a:prstGeom>
          <a:ln w="1524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8E14EB1A-C136-4F38-9D6B-F0C2AE7CC818}"/>
              </a:ext>
            </a:extLst>
          </p:cNvPr>
          <p:cNvSpPr>
            <a:spLocks noGrp="1"/>
          </p:cNvSpPr>
          <p:nvPr>
            <p:ph type="title"/>
          </p:nvPr>
        </p:nvSpPr>
        <p:spPr>
          <a:xfrm>
            <a:off x="457200" y="215167"/>
            <a:ext cx="8229600" cy="1143000"/>
          </a:xfrm>
        </p:spPr>
        <p:txBody>
          <a:bodyPr/>
          <a:lstStyle/>
          <a:p>
            <a:r>
              <a:rPr lang="en-GB" b="1" u="sng" dirty="0"/>
              <a:t>Learning Objectives</a:t>
            </a:r>
          </a:p>
        </p:txBody>
      </p:sp>
      <p:cxnSp>
        <p:nvCxnSpPr>
          <p:cNvPr id="5" name="Straight Arrow Connector 4">
            <a:extLst>
              <a:ext uri="{FF2B5EF4-FFF2-40B4-BE49-F238E27FC236}">
                <a16:creationId xmlns:a16="http://schemas.microsoft.com/office/drawing/2014/main" id="{81C3DEFE-63EF-4481-8672-0AE9DC88D6A6}"/>
              </a:ext>
            </a:extLst>
          </p:cNvPr>
          <p:cNvCxnSpPr/>
          <p:nvPr/>
        </p:nvCxnSpPr>
        <p:spPr>
          <a:xfrm flipV="1">
            <a:off x="457200" y="1417638"/>
            <a:ext cx="0" cy="4891682"/>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cxnSp>
        <p:nvCxnSpPr>
          <p:cNvPr id="6" name="Straight Arrow Connector 5">
            <a:extLst>
              <a:ext uri="{FF2B5EF4-FFF2-40B4-BE49-F238E27FC236}">
                <a16:creationId xmlns:a16="http://schemas.microsoft.com/office/drawing/2014/main" id="{C808CFF0-9FBC-426D-B2CB-127513397471}"/>
              </a:ext>
            </a:extLst>
          </p:cNvPr>
          <p:cNvCxnSpPr>
            <a:cxnSpLocks/>
          </p:cNvCxnSpPr>
          <p:nvPr/>
        </p:nvCxnSpPr>
        <p:spPr>
          <a:xfrm>
            <a:off x="457200" y="6309320"/>
            <a:ext cx="8229600" cy="0"/>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sp>
        <p:nvSpPr>
          <p:cNvPr id="8" name="Rectangle: Rounded Corners 7">
            <a:extLst>
              <a:ext uri="{FF2B5EF4-FFF2-40B4-BE49-F238E27FC236}">
                <a16:creationId xmlns:a16="http://schemas.microsoft.com/office/drawing/2014/main" id="{E8EE5F36-98E8-4851-9E33-C5349485D5B6}"/>
              </a:ext>
            </a:extLst>
          </p:cNvPr>
          <p:cNvSpPr/>
          <p:nvPr/>
        </p:nvSpPr>
        <p:spPr>
          <a:xfrm>
            <a:off x="1043608" y="4725161"/>
            <a:ext cx="1872200" cy="122411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To explain that there are two types of reproduction</a:t>
            </a:r>
          </a:p>
        </p:txBody>
      </p:sp>
      <p:sp>
        <p:nvSpPr>
          <p:cNvPr id="9" name="Rectangle: Rounded Corners 8">
            <a:extLst>
              <a:ext uri="{FF2B5EF4-FFF2-40B4-BE49-F238E27FC236}">
                <a16:creationId xmlns:a16="http://schemas.microsoft.com/office/drawing/2014/main" id="{D6D7502A-8A7F-484F-ACA3-A60F1AC8DE26}"/>
              </a:ext>
            </a:extLst>
          </p:cNvPr>
          <p:cNvSpPr/>
          <p:nvPr/>
        </p:nvSpPr>
        <p:spPr>
          <a:xfrm>
            <a:off x="3492125" y="3221685"/>
            <a:ext cx="2160231" cy="122411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To explain what is meant by the terms ‘puberty’ and ‘adolescence’. </a:t>
            </a:r>
          </a:p>
        </p:txBody>
      </p:sp>
      <p:sp>
        <p:nvSpPr>
          <p:cNvPr id="10" name="Rectangle: Rounded Corners 9">
            <a:extLst>
              <a:ext uri="{FF2B5EF4-FFF2-40B4-BE49-F238E27FC236}">
                <a16:creationId xmlns:a16="http://schemas.microsoft.com/office/drawing/2014/main" id="{6127F4E6-1035-438B-BF02-818550B903B0}"/>
              </a:ext>
            </a:extLst>
          </p:cNvPr>
          <p:cNvSpPr/>
          <p:nvPr/>
        </p:nvSpPr>
        <p:spPr>
          <a:xfrm>
            <a:off x="6156176" y="1484787"/>
            <a:ext cx="2232248" cy="148169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To describe the changes that happen to girls and boys during adolescence</a:t>
            </a:r>
          </a:p>
        </p:txBody>
      </p:sp>
    </p:spTree>
    <p:extLst>
      <p:ext uri="{BB962C8B-B14F-4D97-AF65-F5344CB8AC3E}">
        <p14:creationId xmlns:p14="http://schemas.microsoft.com/office/powerpoint/2010/main" val="20016173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39491" y="786951"/>
            <a:ext cx="1260281" cy="1569660"/>
          </a:xfrm>
          <a:prstGeom prst="rect">
            <a:avLst/>
          </a:prstGeom>
          <a:solidFill>
            <a:srgbClr val="FF00FF"/>
          </a:solidFill>
        </p:spPr>
        <p:txBody>
          <a:bodyPr wrap="none" lIns="91440" tIns="45720" rIns="91440" bIns="45720">
            <a:spAutoFit/>
          </a:bodyPr>
          <a:lstStyle/>
          <a:p>
            <a:pPr algn="ctr"/>
            <a:r>
              <a:rPr lang="en-US" sz="96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M</a:t>
            </a:r>
            <a:endParaRPr lang="en-US" sz="96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sp>
        <p:nvSpPr>
          <p:cNvPr id="6" name="Rectangle 5"/>
          <p:cNvSpPr/>
          <p:nvPr/>
        </p:nvSpPr>
        <p:spPr>
          <a:xfrm>
            <a:off x="539490" y="2247389"/>
            <a:ext cx="1260281" cy="1569660"/>
          </a:xfrm>
          <a:prstGeom prst="rect">
            <a:avLst/>
          </a:prstGeom>
          <a:solidFill>
            <a:srgbClr val="00FF00"/>
          </a:solidFill>
        </p:spPr>
        <p:txBody>
          <a:bodyPr wrap="square" lIns="91440" tIns="45720" rIns="91440" bIns="45720">
            <a:spAutoFit/>
          </a:bodyPr>
          <a:lstStyle/>
          <a:p>
            <a:pPr algn="ctr"/>
            <a:r>
              <a:rPr lang="en-US" sz="96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R</a:t>
            </a:r>
            <a:endParaRPr lang="en-US" sz="96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sp>
        <p:nvSpPr>
          <p:cNvPr id="7" name="Rectangle 6"/>
          <p:cNvSpPr/>
          <p:nvPr/>
        </p:nvSpPr>
        <p:spPr>
          <a:xfrm>
            <a:off x="4368699" y="225655"/>
            <a:ext cx="1349964" cy="1569660"/>
          </a:xfrm>
          <a:prstGeom prst="rect">
            <a:avLst/>
          </a:prstGeom>
          <a:solidFill>
            <a:srgbClr val="00B0F0"/>
          </a:solidFill>
        </p:spPr>
        <p:txBody>
          <a:bodyPr wrap="square" lIns="91440" tIns="45720" rIns="91440" bIns="45720">
            <a:spAutoFit/>
          </a:bodyPr>
          <a:lstStyle/>
          <a:p>
            <a:pPr algn="ctr"/>
            <a:r>
              <a:rPr lang="en-US" sz="96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G</a:t>
            </a:r>
            <a:endParaRPr lang="en-US" sz="96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sp>
        <p:nvSpPr>
          <p:cNvPr id="8" name="Rectangle 7"/>
          <p:cNvSpPr/>
          <p:nvPr/>
        </p:nvSpPr>
        <p:spPr>
          <a:xfrm>
            <a:off x="552215" y="3817049"/>
            <a:ext cx="1260280" cy="1569660"/>
          </a:xfrm>
          <a:prstGeom prst="rect">
            <a:avLst/>
          </a:prstGeom>
          <a:solidFill>
            <a:srgbClr val="00B0F0"/>
          </a:solidFill>
        </p:spPr>
        <p:txBody>
          <a:bodyPr wrap="square" lIns="91440" tIns="45720" rIns="91440" bIns="45720">
            <a:spAutoFit/>
          </a:bodyPr>
          <a:lstStyle/>
          <a:p>
            <a:pPr algn="ctr"/>
            <a:r>
              <a:rPr lang="en-US" sz="96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S</a:t>
            </a:r>
            <a:endParaRPr lang="en-US" sz="96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sp>
        <p:nvSpPr>
          <p:cNvPr id="9" name="Rectangle 8"/>
          <p:cNvSpPr/>
          <p:nvPr/>
        </p:nvSpPr>
        <p:spPr>
          <a:xfrm>
            <a:off x="4368698" y="1698889"/>
            <a:ext cx="1349965" cy="1569660"/>
          </a:xfrm>
          <a:prstGeom prst="rect">
            <a:avLst/>
          </a:prstGeom>
          <a:solidFill>
            <a:srgbClr val="FF00FF"/>
          </a:solidFill>
        </p:spPr>
        <p:txBody>
          <a:bodyPr wrap="square" lIns="91440" tIns="45720" rIns="91440" bIns="45720">
            <a:spAutoFit/>
          </a:bodyPr>
          <a:lstStyle/>
          <a:p>
            <a:pPr algn="ctr"/>
            <a:r>
              <a:rPr lang="en-US" sz="96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R</a:t>
            </a:r>
            <a:endParaRPr lang="en-US" sz="96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sp>
        <p:nvSpPr>
          <p:cNvPr id="10" name="Rectangle 9"/>
          <p:cNvSpPr/>
          <p:nvPr/>
        </p:nvSpPr>
        <p:spPr>
          <a:xfrm>
            <a:off x="4368698" y="3032219"/>
            <a:ext cx="1349966" cy="1569660"/>
          </a:xfrm>
          <a:prstGeom prst="rect">
            <a:avLst/>
          </a:prstGeom>
          <a:solidFill>
            <a:srgbClr val="00FF00"/>
          </a:solidFill>
        </p:spPr>
        <p:txBody>
          <a:bodyPr wrap="square" lIns="91440" tIns="45720" rIns="91440" bIns="45720">
            <a:spAutoFit/>
          </a:bodyPr>
          <a:lstStyle/>
          <a:p>
            <a:pPr algn="ctr"/>
            <a:r>
              <a:rPr lang="en-US" sz="96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E</a:t>
            </a:r>
            <a:endParaRPr lang="en-US" sz="96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sp>
        <p:nvSpPr>
          <p:cNvPr id="11" name="Rectangle 10"/>
          <p:cNvSpPr/>
          <p:nvPr/>
        </p:nvSpPr>
        <p:spPr>
          <a:xfrm>
            <a:off x="4368698" y="4474127"/>
            <a:ext cx="1349966" cy="1569660"/>
          </a:xfrm>
          <a:prstGeom prst="rect">
            <a:avLst/>
          </a:prstGeom>
          <a:solidFill>
            <a:srgbClr val="00B0F0"/>
          </a:solidFill>
        </p:spPr>
        <p:txBody>
          <a:bodyPr wrap="square" lIns="91440" tIns="45720" rIns="91440" bIns="45720">
            <a:spAutoFit/>
          </a:bodyPr>
          <a:lstStyle/>
          <a:p>
            <a:pPr algn="ctr"/>
            <a:r>
              <a:rPr lang="en-US" sz="96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N</a:t>
            </a:r>
            <a:endParaRPr lang="en-US" sz="96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sp>
        <p:nvSpPr>
          <p:cNvPr id="15" name="TextBox 14"/>
          <p:cNvSpPr txBox="1"/>
          <p:nvPr/>
        </p:nvSpPr>
        <p:spPr>
          <a:xfrm>
            <a:off x="1799772" y="1344946"/>
            <a:ext cx="2568926" cy="707886"/>
          </a:xfrm>
          <a:prstGeom prst="rect">
            <a:avLst/>
          </a:prstGeom>
          <a:noFill/>
        </p:spPr>
        <p:txBody>
          <a:bodyPr wrap="square" rtlCol="0">
            <a:spAutoFit/>
          </a:bodyPr>
          <a:lstStyle/>
          <a:p>
            <a:r>
              <a:rPr lang="en-GB" sz="4000" b="1" dirty="0" err="1">
                <a:solidFill>
                  <a:srgbClr val="FF00FF"/>
                </a:solidFill>
                <a:latin typeface="Century Gothic" panose="020B0502020202020204" pitchFamily="34" charset="0"/>
              </a:rPr>
              <a:t>ovement</a:t>
            </a:r>
            <a:endParaRPr lang="en-GB" sz="4000" b="1" dirty="0">
              <a:solidFill>
                <a:srgbClr val="FF00FF"/>
              </a:solidFill>
              <a:latin typeface="Century Gothic" panose="020B0502020202020204" pitchFamily="34" charset="0"/>
            </a:endParaRPr>
          </a:p>
        </p:txBody>
      </p:sp>
      <p:sp>
        <p:nvSpPr>
          <p:cNvPr id="16" name="TextBox 15"/>
          <p:cNvSpPr txBox="1"/>
          <p:nvPr/>
        </p:nvSpPr>
        <p:spPr>
          <a:xfrm>
            <a:off x="1799772" y="2678276"/>
            <a:ext cx="2686032" cy="707886"/>
          </a:xfrm>
          <a:prstGeom prst="rect">
            <a:avLst/>
          </a:prstGeom>
          <a:noFill/>
        </p:spPr>
        <p:txBody>
          <a:bodyPr wrap="square" rtlCol="0">
            <a:spAutoFit/>
          </a:bodyPr>
          <a:lstStyle/>
          <a:p>
            <a:r>
              <a:rPr lang="en-GB" sz="4000" b="1" dirty="0" err="1">
                <a:solidFill>
                  <a:srgbClr val="00FF00"/>
                </a:solidFill>
                <a:latin typeface="Century Gothic" panose="020B0502020202020204" pitchFamily="34" charset="0"/>
              </a:rPr>
              <a:t>espiration</a:t>
            </a:r>
            <a:endParaRPr lang="en-GB" sz="4000" b="1" dirty="0">
              <a:solidFill>
                <a:srgbClr val="00FF00"/>
              </a:solidFill>
              <a:latin typeface="Century Gothic" panose="020B0502020202020204" pitchFamily="34" charset="0"/>
            </a:endParaRPr>
          </a:p>
        </p:txBody>
      </p:sp>
      <p:sp>
        <p:nvSpPr>
          <p:cNvPr id="17" name="TextBox 16"/>
          <p:cNvSpPr txBox="1"/>
          <p:nvPr/>
        </p:nvSpPr>
        <p:spPr>
          <a:xfrm>
            <a:off x="1812495" y="4247936"/>
            <a:ext cx="2568926" cy="707886"/>
          </a:xfrm>
          <a:prstGeom prst="rect">
            <a:avLst/>
          </a:prstGeom>
          <a:noFill/>
        </p:spPr>
        <p:txBody>
          <a:bodyPr wrap="square" rtlCol="0">
            <a:spAutoFit/>
          </a:bodyPr>
          <a:lstStyle/>
          <a:p>
            <a:r>
              <a:rPr lang="en-GB" sz="4000" b="1" dirty="0" err="1">
                <a:solidFill>
                  <a:srgbClr val="00B0F0"/>
                </a:solidFill>
                <a:latin typeface="Century Gothic" panose="020B0502020202020204" pitchFamily="34" charset="0"/>
              </a:rPr>
              <a:t>ensitivity</a:t>
            </a:r>
            <a:endParaRPr lang="en-GB" sz="4000" b="1" dirty="0">
              <a:solidFill>
                <a:srgbClr val="00B0F0"/>
              </a:solidFill>
              <a:latin typeface="Century Gothic" panose="020B0502020202020204" pitchFamily="34" charset="0"/>
            </a:endParaRPr>
          </a:p>
        </p:txBody>
      </p:sp>
      <p:sp>
        <p:nvSpPr>
          <p:cNvPr id="18" name="TextBox 17"/>
          <p:cNvSpPr txBox="1"/>
          <p:nvPr/>
        </p:nvSpPr>
        <p:spPr>
          <a:xfrm>
            <a:off x="5700292" y="663872"/>
            <a:ext cx="2568926" cy="707886"/>
          </a:xfrm>
          <a:prstGeom prst="rect">
            <a:avLst/>
          </a:prstGeom>
          <a:noFill/>
        </p:spPr>
        <p:txBody>
          <a:bodyPr wrap="square" rtlCol="0">
            <a:spAutoFit/>
          </a:bodyPr>
          <a:lstStyle/>
          <a:p>
            <a:r>
              <a:rPr lang="en-GB" sz="4000" b="1" dirty="0" err="1">
                <a:solidFill>
                  <a:srgbClr val="00B0F0"/>
                </a:solidFill>
                <a:latin typeface="Century Gothic" panose="020B0502020202020204" pitchFamily="34" charset="0"/>
              </a:rPr>
              <a:t>rowth</a:t>
            </a:r>
            <a:endParaRPr lang="en-GB" sz="4000" b="1" dirty="0">
              <a:solidFill>
                <a:srgbClr val="00B0F0"/>
              </a:solidFill>
              <a:latin typeface="Century Gothic" panose="020B0502020202020204" pitchFamily="34" charset="0"/>
            </a:endParaRPr>
          </a:p>
        </p:txBody>
      </p:sp>
      <p:sp>
        <p:nvSpPr>
          <p:cNvPr id="19" name="TextBox 18"/>
          <p:cNvSpPr txBox="1"/>
          <p:nvPr/>
        </p:nvSpPr>
        <p:spPr>
          <a:xfrm>
            <a:off x="5722352" y="2075026"/>
            <a:ext cx="3314144" cy="707886"/>
          </a:xfrm>
          <a:prstGeom prst="rect">
            <a:avLst/>
          </a:prstGeom>
          <a:noFill/>
        </p:spPr>
        <p:txBody>
          <a:bodyPr wrap="square" rtlCol="0">
            <a:spAutoFit/>
          </a:bodyPr>
          <a:lstStyle/>
          <a:p>
            <a:r>
              <a:rPr lang="en-GB" sz="4000" b="1" dirty="0" err="1">
                <a:solidFill>
                  <a:srgbClr val="FF00FF"/>
                </a:solidFill>
                <a:latin typeface="Century Gothic" panose="020B0502020202020204" pitchFamily="34" charset="0"/>
              </a:rPr>
              <a:t>eproduction</a:t>
            </a:r>
            <a:endParaRPr lang="en-GB" sz="4000" b="1" dirty="0">
              <a:solidFill>
                <a:srgbClr val="FF00FF"/>
              </a:solidFill>
              <a:latin typeface="Century Gothic" panose="020B0502020202020204" pitchFamily="34" charset="0"/>
            </a:endParaRPr>
          </a:p>
        </p:txBody>
      </p:sp>
      <p:sp>
        <p:nvSpPr>
          <p:cNvPr id="20" name="TextBox 19"/>
          <p:cNvSpPr txBox="1"/>
          <p:nvPr/>
        </p:nvSpPr>
        <p:spPr>
          <a:xfrm>
            <a:off x="5700292" y="3463106"/>
            <a:ext cx="2568926" cy="707886"/>
          </a:xfrm>
          <a:prstGeom prst="rect">
            <a:avLst/>
          </a:prstGeom>
          <a:noFill/>
        </p:spPr>
        <p:txBody>
          <a:bodyPr wrap="square" rtlCol="0">
            <a:spAutoFit/>
          </a:bodyPr>
          <a:lstStyle/>
          <a:p>
            <a:r>
              <a:rPr lang="en-GB" sz="4000" b="1" dirty="0" err="1">
                <a:solidFill>
                  <a:srgbClr val="00FF00"/>
                </a:solidFill>
                <a:latin typeface="Century Gothic" panose="020B0502020202020204" pitchFamily="34" charset="0"/>
              </a:rPr>
              <a:t>xcretion</a:t>
            </a:r>
            <a:endParaRPr lang="en-GB" sz="4000" b="1" dirty="0">
              <a:solidFill>
                <a:srgbClr val="00FF00"/>
              </a:solidFill>
              <a:latin typeface="Century Gothic" panose="020B0502020202020204" pitchFamily="34" charset="0"/>
            </a:endParaRPr>
          </a:p>
        </p:txBody>
      </p:sp>
      <p:sp>
        <p:nvSpPr>
          <p:cNvPr id="21" name="TextBox 20"/>
          <p:cNvSpPr txBox="1"/>
          <p:nvPr/>
        </p:nvSpPr>
        <p:spPr>
          <a:xfrm>
            <a:off x="5700292" y="4905014"/>
            <a:ext cx="2568926" cy="707886"/>
          </a:xfrm>
          <a:prstGeom prst="rect">
            <a:avLst/>
          </a:prstGeom>
          <a:noFill/>
        </p:spPr>
        <p:txBody>
          <a:bodyPr wrap="square" rtlCol="0">
            <a:spAutoFit/>
          </a:bodyPr>
          <a:lstStyle/>
          <a:p>
            <a:r>
              <a:rPr lang="en-GB" sz="4000" b="1" dirty="0" err="1">
                <a:solidFill>
                  <a:srgbClr val="00B0F0"/>
                </a:solidFill>
                <a:latin typeface="Century Gothic" panose="020B0502020202020204" pitchFamily="34" charset="0"/>
              </a:rPr>
              <a:t>utrition</a:t>
            </a:r>
            <a:endParaRPr lang="en-GB" sz="4000" b="1" dirty="0">
              <a:solidFill>
                <a:srgbClr val="00B0F0"/>
              </a:solidFill>
              <a:latin typeface="Century Gothic" panose="020B0502020202020204" pitchFamily="34" charset="0"/>
            </a:endParaRPr>
          </a:p>
        </p:txBody>
      </p:sp>
    </p:spTree>
    <p:extLst>
      <p:ext uri="{BB962C8B-B14F-4D97-AF65-F5344CB8AC3E}">
        <p14:creationId xmlns:p14="http://schemas.microsoft.com/office/powerpoint/2010/main" val="3075626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18" grpId="0"/>
      <p:bldP spid="19" grpId="0"/>
      <p:bldP spid="20" grpId="0"/>
      <p:bldP spid="2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1520" y="188640"/>
            <a:ext cx="8640960" cy="1470025"/>
          </a:xfrm>
        </p:spPr>
        <p:txBody>
          <a:bodyPr/>
          <a:lstStyle/>
          <a:p>
            <a:r>
              <a:rPr lang="en-GB" i="1" dirty="0">
                <a:solidFill>
                  <a:srgbClr val="00B0F0"/>
                </a:solidFill>
                <a:latin typeface="Century Gothic" panose="020B0502020202020204" pitchFamily="34" charset="0"/>
              </a:rPr>
              <a:t>Cell division.</a:t>
            </a:r>
          </a:p>
        </p:txBody>
      </p:sp>
      <p:sp>
        <p:nvSpPr>
          <p:cNvPr id="3" name="Subtitle 2"/>
          <p:cNvSpPr>
            <a:spLocks noGrp="1"/>
          </p:cNvSpPr>
          <p:nvPr>
            <p:ph type="subTitle" idx="1"/>
          </p:nvPr>
        </p:nvSpPr>
        <p:spPr>
          <a:xfrm>
            <a:off x="1331640" y="2852936"/>
            <a:ext cx="6400800" cy="1752600"/>
          </a:xfrm>
        </p:spPr>
        <p:txBody>
          <a:bodyPr/>
          <a:lstStyle/>
          <a:p>
            <a:r>
              <a:rPr lang="en-GB" dirty="0">
                <a:latin typeface="Century Gothic" panose="020B0502020202020204" pitchFamily="34" charset="0"/>
                <a:hlinkClick r:id="rId2"/>
              </a:rPr>
              <a:t>https://www.youtube.com/watch?v=nB6gFn0_wr8</a:t>
            </a:r>
            <a:endParaRPr lang="en-GB" dirty="0">
              <a:latin typeface="Century Gothic" panose="020B0502020202020204" pitchFamily="34" charset="0"/>
            </a:endParaRPr>
          </a:p>
          <a:p>
            <a:endParaRPr lang="en-GB" dirty="0">
              <a:latin typeface="Century Gothic" panose="020B0502020202020204" pitchFamily="34" charset="0"/>
            </a:endParaRPr>
          </a:p>
        </p:txBody>
      </p:sp>
    </p:spTree>
    <p:extLst>
      <p:ext uri="{BB962C8B-B14F-4D97-AF65-F5344CB8AC3E}">
        <p14:creationId xmlns:p14="http://schemas.microsoft.com/office/powerpoint/2010/main" val="21412681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b="1" dirty="0">
                <a:solidFill>
                  <a:srgbClr val="00B0F0"/>
                </a:solidFill>
                <a:latin typeface="Century Gothic" panose="020B0502020202020204" pitchFamily="34" charset="0"/>
              </a:rPr>
              <a:t>Asexual Reproduction</a:t>
            </a:r>
            <a:endParaRPr lang="en-GB" dirty="0">
              <a:solidFill>
                <a:srgbClr val="00B0F0"/>
              </a:solidFill>
              <a:latin typeface="Century Gothic" panose="020B0502020202020204" pitchFamily="34" charset="0"/>
            </a:endParaRPr>
          </a:p>
        </p:txBody>
      </p:sp>
      <p:sp>
        <p:nvSpPr>
          <p:cNvPr id="3" name="Content Placeholder 2"/>
          <p:cNvSpPr>
            <a:spLocks noGrp="1"/>
          </p:cNvSpPr>
          <p:nvPr>
            <p:ph idx="1"/>
          </p:nvPr>
        </p:nvSpPr>
        <p:spPr>
          <a:xfrm>
            <a:off x="403091" y="1772817"/>
            <a:ext cx="6347048" cy="2088232"/>
          </a:xfrm>
        </p:spPr>
        <p:txBody>
          <a:bodyPr>
            <a:normAutofit/>
          </a:bodyPr>
          <a:lstStyle/>
          <a:p>
            <a:pPr marL="0" indent="0">
              <a:buNone/>
            </a:pPr>
            <a:r>
              <a:rPr lang="en-GB" dirty="0">
                <a:latin typeface="Century Gothic" panose="020B0502020202020204" pitchFamily="34" charset="0"/>
              </a:rPr>
              <a:t>An individual can reproduce without involvement with another individual of that species. </a:t>
            </a:r>
          </a:p>
        </p:txBody>
      </p:sp>
      <p:pic>
        <p:nvPicPr>
          <p:cNvPr id="1026" name="Picture 2" descr="http://media.hgc.uk.com/media/catalog/product/cache/1/image/9df78eab33525d08d6e5fb8d27136e95/c/r/cropped-strawberrie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32238" y="2449492"/>
            <a:ext cx="2160175" cy="170653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1.bp.blogspot.com/-h6Y0drpjs9Y/T84kmWOOglI/AAAAAAAAGF0/pZgS9EpCLG0/s1600/potato-plant.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750140" y="332656"/>
            <a:ext cx="2142275" cy="2116836"/>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4" name="Table 3"/>
          <p:cNvGraphicFramePr>
            <a:graphicFrameLocks noGrp="1"/>
          </p:cNvGraphicFramePr>
          <p:nvPr>
            <p:extLst>
              <p:ext uri="{D42A27DB-BD31-4B8C-83A1-F6EECF244321}">
                <p14:modId xmlns:p14="http://schemas.microsoft.com/office/powerpoint/2010/main" val="2423327237"/>
              </p:ext>
            </p:extLst>
          </p:nvPr>
        </p:nvGraphicFramePr>
        <p:xfrm>
          <a:off x="539552" y="4149080"/>
          <a:ext cx="5760640" cy="2011680"/>
        </p:xfrm>
        <a:graphic>
          <a:graphicData uri="http://schemas.openxmlformats.org/drawingml/2006/table">
            <a:tbl>
              <a:tblPr firstRow="1" bandRow="1">
                <a:tableStyleId>{5C22544A-7EE6-4342-B048-85BDC9FD1C3A}</a:tableStyleId>
              </a:tblPr>
              <a:tblGrid>
                <a:gridCol w="2880320">
                  <a:extLst>
                    <a:ext uri="{9D8B030D-6E8A-4147-A177-3AD203B41FA5}">
                      <a16:colId xmlns:a16="http://schemas.microsoft.com/office/drawing/2014/main" val="20000"/>
                    </a:ext>
                  </a:extLst>
                </a:gridCol>
                <a:gridCol w="2880320">
                  <a:extLst>
                    <a:ext uri="{9D8B030D-6E8A-4147-A177-3AD203B41FA5}">
                      <a16:colId xmlns:a16="http://schemas.microsoft.com/office/drawing/2014/main" val="20001"/>
                    </a:ext>
                  </a:extLst>
                </a:gridCol>
              </a:tblGrid>
              <a:tr h="370840">
                <a:tc>
                  <a:txBody>
                    <a:bodyPr/>
                    <a:lstStyle/>
                    <a:p>
                      <a:r>
                        <a:rPr lang="en-GB" sz="2000" dirty="0">
                          <a:latin typeface="Century Gothic" panose="020B0502020202020204" pitchFamily="34" charset="0"/>
                        </a:rPr>
                        <a:t>Advantage</a:t>
                      </a:r>
                    </a:p>
                  </a:txBody>
                  <a:tcPr/>
                </a:tc>
                <a:tc>
                  <a:txBody>
                    <a:bodyPr/>
                    <a:lstStyle/>
                    <a:p>
                      <a:r>
                        <a:rPr lang="en-GB" sz="2000" dirty="0">
                          <a:latin typeface="Century Gothic" panose="020B0502020202020204" pitchFamily="34" charset="0"/>
                        </a:rPr>
                        <a:t>Disadvantage</a:t>
                      </a:r>
                    </a:p>
                  </a:txBody>
                  <a:tcPr/>
                </a:tc>
                <a:extLst>
                  <a:ext uri="{0D108BD9-81ED-4DB2-BD59-A6C34878D82A}">
                    <a16:rowId xmlns:a16="http://schemas.microsoft.com/office/drawing/2014/main" val="10000"/>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dirty="0">
                          <a:latin typeface="Century Gothic" panose="020B0502020202020204" pitchFamily="34" charset="0"/>
                        </a:rPr>
                        <a:t>Much quicker than sexual reproduction. </a:t>
                      </a:r>
                    </a:p>
                    <a:p>
                      <a:endParaRPr lang="en-GB" sz="2000" dirty="0">
                        <a:latin typeface="Century Gothic" panose="020B0502020202020204"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dirty="0">
                          <a:latin typeface="Century Gothic" panose="020B0502020202020204" pitchFamily="34" charset="0"/>
                        </a:rPr>
                        <a:t>Offspring are identical to the parent so no new varieties are created.</a:t>
                      </a:r>
                    </a:p>
                    <a:p>
                      <a:endParaRPr lang="en-GB" sz="2000" dirty="0">
                        <a:latin typeface="Century Gothic" panose="020B0502020202020204" pitchFamily="34" charset="0"/>
                      </a:endParaRPr>
                    </a:p>
                  </a:txBody>
                  <a:tcPr/>
                </a:tc>
                <a:extLst>
                  <a:ext uri="{0D108BD9-81ED-4DB2-BD59-A6C34878D82A}">
                    <a16:rowId xmlns:a16="http://schemas.microsoft.com/office/drawing/2014/main" val="10001"/>
                  </a:ext>
                </a:extLst>
              </a:tr>
            </a:tbl>
          </a:graphicData>
        </a:graphic>
      </p:graphicFrame>
      <p:pic>
        <p:nvPicPr>
          <p:cNvPr id="1030" name="Picture 6" descr="http://www.life.org.uk/dump/media/bacteria-investigation-bacteria-investigation.jpg"/>
          <p:cNvPicPr>
            <a:picLocks noChangeAspect="1" noChangeArrowheads="1"/>
          </p:cNvPicPr>
          <p:nvPr/>
        </p:nvPicPr>
        <p:blipFill rotWithShape="1">
          <a:blip r:embed="rId5">
            <a:extLst>
              <a:ext uri="{28A0092B-C50C-407E-A947-70E740481C1C}">
                <a14:useLocalDpi xmlns:a14="http://schemas.microsoft.com/office/drawing/2010/main" val="0"/>
              </a:ext>
            </a:extLst>
          </a:blip>
          <a:srcRect l="42300" r="9518"/>
          <a:stretch/>
        </p:blipFill>
        <p:spPr bwMode="auto">
          <a:xfrm>
            <a:off x="6721005" y="4156031"/>
            <a:ext cx="2171408" cy="20280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26254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b="1" dirty="0">
                <a:solidFill>
                  <a:srgbClr val="00B0F0"/>
                </a:solidFill>
                <a:latin typeface="Century Gothic" panose="020B0502020202020204" pitchFamily="34" charset="0"/>
              </a:rPr>
              <a:t>Sexual reproduction</a:t>
            </a:r>
          </a:p>
        </p:txBody>
      </p:sp>
      <p:sp>
        <p:nvSpPr>
          <p:cNvPr id="5" name="Content Placeholder 4"/>
          <p:cNvSpPr>
            <a:spLocks noGrp="1"/>
          </p:cNvSpPr>
          <p:nvPr>
            <p:ph idx="1"/>
          </p:nvPr>
        </p:nvSpPr>
        <p:spPr>
          <a:xfrm>
            <a:off x="251520" y="1268760"/>
            <a:ext cx="6242284" cy="3168352"/>
          </a:xfrm>
        </p:spPr>
        <p:txBody>
          <a:bodyPr>
            <a:noAutofit/>
          </a:bodyPr>
          <a:lstStyle/>
          <a:p>
            <a:pPr marL="0" indent="0">
              <a:buNone/>
            </a:pPr>
            <a:r>
              <a:rPr lang="en-GB" sz="2800" dirty="0">
                <a:latin typeface="Century Gothic" panose="020B0502020202020204" pitchFamily="34" charset="0"/>
              </a:rPr>
              <a:t>A new life starts when the nuclei of two sex cells join. These sex cells usually come from two different members of the species, a male and a female. </a:t>
            </a:r>
          </a:p>
        </p:txBody>
      </p:sp>
      <p:graphicFrame>
        <p:nvGraphicFramePr>
          <p:cNvPr id="6" name="Table 5"/>
          <p:cNvGraphicFramePr>
            <a:graphicFrameLocks noGrp="1"/>
          </p:cNvGraphicFramePr>
          <p:nvPr>
            <p:extLst>
              <p:ext uri="{D42A27DB-BD31-4B8C-83A1-F6EECF244321}">
                <p14:modId xmlns:p14="http://schemas.microsoft.com/office/powerpoint/2010/main" val="1462515807"/>
              </p:ext>
            </p:extLst>
          </p:nvPr>
        </p:nvGraphicFramePr>
        <p:xfrm>
          <a:off x="323528" y="3573016"/>
          <a:ext cx="6048672" cy="3112844"/>
        </p:xfrm>
        <a:graphic>
          <a:graphicData uri="http://schemas.openxmlformats.org/drawingml/2006/table">
            <a:tbl>
              <a:tblPr firstRow="1" bandRow="1">
                <a:tableStyleId>{5C22544A-7EE6-4342-B048-85BDC9FD1C3A}</a:tableStyleId>
              </a:tblPr>
              <a:tblGrid>
                <a:gridCol w="3024336">
                  <a:extLst>
                    <a:ext uri="{9D8B030D-6E8A-4147-A177-3AD203B41FA5}">
                      <a16:colId xmlns:a16="http://schemas.microsoft.com/office/drawing/2014/main" val="20000"/>
                    </a:ext>
                  </a:extLst>
                </a:gridCol>
                <a:gridCol w="3024336">
                  <a:extLst>
                    <a:ext uri="{9D8B030D-6E8A-4147-A177-3AD203B41FA5}">
                      <a16:colId xmlns:a16="http://schemas.microsoft.com/office/drawing/2014/main" val="20001"/>
                    </a:ext>
                  </a:extLst>
                </a:gridCol>
              </a:tblGrid>
              <a:tr h="379740">
                <a:tc>
                  <a:txBody>
                    <a:bodyPr/>
                    <a:lstStyle/>
                    <a:p>
                      <a:r>
                        <a:rPr lang="en-GB" sz="2000" dirty="0">
                          <a:latin typeface="Century Gothic" panose="020B0502020202020204" pitchFamily="34" charset="0"/>
                        </a:rPr>
                        <a:t>Advantage</a:t>
                      </a:r>
                    </a:p>
                  </a:txBody>
                  <a:tcPr/>
                </a:tc>
                <a:tc>
                  <a:txBody>
                    <a:bodyPr/>
                    <a:lstStyle/>
                    <a:p>
                      <a:r>
                        <a:rPr lang="en-GB" sz="2000" dirty="0">
                          <a:latin typeface="Century Gothic" panose="020B0502020202020204" pitchFamily="34" charset="0"/>
                        </a:rPr>
                        <a:t>Disadvantage</a:t>
                      </a:r>
                    </a:p>
                  </a:txBody>
                  <a:tcPr/>
                </a:tc>
                <a:extLst>
                  <a:ext uri="{0D108BD9-81ED-4DB2-BD59-A6C34878D82A}">
                    <a16:rowId xmlns:a16="http://schemas.microsoft.com/office/drawing/2014/main" val="10000"/>
                  </a:ext>
                </a:extLst>
              </a:tr>
              <a:tr h="2716604">
                <a:tc>
                  <a:txBody>
                    <a:bodyPr/>
                    <a:lstStyle/>
                    <a:p>
                      <a:pPr marL="0" indent="0">
                        <a:buNone/>
                      </a:pPr>
                      <a:r>
                        <a:rPr lang="en-GB" sz="2000" dirty="0">
                          <a:latin typeface="Century Gothic" panose="020B0502020202020204" pitchFamily="34" charset="0"/>
                        </a:rPr>
                        <a:t>Offspring are not identical to their parents, this is called variation. Variation in a species means that they are less likely to all be wiped out by the same disease.</a:t>
                      </a:r>
                    </a:p>
                  </a:txBody>
                  <a:tcPr/>
                </a:tc>
                <a:tc>
                  <a:txBody>
                    <a:bodyPr/>
                    <a:lstStyle/>
                    <a:p>
                      <a:r>
                        <a:rPr lang="en-GB" sz="2000" dirty="0">
                          <a:latin typeface="Century Gothic" panose="020B0502020202020204" pitchFamily="34" charset="0"/>
                        </a:rPr>
                        <a:t>Slower</a:t>
                      </a:r>
                      <a:r>
                        <a:rPr lang="en-GB" sz="2000" baseline="0" dirty="0">
                          <a:latin typeface="Century Gothic" panose="020B0502020202020204" pitchFamily="34" charset="0"/>
                        </a:rPr>
                        <a:t> than asexual reproduction</a:t>
                      </a:r>
                      <a:endParaRPr lang="en-GB" sz="2000" dirty="0">
                        <a:latin typeface="Century Gothic" panose="020B0502020202020204" pitchFamily="34" charset="0"/>
                      </a:endParaRPr>
                    </a:p>
                  </a:txBody>
                  <a:tcPr/>
                </a:tc>
                <a:extLst>
                  <a:ext uri="{0D108BD9-81ED-4DB2-BD59-A6C34878D82A}">
                    <a16:rowId xmlns:a16="http://schemas.microsoft.com/office/drawing/2014/main" val="10001"/>
                  </a:ext>
                </a:extLst>
              </a:tr>
            </a:tbl>
          </a:graphicData>
        </a:graphic>
      </p:graphicFrame>
      <p:pic>
        <p:nvPicPr>
          <p:cNvPr id="2050" name="Picture 2" descr="http://www.scienceclarified.com/images/uesc_04_img0230.jpg"/>
          <p:cNvPicPr>
            <a:picLocks noChangeAspect="1" noChangeArrowheads="1"/>
          </p:cNvPicPr>
          <p:nvPr/>
        </p:nvPicPr>
        <p:blipFill rotWithShape="1">
          <a:blip r:embed="rId3">
            <a:extLst>
              <a:ext uri="{28A0092B-C50C-407E-A947-70E740481C1C}">
                <a14:useLocalDpi xmlns:a14="http://schemas.microsoft.com/office/drawing/2010/main" val="0"/>
              </a:ext>
            </a:extLst>
          </a:blip>
          <a:srcRect l="10447" r="14480"/>
          <a:stretch/>
        </p:blipFill>
        <p:spPr bwMode="auto">
          <a:xfrm>
            <a:off x="6493804" y="545702"/>
            <a:ext cx="2405394" cy="187518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micro.magnet.fsu.edu/optics/olympusmicd/galleries/darkfield/images/chick96hr.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93804" y="2388811"/>
            <a:ext cx="2455178" cy="1851671"/>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t0.gstatic.com/images?q=tbn:ANd9GcSG34hD7qjiLrcww_IyLIOWS4bOhWtLQxeFiDyYTLKRW92sEFRV"/>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93804" y="4077072"/>
            <a:ext cx="2455178" cy="17444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5449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A774A1-A051-40BF-B642-E9D40A30AD19}"/>
              </a:ext>
            </a:extLst>
          </p:cNvPr>
          <p:cNvSpPr>
            <a:spLocks noGrp="1"/>
          </p:cNvSpPr>
          <p:nvPr>
            <p:ph type="title"/>
          </p:nvPr>
        </p:nvSpPr>
        <p:spPr>
          <a:xfrm>
            <a:off x="459116" y="404664"/>
            <a:ext cx="8229600" cy="1143000"/>
          </a:xfrm>
        </p:spPr>
        <p:txBody>
          <a:bodyPr>
            <a:normAutofit fontScale="90000"/>
          </a:bodyPr>
          <a:lstStyle/>
          <a:p>
            <a:r>
              <a:rPr lang="en-GB" b="1" u="sng" dirty="0"/>
              <a:t>Decide whether the statements below are asexual reproduction or sexual reproduction</a:t>
            </a:r>
          </a:p>
        </p:txBody>
      </p:sp>
      <p:graphicFrame>
        <p:nvGraphicFramePr>
          <p:cNvPr id="6" name="Table 5">
            <a:extLst>
              <a:ext uri="{FF2B5EF4-FFF2-40B4-BE49-F238E27FC236}">
                <a16:creationId xmlns:a16="http://schemas.microsoft.com/office/drawing/2014/main" id="{3B75D7E8-536D-447F-A90C-8AE5F2E17897}"/>
              </a:ext>
            </a:extLst>
          </p:cNvPr>
          <p:cNvGraphicFramePr>
            <a:graphicFrameLocks noGrp="1"/>
          </p:cNvGraphicFramePr>
          <p:nvPr>
            <p:extLst>
              <p:ext uri="{D42A27DB-BD31-4B8C-83A1-F6EECF244321}">
                <p14:modId xmlns:p14="http://schemas.microsoft.com/office/powerpoint/2010/main" val="4085784609"/>
              </p:ext>
            </p:extLst>
          </p:nvPr>
        </p:nvGraphicFramePr>
        <p:xfrm>
          <a:off x="899592" y="2204864"/>
          <a:ext cx="7488832" cy="3901073"/>
        </p:xfrm>
        <a:graphic>
          <a:graphicData uri="http://schemas.openxmlformats.org/drawingml/2006/table">
            <a:tbl>
              <a:tblPr firstRow="1" firstCol="1" bandRow="1"/>
              <a:tblGrid>
                <a:gridCol w="3622280">
                  <a:extLst>
                    <a:ext uri="{9D8B030D-6E8A-4147-A177-3AD203B41FA5}">
                      <a16:colId xmlns:a16="http://schemas.microsoft.com/office/drawing/2014/main" val="3715701284"/>
                    </a:ext>
                  </a:extLst>
                </a:gridCol>
                <a:gridCol w="3866552">
                  <a:extLst>
                    <a:ext uri="{9D8B030D-6E8A-4147-A177-3AD203B41FA5}">
                      <a16:colId xmlns:a16="http://schemas.microsoft.com/office/drawing/2014/main" val="2268174729"/>
                    </a:ext>
                  </a:extLst>
                </a:gridCol>
              </a:tblGrid>
              <a:tr h="821995">
                <a:tc>
                  <a:txBody>
                    <a:bodyPr/>
                    <a:lstStyle/>
                    <a:p>
                      <a:pPr>
                        <a:lnSpc>
                          <a:spcPct val="115000"/>
                        </a:lnSpc>
                        <a:spcAft>
                          <a:spcPts val="0"/>
                        </a:spcAft>
                      </a:pPr>
                      <a:r>
                        <a:rPr lang="en-GB" sz="1800" dirty="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Requires two organisms, requires more energy</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41752" marR="417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80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Time Efficient; no need to search for mate, requires less energy</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41752" marR="417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79257178"/>
                  </a:ext>
                </a:extLst>
              </a:tr>
              <a:tr h="613091">
                <a:tc>
                  <a:txBody>
                    <a:bodyPr/>
                    <a:lstStyle/>
                    <a:p>
                      <a:pPr>
                        <a:lnSpc>
                          <a:spcPct val="115000"/>
                        </a:lnSpc>
                        <a:spcAft>
                          <a:spcPts val="0"/>
                        </a:spcAft>
                      </a:pPr>
                      <a:r>
                        <a:rPr lang="en-GB" sz="180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Two parents are required to mate</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41752" marR="417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80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No formation or fusion of gametes(sex cells)</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41752" marR="417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3435740"/>
                  </a:ext>
                </a:extLst>
              </a:tr>
              <a:tr h="821995">
                <a:tc>
                  <a:txBody>
                    <a:bodyPr/>
                    <a:lstStyle/>
                    <a:p>
                      <a:pPr>
                        <a:lnSpc>
                          <a:spcPct val="115000"/>
                        </a:lnSpc>
                        <a:spcAft>
                          <a:spcPts val="0"/>
                        </a:spcAft>
                      </a:pPr>
                      <a:r>
                        <a:rPr lang="en-GB" sz="180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One parent needed</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41752" marR="417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80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Leads to genetic variation in new generations of offspring.</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41752" marR="417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44281785"/>
                  </a:ext>
                </a:extLst>
              </a:tr>
              <a:tr h="1030901">
                <a:tc>
                  <a:txBody>
                    <a:bodyPr/>
                    <a:lstStyle/>
                    <a:p>
                      <a:pPr>
                        <a:lnSpc>
                          <a:spcPct val="115000"/>
                        </a:lnSpc>
                        <a:spcAft>
                          <a:spcPts val="0"/>
                        </a:spcAft>
                      </a:pPr>
                      <a:r>
                        <a:rPr lang="en-GB" sz="180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No variation - if the parent has a genetic disease, offspring does too.</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41752" marR="417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80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Formation and  fusion of gametes (sex cells) occurs</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41752" marR="417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57824879"/>
                  </a:ext>
                </a:extLst>
              </a:tr>
              <a:tr h="613091">
                <a:tc>
                  <a:txBody>
                    <a:bodyPr/>
                    <a:lstStyle/>
                    <a:p>
                      <a:pPr>
                        <a:lnSpc>
                          <a:spcPct val="115000"/>
                        </a:lnSpc>
                        <a:spcAft>
                          <a:spcPts val="0"/>
                        </a:spcAft>
                      </a:pPr>
                      <a:r>
                        <a:rPr lang="en-GB" sz="180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There is very little chance of variation</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41752" marR="417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800" dirty="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Variation, Unique, organism is more protected.</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41752" marR="417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15399959"/>
                  </a:ext>
                </a:extLst>
              </a:tr>
            </a:tbl>
          </a:graphicData>
        </a:graphic>
      </p:graphicFrame>
    </p:spTree>
    <p:extLst>
      <p:ext uri="{BB962C8B-B14F-4D97-AF65-F5344CB8AC3E}">
        <p14:creationId xmlns:p14="http://schemas.microsoft.com/office/powerpoint/2010/main" val="6194037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A774A1-A051-40BF-B642-E9D40A30AD19}"/>
              </a:ext>
            </a:extLst>
          </p:cNvPr>
          <p:cNvSpPr>
            <a:spLocks noGrp="1"/>
          </p:cNvSpPr>
          <p:nvPr>
            <p:ph type="title"/>
          </p:nvPr>
        </p:nvSpPr>
        <p:spPr>
          <a:xfrm>
            <a:off x="459116" y="404664"/>
            <a:ext cx="8229600" cy="1143000"/>
          </a:xfrm>
        </p:spPr>
        <p:txBody>
          <a:bodyPr>
            <a:normAutofit fontScale="90000"/>
          </a:bodyPr>
          <a:lstStyle/>
          <a:p>
            <a:r>
              <a:rPr lang="en-GB" b="1" u="sng" dirty="0"/>
              <a:t>Decide whether the statements below are asexual reproduction or sexual reproduction</a:t>
            </a:r>
          </a:p>
        </p:txBody>
      </p:sp>
      <p:graphicFrame>
        <p:nvGraphicFramePr>
          <p:cNvPr id="3" name="Table 2">
            <a:extLst>
              <a:ext uri="{FF2B5EF4-FFF2-40B4-BE49-F238E27FC236}">
                <a16:creationId xmlns:a16="http://schemas.microsoft.com/office/drawing/2014/main" id="{13F858A0-B7EF-4FF2-B925-0ED59638D218}"/>
              </a:ext>
            </a:extLst>
          </p:cNvPr>
          <p:cNvGraphicFramePr>
            <a:graphicFrameLocks noGrp="1"/>
          </p:cNvGraphicFramePr>
          <p:nvPr>
            <p:extLst>
              <p:ext uri="{D42A27DB-BD31-4B8C-83A1-F6EECF244321}">
                <p14:modId xmlns:p14="http://schemas.microsoft.com/office/powerpoint/2010/main" val="2595314705"/>
              </p:ext>
            </p:extLst>
          </p:nvPr>
        </p:nvGraphicFramePr>
        <p:xfrm>
          <a:off x="1043608" y="2060759"/>
          <a:ext cx="7056784" cy="4388813"/>
        </p:xfrm>
        <a:graphic>
          <a:graphicData uri="http://schemas.openxmlformats.org/drawingml/2006/table">
            <a:tbl>
              <a:tblPr firstRow="1" firstCol="1" bandRow="1"/>
              <a:tblGrid>
                <a:gridCol w="3528392">
                  <a:extLst>
                    <a:ext uri="{9D8B030D-6E8A-4147-A177-3AD203B41FA5}">
                      <a16:colId xmlns:a16="http://schemas.microsoft.com/office/drawing/2014/main" val="3790210880"/>
                    </a:ext>
                  </a:extLst>
                </a:gridCol>
                <a:gridCol w="3528392">
                  <a:extLst>
                    <a:ext uri="{9D8B030D-6E8A-4147-A177-3AD203B41FA5}">
                      <a16:colId xmlns:a16="http://schemas.microsoft.com/office/drawing/2014/main" val="1200689598"/>
                    </a:ext>
                  </a:extLst>
                </a:gridCol>
              </a:tblGrid>
              <a:tr h="202456">
                <a:tc>
                  <a:txBody>
                    <a:bodyPr/>
                    <a:lstStyle/>
                    <a:p>
                      <a:pPr>
                        <a:lnSpc>
                          <a:spcPct val="115000"/>
                        </a:lnSpc>
                        <a:spcAft>
                          <a:spcPts val="0"/>
                        </a:spcAft>
                      </a:pPr>
                      <a:r>
                        <a:rPr lang="en-GB" sz="1800" b="1">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Asexual</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41909" marR="4190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800" b="1">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Sexual</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41909" marR="4190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03017572"/>
                  </a:ext>
                </a:extLst>
              </a:tr>
              <a:tr h="419253">
                <a:tc>
                  <a:txBody>
                    <a:bodyPr/>
                    <a:lstStyle/>
                    <a:p>
                      <a:pPr>
                        <a:lnSpc>
                          <a:spcPct val="115000"/>
                        </a:lnSpc>
                        <a:spcAft>
                          <a:spcPts val="0"/>
                        </a:spcAft>
                      </a:pPr>
                      <a:r>
                        <a:rPr lang="en-GB" sz="180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One parent needed</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41909" marR="4190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80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Two parents are required to mate</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41909" marR="4190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18899691"/>
                  </a:ext>
                </a:extLst>
              </a:tr>
              <a:tr h="852639">
                <a:tc>
                  <a:txBody>
                    <a:bodyPr/>
                    <a:lstStyle/>
                    <a:p>
                      <a:pPr>
                        <a:lnSpc>
                          <a:spcPct val="115000"/>
                        </a:lnSpc>
                        <a:spcAft>
                          <a:spcPts val="0"/>
                        </a:spcAft>
                      </a:pPr>
                      <a:r>
                        <a:rPr lang="en-GB" sz="180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Time Efficient; no need to search for mate, requires less energy</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41909" marR="4190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80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Variation, Unique, organism is more protected</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41909" marR="4190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80398468"/>
                  </a:ext>
                </a:extLst>
              </a:tr>
              <a:tr h="1069332">
                <a:tc>
                  <a:txBody>
                    <a:bodyPr/>
                    <a:lstStyle/>
                    <a:p>
                      <a:pPr>
                        <a:lnSpc>
                          <a:spcPct val="115000"/>
                        </a:lnSpc>
                        <a:spcAft>
                          <a:spcPts val="0"/>
                        </a:spcAft>
                      </a:pPr>
                      <a:r>
                        <a:rPr lang="en-GB" sz="180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No variation - if the parent has a genetic disease, offspring does too.</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41909" marR="4190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80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Requires two organisms, requires more energy</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41909" marR="4190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27120752"/>
                  </a:ext>
                </a:extLst>
              </a:tr>
              <a:tr h="852639">
                <a:tc>
                  <a:txBody>
                    <a:bodyPr/>
                    <a:lstStyle/>
                    <a:p>
                      <a:pPr>
                        <a:lnSpc>
                          <a:spcPct val="115000"/>
                        </a:lnSpc>
                        <a:spcAft>
                          <a:spcPts val="0"/>
                        </a:spcAft>
                      </a:pPr>
                      <a:r>
                        <a:rPr lang="en-GB" sz="180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There is very little chance of variation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41909" marR="4190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80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Leads to genetic variation in new generations of offspring.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41909" marR="4190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12053124"/>
                  </a:ext>
                </a:extLst>
              </a:tr>
              <a:tr h="635946">
                <a:tc>
                  <a:txBody>
                    <a:bodyPr/>
                    <a:lstStyle/>
                    <a:p>
                      <a:pPr>
                        <a:lnSpc>
                          <a:spcPct val="115000"/>
                        </a:lnSpc>
                        <a:spcAft>
                          <a:spcPts val="0"/>
                        </a:spcAft>
                      </a:pPr>
                      <a:r>
                        <a:rPr lang="en-GB" sz="180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No formation or fusion of gametes(sex cells)</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41909" marR="4190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800" dirty="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Formation and  fusion of gametes (sex cells) occurs</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41909" marR="4190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49573273"/>
                  </a:ext>
                </a:extLst>
              </a:tr>
            </a:tbl>
          </a:graphicData>
        </a:graphic>
      </p:graphicFrame>
    </p:spTree>
    <p:extLst>
      <p:ext uri="{BB962C8B-B14F-4D97-AF65-F5344CB8AC3E}">
        <p14:creationId xmlns:p14="http://schemas.microsoft.com/office/powerpoint/2010/main" val="41828423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06582" y="1052736"/>
            <a:ext cx="8496944" cy="4585871"/>
          </a:xfrm>
          <a:prstGeom prst="rect">
            <a:avLst/>
          </a:prstGeom>
          <a:noFill/>
        </p:spPr>
        <p:txBody>
          <a:bodyPr wrap="square" rtlCol="0">
            <a:spAutoFit/>
          </a:bodyPr>
          <a:lstStyle/>
          <a:p>
            <a:r>
              <a:rPr lang="en-GB" sz="3200" b="1" dirty="0">
                <a:solidFill>
                  <a:srgbClr val="00B0F0"/>
                </a:solidFill>
                <a:latin typeface="Century Gothic" panose="020B0502020202020204" pitchFamily="34" charset="0"/>
              </a:rPr>
              <a:t>Puberty</a:t>
            </a:r>
          </a:p>
          <a:p>
            <a:r>
              <a:rPr lang="en-US" sz="2800" i="1" dirty="0">
                <a:latin typeface="Century Gothic" panose="020B0502020202020204" pitchFamily="34" charset="0"/>
              </a:rPr>
              <a:t>A series of key events that occur to turn a sexually immature child into a sexually mature adult. These changes are brought about by sex hormones.</a:t>
            </a:r>
          </a:p>
          <a:p>
            <a:endParaRPr lang="en-US" sz="3200" dirty="0">
              <a:latin typeface="Century Gothic" panose="020B0502020202020204" pitchFamily="34" charset="0"/>
            </a:endParaRPr>
          </a:p>
          <a:p>
            <a:r>
              <a:rPr lang="en-GB" sz="3200" b="1" dirty="0">
                <a:solidFill>
                  <a:srgbClr val="00B0F0"/>
                </a:solidFill>
                <a:latin typeface="Century Gothic" panose="020B0502020202020204" pitchFamily="34" charset="0"/>
              </a:rPr>
              <a:t>Adolescence </a:t>
            </a:r>
          </a:p>
          <a:p>
            <a:r>
              <a:rPr lang="en-US" sz="2800" i="1" dirty="0">
                <a:latin typeface="Century Gothic" panose="020B0502020202020204" pitchFamily="34" charset="0"/>
              </a:rPr>
              <a:t>The period of time between childhood and adulthood, many physical and emotional changes occur to a person in this period. </a:t>
            </a:r>
          </a:p>
        </p:txBody>
      </p:sp>
      <p:sp>
        <p:nvSpPr>
          <p:cNvPr id="7" name="Rectangle 6"/>
          <p:cNvSpPr/>
          <p:nvPr/>
        </p:nvSpPr>
        <p:spPr>
          <a:xfrm>
            <a:off x="1729067" y="5941105"/>
            <a:ext cx="5651973" cy="646331"/>
          </a:xfrm>
          <a:prstGeom prst="rect">
            <a:avLst/>
          </a:prstGeom>
        </p:spPr>
        <p:txBody>
          <a:bodyPr wrap="square">
            <a:spAutoFit/>
          </a:bodyPr>
          <a:lstStyle/>
          <a:p>
            <a:r>
              <a:rPr lang="en-GB" dirty="0">
                <a:latin typeface="Century Gothic" panose="020B0502020202020204" pitchFamily="34" charset="0"/>
                <a:hlinkClick r:id="rId2"/>
              </a:rPr>
              <a:t>http://www.bbc.co.uk/education/clips/zmmr87h</a:t>
            </a:r>
            <a:endParaRPr lang="en-GB" dirty="0">
              <a:latin typeface="Century Gothic" panose="020B0502020202020204" pitchFamily="34" charset="0"/>
            </a:endParaRPr>
          </a:p>
          <a:p>
            <a:endParaRPr lang="en-GB" dirty="0">
              <a:latin typeface="Century Gothic" panose="020B0502020202020204" pitchFamily="34" charset="0"/>
            </a:endParaRPr>
          </a:p>
        </p:txBody>
      </p:sp>
    </p:spTree>
    <p:extLst>
      <p:ext uri="{BB962C8B-B14F-4D97-AF65-F5344CB8AC3E}">
        <p14:creationId xmlns:p14="http://schemas.microsoft.com/office/powerpoint/2010/main" val="3163839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http://www.clker.com/cliparts/S/J/o/o/d/v/boy-girl-md.png"/>
          <p:cNvPicPr>
            <a:picLocks noChangeAspect="1" noChangeArrowheads="1"/>
          </p:cNvPicPr>
          <p:nvPr/>
        </p:nvPicPr>
        <p:blipFill rotWithShape="1">
          <a:blip r:embed="rId2">
            <a:extLst>
              <a:ext uri="{28A0092B-C50C-407E-A947-70E740481C1C}">
                <a14:useLocalDpi xmlns:a14="http://schemas.microsoft.com/office/drawing/2010/main" val="0"/>
              </a:ext>
            </a:extLst>
          </a:blip>
          <a:srcRect r="41971"/>
          <a:stretch/>
        </p:blipFill>
        <p:spPr bwMode="auto">
          <a:xfrm>
            <a:off x="395536" y="158241"/>
            <a:ext cx="3744416" cy="665432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http://www.clker.com/cliparts/S/J/o/o/d/v/boy-girl-md.png"/>
          <p:cNvPicPr>
            <a:picLocks noChangeAspect="1" noChangeArrowheads="1"/>
          </p:cNvPicPr>
          <p:nvPr/>
        </p:nvPicPr>
        <p:blipFill rotWithShape="1">
          <a:blip r:embed="rId2">
            <a:extLst>
              <a:ext uri="{28A0092B-C50C-407E-A947-70E740481C1C}">
                <a14:useLocalDpi xmlns:a14="http://schemas.microsoft.com/office/drawing/2010/main" val="0"/>
              </a:ext>
            </a:extLst>
          </a:blip>
          <a:srcRect l="53359" r="-3386"/>
          <a:stretch/>
        </p:blipFill>
        <p:spPr bwMode="auto">
          <a:xfrm>
            <a:off x="5292080" y="70452"/>
            <a:ext cx="3228108" cy="66543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47282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5">
            <a:extLst>
              <a:ext uri="{FF2B5EF4-FFF2-40B4-BE49-F238E27FC236}">
                <a16:creationId xmlns:a16="http://schemas.microsoft.com/office/drawing/2014/main" id="{C92B2317-08D7-45E5-8966-CC690EA33490}"/>
              </a:ext>
            </a:extLst>
          </p:cNvPr>
          <p:cNvSpPr/>
          <p:nvPr/>
        </p:nvSpPr>
        <p:spPr>
          <a:xfrm>
            <a:off x="272435" y="368269"/>
            <a:ext cx="5860524" cy="5647789"/>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7" name="Oval 6">
            <a:extLst>
              <a:ext uri="{FF2B5EF4-FFF2-40B4-BE49-F238E27FC236}">
                <a16:creationId xmlns:a16="http://schemas.microsoft.com/office/drawing/2014/main" id="{EF9AE1C6-05BB-419B-BCB5-6C500116BF14}"/>
              </a:ext>
            </a:extLst>
          </p:cNvPr>
          <p:cNvSpPr/>
          <p:nvPr/>
        </p:nvSpPr>
        <p:spPr>
          <a:xfrm>
            <a:off x="3131840" y="364459"/>
            <a:ext cx="5860524" cy="5647789"/>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8" name="Text Box 2">
            <a:extLst>
              <a:ext uri="{FF2B5EF4-FFF2-40B4-BE49-F238E27FC236}">
                <a16:creationId xmlns:a16="http://schemas.microsoft.com/office/drawing/2014/main" id="{3BF3299E-90DD-4714-B588-CA60D78F3419}"/>
              </a:ext>
            </a:extLst>
          </p:cNvPr>
          <p:cNvSpPr txBox="1">
            <a:spLocks noChangeArrowheads="1"/>
          </p:cNvSpPr>
          <p:nvPr/>
        </p:nvSpPr>
        <p:spPr bwMode="auto">
          <a:xfrm rot="18423412">
            <a:off x="312128" y="618533"/>
            <a:ext cx="914977" cy="558743"/>
          </a:xfrm>
          <a:prstGeom prst="rect">
            <a:avLst/>
          </a:prstGeom>
          <a:noFill/>
          <a:ln w="9525">
            <a:noFill/>
            <a:miter lim="800000"/>
            <a:headEnd/>
            <a:tailEnd/>
          </a:ln>
        </p:spPr>
        <p:txBody>
          <a:bodyPr rot="0" vert="horz" wrap="square" lIns="91440" tIns="45720" rIns="91440" bIns="45720" anchor="t" anchorCtr="0">
            <a:spAutoFit/>
          </a:bodyPr>
          <a:lstStyle/>
          <a:p>
            <a:pPr>
              <a:lnSpc>
                <a:spcPct val="115000"/>
              </a:lnSpc>
              <a:spcAft>
                <a:spcPts val="1000"/>
              </a:spcAft>
            </a:pPr>
            <a:r>
              <a:rPr lang="en-GB" sz="2800">
                <a:effectLst/>
                <a:latin typeface="Calibri" panose="020F0502020204030204" pitchFamily="34" charset="0"/>
                <a:ea typeface="Calibri" panose="020F0502020204030204" pitchFamily="34" charset="0"/>
                <a:cs typeface="Times New Roman" panose="02020603050405020304" pitchFamily="18" charset="0"/>
              </a:rPr>
              <a:t>Boys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 Box 2">
            <a:extLst>
              <a:ext uri="{FF2B5EF4-FFF2-40B4-BE49-F238E27FC236}">
                <a16:creationId xmlns:a16="http://schemas.microsoft.com/office/drawing/2014/main" id="{9C05FD57-567C-4CD3-AF78-21812EB86095}"/>
              </a:ext>
            </a:extLst>
          </p:cNvPr>
          <p:cNvSpPr txBox="1">
            <a:spLocks noChangeArrowheads="1"/>
          </p:cNvSpPr>
          <p:nvPr/>
        </p:nvSpPr>
        <p:spPr bwMode="auto">
          <a:xfrm rot="3176588" flipH="1">
            <a:off x="8037693" y="762548"/>
            <a:ext cx="914977" cy="558743"/>
          </a:xfrm>
          <a:prstGeom prst="rect">
            <a:avLst/>
          </a:prstGeom>
          <a:noFill/>
          <a:ln w="9525">
            <a:noFill/>
            <a:miter lim="800000"/>
            <a:headEnd/>
            <a:tailEnd/>
          </a:ln>
        </p:spPr>
        <p:txBody>
          <a:bodyPr rot="0" vert="horz" wrap="square" lIns="91440" tIns="45720" rIns="91440" bIns="45720" anchor="t" anchorCtr="0">
            <a:spAutoFit/>
          </a:bodyPr>
          <a:lstStyle/>
          <a:p>
            <a:pPr>
              <a:lnSpc>
                <a:spcPct val="115000"/>
              </a:lnSpc>
              <a:spcAft>
                <a:spcPts val="1000"/>
              </a:spcAft>
            </a:pPr>
            <a:r>
              <a:rPr lang="en-GB" sz="2800" dirty="0">
                <a:effectLst/>
                <a:latin typeface="Calibri" panose="020F0502020204030204" pitchFamily="34" charset="0"/>
                <a:ea typeface="Calibri" panose="020F0502020204030204" pitchFamily="34" charset="0"/>
                <a:cs typeface="Times New Roman" panose="02020603050405020304" pitchFamily="18" charset="0"/>
              </a:rPr>
              <a:t>Girls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Text Box 2">
            <a:extLst>
              <a:ext uri="{FF2B5EF4-FFF2-40B4-BE49-F238E27FC236}">
                <a16:creationId xmlns:a16="http://schemas.microsoft.com/office/drawing/2014/main" id="{A58EE872-96E5-45BC-A15A-C4D090854E19}"/>
              </a:ext>
            </a:extLst>
          </p:cNvPr>
          <p:cNvSpPr txBox="1">
            <a:spLocks noChangeArrowheads="1"/>
          </p:cNvSpPr>
          <p:nvPr/>
        </p:nvSpPr>
        <p:spPr bwMode="auto">
          <a:xfrm>
            <a:off x="4127657" y="5049"/>
            <a:ext cx="1177290" cy="726440"/>
          </a:xfrm>
          <a:prstGeom prst="rect">
            <a:avLst/>
          </a:prstGeom>
          <a:noFill/>
          <a:ln w="9525">
            <a:noFill/>
            <a:miter lim="800000"/>
            <a:headEnd/>
            <a:tailEnd/>
          </a:ln>
        </p:spPr>
        <p:txBody>
          <a:bodyPr rot="0" vert="horz" wrap="square" lIns="91440" tIns="45720" rIns="91440" bIns="45720" anchor="t" anchorCtr="0">
            <a:spAutoFit/>
          </a:bodyPr>
          <a:lstStyle/>
          <a:p>
            <a:pPr>
              <a:lnSpc>
                <a:spcPct val="115000"/>
              </a:lnSpc>
              <a:spcAft>
                <a:spcPts val="1000"/>
              </a:spcAft>
            </a:pPr>
            <a:r>
              <a:rPr lang="en-GB" sz="2800">
                <a:effectLst/>
                <a:latin typeface="Calibri" panose="020F0502020204030204" pitchFamily="34" charset="0"/>
                <a:ea typeface="Calibri" panose="020F0502020204030204" pitchFamily="34" charset="0"/>
                <a:cs typeface="Times New Roman" panose="02020603050405020304" pitchFamily="18" charset="0"/>
              </a:rPr>
              <a:t>Both</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810959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F8FAF6-9201-4710-A66B-8C7F8854B630}"/>
              </a:ext>
            </a:extLst>
          </p:cNvPr>
          <p:cNvSpPr>
            <a:spLocks noGrp="1"/>
          </p:cNvSpPr>
          <p:nvPr>
            <p:ph type="title"/>
          </p:nvPr>
        </p:nvSpPr>
        <p:spPr/>
        <p:txBody>
          <a:bodyPr>
            <a:normAutofit fontScale="90000"/>
          </a:bodyPr>
          <a:lstStyle/>
          <a:p>
            <a:r>
              <a:rPr lang="en-GB" dirty="0"/>
              <a:t>Put these statements in to the correct segment:</a:t>
            </a:r>
          </a:p>
        </p:txBody>
      </p:sp>
      <p:sp>
        <p:nvSpPr>
          <p:cNvPr id="4" name="TextBox 3">
            <a:extLst>
              <a:ext uri="{FF2B5EF4-FFF2-40B4-BE49-F238E27FC236}">
                <a16:creationId xmlns:a16="http://schemas.microsoft.com/office/drawing/2014/main" id="{86CC69AF-3486-4FB5-8E5F-40D234833A23}"/>
              </a:ext>
            </a:extLst>
          </p:cNvPr>
          <p:cNvSpPr txBox="1"/>
          <p:nvPr/>
        </p:nvSpPr>
        <p:spPr>
          <a:xfrm>
            <a:off x="6372200" y="1870527"/>
            <a:ext cx="2222153" cy="2862322"/>
          </a:xfrm>
          <a:prstGeom prst="rect">
            <a:avLst/>
          </a:prstGeom>
          <a:noFill/>
        </p:spPr>
        <p:txBody>
          <a:bodyPr wrap="square" rtlCol="0">
            <a:spAutoFit/>
          </a:bodyPr>
          <a:lstStyle/>
          <a:p>
            <a:r>
              <a:rPr lang="en-GB" sz="2000" dirty="0"/>
              <a:t>Voice gets deeper – it ‘breaks’</a:t>
            </a:r>
          </a:p>
          <a:p>
            <a:endParaRPr lang="en-GB" sz="2000" dirty="0"/>
          </a:p>
          <a:p>
            <a:r>
              <a:rPr lang="en-GB" sz="2000" dirty="0"/>
              <a:t>Testicles and penis get bigger</a:t>
            </a:r>
          </a:p>
          <a:p>
            <a:endParaRPr lang="en-GB" sz="2000" dirty="0"/>
          </a:p>
          <a:p>
            <a:r>
              <a:rPr lang="en-GB" sz="2000" dirty="0"/>
              <a:t>Body smell becomes stronger – ‘body odour’.</a:t>
            </a:r>
          </a:p>
        </p:txBody>
      </p:sp>
      <p:sp>
        <p:nvSpPr>
          <p:cNvPr id="5" name="TextBox 4">
            <a:extLst>
              <a:ext uri="{FF2B5EF4-FFF2-40B4-BE49-F238E27FC236}">
                <a16:creationId xmlns:a16="http://schemas.microsoft.com/office/drawing/2014/main" id="{E0ED8F75-A3C0-4A8D-9693-A9868BEF6953}"/>
              </a:ext>
            </a:extLst>
          </p:cNvPr>
          <p:cNvSpPr txBox="1"/>
          <p:nvPr/>
        </p:nvSpPr>
        <p:spPr>
          <a:xfrm>
            <a:off x="3563888" y="1870527"/>
            <a:ext cx="2361640" cy="3170099"/>
          </a:xfrm>
          <a:prstGeom prst="rect">
            <a:avLst/>
          </a:prstGeom>
          <a:noFill/>
        </p:spPr>
        <p:txBody>
          <a:bodyPr wrap="square" rtlCol="0">
            <a:spAutoFit/>
          </a:bodyPr>
          <a:lstStyle/>
          <a:p>
            <a:r>
              <a:rPr lang="en-GB" sz="2000" dirty="0"/>
              <a:t>Pubic hair and underarm hair grows</a:t>
            </a:r>
          </a:p>
          <a:p>
            <a:endParaRPr lang="en-GB" sz="2000" dirty="0"/>
          </a:p>
          <a:p>
            <a:r>
              <a:rPr lang="en-GB" sz="2000" dirty="0"/>
              <a:t>Testicles start to produce sperm</a:t>
            </a:r>
          </a:p>
          <a:p>
            <a:endParaRPr lang="en-GB" sz="2000" dirty="0"/>
          </a:p>
          <a:p>
            <a:r>
              <a:rPr lang="en-GB" sz="2000" dirty="0"/>
              <a:t>Shoulders widen</a:t>
            </a:r>
          </a:p>
          <a:p>
            <a:endParaRPr lang="en-GB" sz="2000" dirty="0"/>
          </a:p>
          <a:p>
            <a:r>
              <a:rPr lang="en-GB" sz="2000" dirty="0"/>
              <a:t>Hair grows on the face and chest.</a:t>
            </a:r>
          </a:p>
        </p:txBody>
      </p:sp>
      <p:sp>
        <p:nvSpPr>
          <p:cNvPr id="6" name="TextBox 5">
            <a:extLst>
              <a:ext uri="{FF2B5EF4-FFF2-40B4-BE49-F238E27FC236}">
                <a16:creationId xmlns:a16="http://schemas.microsoft.com/office/drawing/2014/main" id="{D2FF3B84-6F78-4780-859F-3A978D3D719B}"/>
              </a:ext>
            </a:extLst>
          </p:cNvPr>
          <p:cNvSpPr txBox="1"/>
          <p:nvPr/>
        </p:nvSpPr>
        <p:spPr>
          <a:xfrm>
            <a:off x="565693" y="1870527"/>
            <a:ext cx="2233620" cy="4401205"/>
          </a:xfrm>
          <a:prstGeom prst="rect">
            <a:avLst/>
          </a:prstGeom>
          <a:noFill/>
        </p:spPr>
        <p:txBody>
          <a:bodyPr wrap="square" rtlCol="0">
            <a:spAutoFit/>
          </a:bodyPr>
          <a:lstStyle/>
          <a:p>
            <a:r>
              <a:rPr lang="en-GB" sz="2000" dirty="0"/>
              <a:t>Breasts develop</a:t>
            </a:r>
          </a:p>
          <a:p>
            <a:endParaRPr lang="en-GB" sz="2000" dirty="0"/>
          </a:p>
          <a:p>
            <a:r>
              <a:rPr lang="en-GB" sz="2000" dirty="0"/>
              <a:t>Ovaries start to produce egg cells.</a:t>
            </a:r>
          </a:p>
          <a:p>
            <a:endParaRPr lang="en-GB" sz="2000" dirty="0"/>
          </a:p>
          <a:p>
            <a:r>
              <a:rPr lang="en-GB" sz="2000" dirty="0"/>
              <a:t>Experience emotional changes</a:t>
            </a:r>
          </a:p>
          <a:p>
            <a:endParaRPr lang="en-GB" sz="2000" dirty="0"/>
          </a:p>
          <a:p>
            <a:r>
              <a:rPr lang="en-GB" sz="2000" dirty="0"/>
              <a:t>Growth spurt – get taller</a:t>
            </a:r>
          </a:p>
          <a:p>
            <a:endParaRPr lang="en-GB" sz="2000" dirty="0"/>
          </a:p>
          <a:p>
            <a:r>
              <a:rPr lang="en-GB" sz="2000" dirty="0"/>
              <a:t>Periods start</a:t>
            </a:r>
          </a:p>
          <a:p>
            <a:endParaRPr lang="en-GB" sz="2000" dirty="0"/>
          </a:p>
          <a:p>
            <a:r>
              <a:rPr lang="en-GB" sz="2000" dirty="0"/>
              <a:t>Hips widen.</a:t>
            </a:r>
          </a:p>
        </p:txBody>
      </p:sp>
      <p:sp>
        <p:nvSpPr>
          <p:cNvPr id="7" name="Rectangle: Rounded Corners 6">
            <a:extLst>
              <a:ext uri="{FF2B5EF4-FFF2-40B4-BE49-F238E27FC236}">
                <a16:creationId xmlns:a16="http://schemas.microsoft.com/office/drawing/2014/main" id="{49A41E15-56C2-4FAD-A5E7-971CC2C1EB6B}"/>
              </a:ext>
            </a:extLst>
          </p:cNvPr>
          <p:cNvSpPr/>
          <p:nvPr/>
        </p:nvSpPr>
        <p:spPr>
          <a:xfrm>
            <a:off x="5364088" y="5197794"/>
            <a:ext cx="3067562" cy="1255529"/>
          </a:xfrm>
          <a:prstGeom prst="round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u="sng" dirty="0">
                <a:solidFill>
                  <a:schemeClr val="tx1"/>
                </a:solidFill>
              </a:rPr>
              <a:t>Challenge:</a:t>
            </a:r>
          </a:p>
          <a:p>
            <a:pPr algn="ctr"/>
            <a:r>
              <a:rPr lang="en-GB" sz="2000" dirty="0">
                <a:solidFill>
                  <a:schemeClr val="tx1"/>
                </a:solidFill>
              </a:rPr>
              <a:t>What do you think is the reason for some of these changes?</a:t>
            </a:r>
          </a:p>
        </p:txBody>
      </p:sp>
    </p:spTree>
    <p:extLst>
      <p:ext uri="{BB962C8B-B14F-4D97-AF65-F5344CB8AC3E}">
        <p14:creationId xmlns:p14="http://schemas.microsoft.com/office/powerpoint/2010/main" val="18659409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5">
            <a:extLst>
              <a:ext uri="{FF2B5EF4-FFF2-40B4-BE49-F238E27FC236}">
                <a16:creationId xmlns:a16="http://schemas.microsoft.com/office/drawing/2014/main" id="{C92B2317-08D7-45E5-8966-CC690EA33490}"/>
              </a:ext>
            </a:extLst>
          </p:cNvPr>
          <p:cNvSpPr/>
          <p:nvPr/>
        </p:nvSpPr>
        <p:spPr>
          <a:xfrm>
            <a:off x="272435" y="840522"/>
            <a:ext cx="5860524" cy="5647789"/>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7" name="Oval 6">
            <a:extLst>
              <a:ext uri="{FF2B5EF4-FFF2-40B4-BE49-F238E27FC236}">
                <a16:creationId xmlns:a16="http://schemas.microsoft.com/office/drawing/2014/main" id="{EF9AE1C6-05BB-419B-BCB5-6C500116BF14}"/>
              </a:ext>
            </a:extLst>
          </p:cNvPr>
          <p:cNvSpPr/>
          <p:nvPr/>
        </p:nvSpPr>
        <p:spPr>
          <a:xfrm>
            <a:off x="3131840" y="836712"/>
            <a:ext cx="5860524" cy="5647789"/>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8" name="Text Box 2">
            <a:extLst>
              <a:ext uri="{FF2B5EF4-FFF2-40B4-BE49-F238E27FC236}">
                <a16:creationId xmlns:a16="http://schemas.microsoft.com/office/drawing/2014/main" id="{3BF3299E-90DD-4714-B588-CA60D78F3419}"/>
              </a:ext>
            </a:extLst>
          </p:cNvPr>
          <p:cNvSpPr txBox="1">
            <a:spLocks noChangeArrowheads="1"/>
          </p:cNvSpPr>
          <p:nvPr/>
        </p:nvSpPr>
        <p:spPr bwMode="auto">
          <a:xfrm rot="18423412">
            <a:off x="312128" y="1090786"/>
            <a:ext cx="914977" cy="558743"/>
          </a:xfrm>
          <a:prstGeom prst="rect">
            <a:avLst/>
          </a:prstGeom>
          <a:noFill/>
          <a:ln w="9525">
            <a:noFill/>
            <a:miter lim="800000"/>
            <a:headEnd/>
            <a:tailEnd/>
          </a:ln>
        </p:spPr>
        <p:txBody>
          <a:bodyPr rot="0" vert="horz" wrap="square" lIns="91440" tIns="45720" rIns="91440" bIns="45720" anchor="t" anchorCtr="0">
            <a:spAutoFit/>
          </a:bodyPr>
          <a:lstStyle/>
          <a:p>
            <a:pPr>
              <a:lnSpc>
                <a:spcPct val="115000"/>
              </a:lnSpc>
              <a:spcAft>
                <a:spcPts val="1000"/>
              </a:spcAft>
            </a:pPr>
            <a:r>
              <a:rPr lang="en-GB" sz="2800">
                <a:effectLst/>
                <a:latin typeface="Calibri" panose="020F0502020204030204" pitchFamily="34" charset="0"/>
                <a:ea typeface="Calibri" panose="020F0502020204030204" pitchFamily="34" charset="0"/>
                <a:cs typeface="Times New Roman" panose="02020603050405020304" pitchFamily="18" charset="0"/>
              </a:rPr>
              <a:t>Boys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 Box 2">
            <a:extLst>
              <a:ext uri="{FF2B5EF4-FFF2-40B4-BE49-F238E27FC236}">
                <a16:creationId xmlns:a16="http://schemas.microsoft.com/office/drawing/2014/main" id="{9C05FD57-567C-4CD3-AF78-21812EB86095}"/>
              </a:ext>
            </a:extLst>
          </p:cNvPr>
          <p:cNvSpPr txBox="1">
            <a:spLocks noChangeArrowheads="1"/>
          </p:cNvSpPr>
          <p:nvPr/>
        </p:nvSpPr>
        <p:spPr bwMode="auto">
          <a:xfrm rot="3176588" flipH="1">
            <a:off x="8037693" y="1234801"/>
            <a:ext cx="914977" cy="558743"/>
          </a:xfrm>
          <a:prstGeom prst="rect">
            <a:avLst/>
          </a:prstGeom>
          <a:noFill/>
          <a:ln w="9525">
            <a:noFill/>
            <a:miter lim="800000"/>
            <a:headEnd/>
            <a:tailEnd/>
          </a:ln>
        </p:spPr>
        <p:txBody>
          <a:bodyPr rot="0" vert="horz" wrap="square" lIns="91440" tIns="45720" rIns="91440" bIns="45720" anchor="t" anchorCtr="0">
            <a:spAutoFit/>
          </a:bodyPr>
          <a:lstStyle/>
          <a:p>
            <a:pPr>
              <a:lnSpc>
                <a:spcPct val="115000"/>
              </a:lnSpc>
              <a:spcAft>
                <a:spcPts val="1000"/>
              </a:spcAft>
            </a:pPr>
            <a:r>
              <a:rPr lang="en-GB" sz="2800" dirty="0">
                <a:effectLst/>
                <a:latin typeface="Calibri" panose="020F0502020204030204" pitchFamily="34" charset="0"/>
                <a:ea typeface="Calibri" panose="020F0502020204030204" pitchFamily="34" charset="0"/>
                <a:cs typeface="Times New Roman" panose="02020603050405020304" pitchFamily="18" charset="0"/>
              </a:rPr>
              <a:t>Girls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Text Box 2">
            <a:extLst>
              <a:ext uri="{FF2B5EF4-FFF2-40B4-BE49-F238E27FC236}">
                <a16:creationId xmlns:a16="http://schemas.microsoft.com/office/drawing/2014/main" id="{A58EE872-96E5-45BC-A15A-C4D090854E19}"/>
              </a:ext>
            </a:extLst>
          </p:cNvPr>
          <p:cNvSpPr txBox="1">
            <a:spLocks noChangeArrowheads="1"/>
          </p:cNvSpPr>
          <p:nvPr/>
        </p:nvSpPr>
        <p:spPr bwMode="auto">
          <a:xfrm>
            <a:off x="4127657" y="477302"/>
            <a:ext cx="1177290" cy="726440"/>
          </a:xfrm>
          <a:prstGeom prst="rect">
            <a:avLst/>
          </a:prstGeom>
          <a:noFill/>
          <a:ln w="9525">
            <a:noFill/>
            <a:miter lim="800000"/>
            <a:headEnd/>
            <a:tailEnd/>
          </a:ln>
        </p:spPr>
        <p:txBody>
          <a:bodyPr rot="0" vert="horz" wrap="square" lIns="91440" tIns="45720" rIns="91440" bIns="45720" anchor="t" anchorCtr="0">
            <a:spAutoFit/>
          </a:bodyPr>
          <a:lstStyle/>
          <a:p>
            <a:pPr>
              <a:lnSpc>
                <a:spcPct val="115000"/>
              </a:lnSpc>
              <a:spcAft>
                <a:spcPts val="1000"/>
              </a:spcAft>
            </a:pPr>
            <a:r>
              <a:rPr lang="en-GB" sz="2800">
                <a:effectLst/>
                <a:latin typeface="Calibri" panose="020F0502020204030204" pitchFamily="34" charset="0"/>
                <a:ea typeface="Calibri" panose="020F0502020204030204" pitchFamily="34" charset="0"/>
                <a:cs typeface="Times New Roman" panose="02020603050405020304" pitchFamily="18" charset="0"/>
              </a:rPr>
              <a:t>Both</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id="{B93FCC61-CA9A-430A-B602-795D82326DE2}"/>
              </a:ext>
            </a:extLst>
          </p:cNvPr>
          <p:cNvSpPr txBox="1"/>
          <p:nvPr/>
        </p:nvSpPr>
        <p:spPr>
          <a:xfrm>
            <a:off x="995309" y="1870527"/>
            <a:ext cx="1944216" cy="3693319"/>
          </a:xfrm>
          <a:prstGeom prst="rect">
            <a:avLst/>
          </a:prstGeom>
          <a:noFill/>
        </p:spPr>
        <p:txBody>
          <a:bodyPr wrap="square" rtlCol="0">
            <a:spAutoFit/>
          </a:bodyPr>
          <a:lstStyle/>
          <a:p>
            <a:r>
              <a:rPr lang="en-GB" dirty="0"/>
              <a:t>Voice gets deeper – it ‘breaks’</a:t>
            </a:r>
          </a:p>
          <a:p>
            <a:endParaRPr lang="en-GB" dirty="0"/>
          </a:p>
          <a:p>
            <a:r>
              <a:rPr lang="en-GB" dirty="0"/>
              <a:t>Testicles and penis get bigger</a:t>
            </a:r>
          </a:p>
          <a:p>
            <a:endParaRPr lang="en-GB" dirty="0"/>
          </a:p>
          <a:p>
            <a:r>
              <a:rPr lang="en-GB" dirty="0"/>
              <a:t>Testicles start to produce sperm</a:t>
            </a:r>
          </a:p>
          <a:p>
            <a:endParaRPr lang="en-GB" dirty="0"/>
          </a:p>
          <a:p>
            <a:r>
              <a:rPr lang="en-GB" dirty="0"/>
              <a:t>Shoulders widen</a:t>
            </a:r>
          </a:p>
          <a:p>
            <a:endParaRPr lang="en-GB" dirty="0"/>
          </a:p>
          <a:p>
            <a:r>
              <a:rPr lang="en-GB" dirty="0"/>
              <a:t>Hair grows on the face and chest.</a:t>
            </a:r>
          </a:p>
        </p:txBody>
      </p:sp>
      <p:sp>
        <p:nvSpPr>
          <p:cNvPr id="11" name="TextBox 10">
            <a:extLst>
              <a:ext uri="{FF2B5EF4-FFF2-40B4-BE49-F238E27FC236}">
                <a16:creationId xmlns:a16="http://schemas.microsoft.com/office/drawing/2014/main" id="{CAA078BD-7F7B-4154-B26D-463759C94DAF}"/>
              </a:ext>
            </a:extLst>
          </p:cNvPr>
          <p:cNvSpPr txBox="1"/>
          <p:nvPr/>
        </p:nvSpPr>
        <p:spPr>
          <a:xfrm>
            <a:off x="6317610" y="1903602"/>
            <a:ext cx="1944216" cy="2308324"/>
          </a:xfrm>
          <a:prstGeom prst="rect">
            <a:avLst/>
          </a:prstGeom>
          <a:noFill/>
        </p:spPr>
        <p:txBody>
          <a:bodyPr wrap="square" rtlCol="0">
            <a:spAutoFit/>
          </a:bodyPr>
          <a:lstStyle/>
          <a:p>
            <a:r>
              <a:rPr lang="en-GB" dirty="0"/>
              <a:t>Breasts develop</a:t>
            </a:r>
          </a:p>
          <a:p>
            <a:endParaRPr lang="en-GB" dirty="0"/>
          </a:p>
          <a:p>
            <a:r>
              <a:rPr lang="en-GB" dirty="0"/>
              <a:t>Ovaries start to produce egg cells.</a:t>
            </a:r>
          </a:p>
          <a:p>
            <a:endParaRPr lang="en-GB" dirty="0"/>
          </a:p>
          <a:p>
            <a:r>
              <a:rPr lang="en-GB" dirty="0"/>
              <a:t>Periods start</a:t>
            </a:r>
          </a:p>
          <a:p>
            <a:endParaRPr lang="en-GB" dirty="0"/>
          </a:p>
          <a:p>
            <a:r>
              <a:rPr lang="en-GB" dirty="0"/>
              <a:t>Hips widen.</a:t>
            </a:r>
          </a:p>
        </p:txBody>
      </p:sp>
      <p:sp>
        <p:nvSpPr>
          <p:cNvPr id="12" name="TextBox 11">
            <a:extLst>
              <a:ext uri="{FF2B5EF4-FFF2-40B4-BE49-F238E27FC236}">
                <a16:creationId xmlns:a16="http://schemas.microsoft.com/office/drawing/2014/main" id="{C3B4C6B6-70A6-4DB9-984C-C64802799693}"/>
              </a:ext>
            </a:extLst>
          </p:cNvPr>
          <p:cNvSpPr txBox="1"/>
          <p:nvPr/>
        </p:nvSpPr>
        <p:spPr>
          <a:xfrm>
            <a:off x="3650520" y="1870527"/>
            <a:ext cx="2148410" cy="3416320"/>
          </a:xfrm>
          <a:prstGeom prst="rect">
            <a:avLst/>
          </a:prstGeom>
          <a:noFill/>
        </p:spPr>
        <p:txBody>
          <a:bodyPr wrap="square" rtlCol="0">
            <a:spAutoFit/>
          </a:bodyPr>
          <a:lstStyle/>
          <a:p>
            <a:r>
              <a:rPr lang="en-GB" dirty="0"/>
              <a:t>Pubic hair and underarm hair grows</a:t>
            </a:r>
          </a:p>
          <a:p>
            <a:endParaRPr lang="en-GB" dirty="0"/>
          </a:p>
          <a:p>
            <a:r>
              <a:rPr lang="en-GB" dirty="0"/>
              <a:t>Body smell becomes stronger – ‘body odour’.</a:t>
            </a:r>
          </a:p>
          <a:p>
            <a:endParaRPr lang="en-GB" dirty="0"/>
          </a:p>
          <a:p>
            <a:r>
              <a:rPr lang="en-GB" dirty="0"/>
              <a:t>Experience emotional changes</a:t>
            </a:r>
          </a:p>
          <a:p>
            <a:endParaRPr lang="en-GB" dirty="0"/>
          </a:p>
          <a:p>
            <a:r>
              <a:rPr lang="en-GB" dirty="0"/>
              <a:t>Growth spurt – get taller</a:t>
            </a:r>
          </a:p>
        </p:txBody>
      </p:sp>
    </p:spTree>
    <p:extLst>
      <p:ext uri="{BB962C8B-B14F-4D97-AF65-F5344CB8AC3E}">
        <p14:creationId xmlns:p14="http://schemas.microsoft.com/office/powerpoint/2010/main" val="23318327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Callout 3"/>
          <p:cNvSpPr/>
          <p:nvPr/>
        </p:nvSpPr>
        <p:spPr>
          <a:xfrm>
            <a:off x="395536" y="332656"/>
            <a:ext cx="6967500" cy="2664296"/>
          </a:xfrm>
          <a:prstGeom prst="wedgeEllipseCallout">
            <a:avLst>
              <a:gd name="adj1" fmla="val 42174"/>
              <a:gd name="adj2" fmla="val 74161"/>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rgbClr val="00B0F0"/>
                </a:solidFill>
                <a:latin typeface="Century Gothic" panose="020B0502020202020204" pitchFamily="34" charset="0"/>
              </a:rPr>
              <a:t>"What are the names of the hormones that cause puberty in boys and girls?"</a:t>
            </a:r>
            <a:endParaRPr lang="en-GB" sz="3200" dirty="0">
              <a:solidFill>
                <a:srgbClr val="00B0F0"/>
              </a:solidFill>
            </a:endParaRPr>
          </a:p>
        </p:txBody>
      </p:sp>
      <p:sp>
        <p:nvSpPr>
          <p:cNvPr id="5" name="TextBox 4"/>
          <p:cNvSpPr txBox="1"/>
          <p:nvPr/>
        </p:nvSpPr>
        <p:spPr>
          <a:xfrm>
            <a:off x="971600" y="3645024"/>
            <a:ext cx="6120680" cy="2123658"/>
          </a:xfrm>
          <a:prstGeom prst="rect">
            <a:avLst/>
          </a:prstGeom>
          <a:noFill/>
        </p:spPr>
        <p:txBody>
          <a:bodyPr wrap="square" rtlCol="0">
            <a:spAutoFit/>
          </a:bodyPr>
          <a:lstStyle/>
          <a:p>
            <a:r>
              <a:rPr lang="en-GB" sz="4400" dirty="0">
                <a:solidFill>
                  <a:srgbClr val="FF0000"/>
                </a:solidFill>
                <a:latin typeface="Century Gothic" panose="020B0502020202020204" pitchFamily="34" charset="0"/>
              </a:rPr>
              <a:t>Boys – Testosterone</a:t>
            </a:r>
          </a:p>
          <a:p>
            <a:endParaRPr lang="en-GB" sz="4400" dirty="0">
              <a:solidFill>
                <a:srgbClr val="FF0000"/>
              </a:solidFill>
              <a:latin typeface="Century Gothic" panose="020B0502020202020204" pitchFamily="34" charset="0"/>
            </a:endParaRPr>
          </a:p>
          <a:p>
            <a:r>
              <a:rPr lang="en-GB" sz="4400" dirty="0">
                <a:solidFill>
                  <a:srgbClr val="FF0000"/>
                </a:solidFill>
                <a:latin typeface="Century Gothic" panose="020B0502020202020204" pitchFamily="34" charset="0"/>
              </a:rPr>
              <a:t>Girls - Oestrogen</a:t>
            </a:r>
          </a:p>
        </p:txBody>
      </p:sp>
    </p:spTree>
    <p:extLst>
      <p:ext uri="{BB962C8B-B14F-4D97-AF65-F5344CB8AC3E}">
        <p14:creationId xmlns:p14="http://schemas.microsoft.com/office/powerpoint/2010/main" val="4046789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00B0F0"/>
                </a:solidFill>
                <a:latin typeface="Century Gothic" panose="020B0502020202020204" pitchFamily="34" charset="0"/>
              </a:rPr>
              <a:t>Whiteboard quiz</a:t>
            </a:r>
          </a:p>
        </p:txBody>
      </p:sp>
      <p:pic>
        <p:nvPicPr>
          <p:cNvPr id="2050" name="Picture 2" descr="http://prodigypreptutoring.com/wp-content/uploads/2012/12/true-or-false_op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4324" y="1988840"/>
            <a:ext cx="5940003" cy="39600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7266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916833"/>
            <a:ext cx="8229600" cy="2592288"/>
          </a:xfrm>
          <a:solidFill>
            <a:schemeClr val="bg1"/>
          </a:solidFill>
          <a:ln w="76200">
            <a:solidFill>
              <a:srgbClr val="00B0F0"/>
            </a:solidFill>
          </a:ln>
        </p:spPr>
        <p:txBody>
          <a:bodyPr>
            <a:normAutofit/>
          </a:bodyPr>
          <a:lstStyle/>
          <a:p>
            <a:r>
              <a:rPr lang="en-GB" sz="4800" b="1" dirty="0">
                <a:solidFill>
                  <a:schemeClr val="tx1">
                    <a:lumMod val="65000"/>
                    <a:lumOff val="35000"/>
                  </a:schemeClr>
                </a:solidFill>
                <a:latin typeface="Century Gothic" panose="020B0502020202020204" pitchFamily="34" charset="0"/>
              </a:rPr>
              <a:t>Puberty starts as soon as you turn 12.</a:t>
            </a:r>
          </a:p>
          <a:p>
            <a:endParaRPr lang="en-GB" sz="6600" dirty="0">
              <a:solidFill>
                <a:srgbClr val="00B0F0"/>
              </a:solidFill>
              <a:latin typeface="Century Gothic" panose="020B0502020202020204" pitchFamily="34" charset="0"/>
            </a:endParaRPr>
          </a:p>
        </p:txBody>
      </p:sp>
      <p:sp>
        <p:nvSpPr>
          <p:cNvPr id="4" name="Oval 3"/>
          <p:cNvSpPr/>
          <p:nvPr/>
        </p:nvSpPr>
        <p:spPr>
          <a:xfrm>
            <a:off x="251520" y="260648"/>
            <a:ext cx="1224136" cy="1152128"/>
          </a:xfrm>
          <a:prstGeom prst="ellipse">
            <a:avLst/>
          </a:prstGeom>
          <a:solidFill>
            <a:schemeClr val="bg1"/>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rgbClr val="FF0000"/>
                </a:solidFill>
              </a:rPr>
              <a:t>1</a:t>
            </a:r>
          </a:p>
        </p:txBody>
      </p:sp>
    </p:spTree>
    <p:extLst>
      <p:ext uri="{BB962C8B-B14F-4D97-AF65-F5344CB8AC3E}">
        <p14:creationId xmlns:p14="http://schemas.microsoft.com/office/powerpoint/2010/main" val="12914832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916833"/>
            <a:ext cx="8229600" cy="2592288"/>
          </a:xfrm>
          <a:solidFill>
            <a:schemeClr val="bg1"/>
          </a:solidFill>
          <a:ln w="76200">
            <a:solidFill>
              <a:srgbClr val="00B0F0"/>
            </a:solidFill>
          </a:ln>
        </p:spPr>
        <p:txBody>
          <a:bodyPr>
            <a:normAutofit/>
          </a:bodyPr>
          <a:lstStyle/>
          <a:p>
            <a:r>
              <a:rPr lang="en-GB" sz="4800" b="1" dirty="0">
                <a:solidFill>
                  <a:schemeClr val="tx1">
                    <a:lumMod val="65000"/>
                    <a:lumOff val="35000"/>
                  </a:schemeClr>
                </a:solidFill>
                <a:latin typeface="Century Gothic" panose="020B0502020202020204" pitchFamily="34" charset="0"/>
              </a:rPr>
              <a:t>The female sex hormone is called oestrogen.</a:t>
            </a:r>
          </a:p>
          <a:p>
            <a:pPr marL="0" indent="0">
              <a:buNone/>
            </a:pPr>
            <a:endParaRPr lang="en-GB" sz="4800" b="1" dirty="0">
              <a:solidFill>
                <a:schemeClr val="tx1">
                  <a:lumMod val="65000"/>
                  <a:lumOff val="35000"/>
                </a:schemeClr>
              </a:solidFill>
              <a:latin typeface="Century Gothic" panose="020B0502020202020204" pitchFamily="34" charset="0"/>
            </a:endParaRPr>
          </a:p>
          <a:p>
            <a:pPr marL="0" indent="0">
              <a:buNone/>
            </a:pPr>
            <a:endParaRPr lang="en-GB" sz="4800" b="1" dirty="0">
              <a:solidFill>
                <a:schemeClr val="tx1">
                  <a:lumMod val="65000"/>
                  <a:lumOff val="35000"/>
                </a:schemeClr>
              </a:solidFill>
              <a:latin typeface="Century Gothic" panose="020B0502020202020204" pitchFamily="34" charset="0"/>
            </a:endParaRPr>
          </a:p>
          <a:p>
            <a:pPr marL="0" indent="0">
              <a:buNone/>
            </a:pPr>
            <a:endParaRPr lang="en-GB" sz="4800" b="1" dirty="0">
              <a:solidFill>
                <a:schemeClr val="tx1">
                  <a:lumMod val="65000"/>
                  <a:lumOff val="35000"/>
                </a:schemeClr>
              </a:solidFill>
              <a:latin typeface="Century Gothic" panose="020B0502020202020204" pitchFamily="34" charset="0"/>
            </a:endParaRPr>
          </a:p>
          <a:p>
            <a:pPr marL="0" indent="0">
              <a:buNone/>
            </a:pPr>
            <a:endParaRPr lang="en-GB" sz="4800" b="1" dirty="0">
              <a:solidFill>
                <a:schemeClr val="tx1">
                  <a:lumMod val="65000"/>
                  <a:lumOff val="35000"/>
                </a:schemeClr>
              </a:solidFill>
              <a:latin typeface="Century Gothic" panose="020B0502020202020204" pitchFamily="34" charset="0"/>
            </a:endParaRPr>
          </a:p>
        </p:txBody>
      </p:sp>
      <p:sp>
        <p:nvSpPr>
          <p:cNvPr id="4" name="Oval 3"/>
          <p:cNvSpPr/>
          <p:nvPr/>
        </p:nvSpPr>
        <p:spPr>
          <a:xfrm>
            <a:off x="383285" y="260648"/>
            <a:ext cx="1224136" cy="1152128"/>
          </a:xfrm>
          <a:prstGeom prst="ellipse">
            <a:avLst/>
          </a:prstGeom>
          <a:solidFill>
            <a:schemeClr val="bg1"/>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rgbClr val="FF0000"/>
                </a:solidFill>
              </a:rPr>
              <a:t>2</a:t>
            </a:r>
          </a:p>
        </p:txBody>
      </p:sp>
    </p:spTree>
    <p:extLst>
      <p:ext uri="{BB962C8B-B14F-4D97-AF65-F5344CB8AC3E}">
        <p14:creationId xmlns:p14="http://schemas.microsoft.com/office/powerpoint/2010/main" val="9184994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916833"/>
            <a:ext cx="8229600" cy="2592288"/>
          </a:xfrm>
          <a:solidFill>
            <a:schemeClr val="bg1"/>
          </a:solidFill>
          <a:ln w="76200">
            <a:solidFill>
              <a:srgbClr val="00B0F0"/>
            </a:solidFill>
          </a:ln>
        </p:spPr>
        <p:txBody>
          <a:bodyPr>
            <a:normAutofit/>
          </a:bodyPr>
          <a:lstStyle/>
          <a:p>
            <a:r>
              <a:rPr lang="en-GB" sz="4800" b="1" dirty="0">
                <a:solidFill>
                  <a:schemeClr val="tx1">
                    <a:lumMod val="65000"/>
                    <a:lumOff val="35000"/>
                  </a:schemeClr>
                </a:solidFill>
                <a:latin typeface="Century Gothic" panose="020B0502020202020204" pitchFamily="34" charset="0"/>
              </a:rPr>
              <a:t>During puberty a girl develops breasts</a:t>
            </a:r>
          </a:p>
          <a:p>
            <a:pPr marL="0" indent="0">
              <a:buNone/>
            </a:pPr>
            <a:endParaRPr lang="en-GB" sz="4800" b="1" dirty="0">
              <a:solidFill>
                <a:schemeClr val="tx1">
                  <a:lumMod val="65000"/>
                  <a:lumOff val="35000"/>
                </a:schemeClr>
              </a:solidFill>
              <a:latin typeface="Century Gothic" panose="020B0502020202020204" pitchFamily="34" charset="0"/>
            </a:endParaRPr>
          </a:p>
          <a:p>
            <a:pPr marL="0" indent="0">
              <a:buNone/>
            </a:pPr>
            <a:endParaRPr lang="en-GB" sz="4800" b="1" dirty="0">
              <a:solidFill>
                <a:schemeClr val="tx1">
                  <a:lumMod val="65000"/>
                  <a:lumOff val="35000"/>
                </a:schemeClr>
              </a:solidFill>
              <a:latin typeface="Century Gothic" panose="020B0502020202020204" pitchFamily="34" charset="0"/>
            </a:endParaRPr>
          </a:p>
          <a:p>
            <a:pPr marL="0" indent="0">
              <a:buNone/>
            </a:pPr>
            <a:endParaRPr lang="en-GB" sz="4800" b="1" dirty="0">
              <a:solidFill>
                <a:schemeClr val="tx1">
                  <a:lumMod val="65000"/>
                  <a:lumOff val="35000"/>
                </a:schemeClr>
              </a:solidFill>
              <a:latin typeface="Century Gothic" panose="020B0502020202020204" pitchFamily="34" charset="0"/>
            </a:endParaRPr>
          </a:p>
        </p:txBody>
      </p:sp>
      <p:sp>
        <p:nvSpPr>
          <p:cNvPr id="4" name="Oval 3"/>
          <p:cNvSpPr/>
          <p:nvPr/>
        </p:nvSpPr>
        <p:spPr>
          <a:xfrm>
            <a:off x="383285" y="260648"/>
            <a:ext cx="1224136" cy="1152128"/>
          </a:xfrm>
          <a:prstGeom prst="ellipse">
            <a:avLst/>
          </a:prstGeom>
          <a:solidFill>
            <a:schemeClr val="bg1"/>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rgbClr val="FF0000"/>
                </a:solidFill>
              </a:rPr>
              <a:t>3</a:t>
            </a:r>
          </a:p>
        </p:txBody>
      </p:sp>
    </p:spTree>
    <p:extLst>
      <p:ext uri="{BB962C8B-B14F-4D97-AF65-F5344CB8AC3E}">
        <p14:creationId xmlns:p14="http://schemas.microsoft.com/office/powerpoint/2010/main" val="25602064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916833"/>
            <a:ext cx="8229600" cy="2592288"/>
          </a:xfrm>
          <a:solidFill>
            <a:schemeClr val="bg1"/>
          </a:solidFill>
          <a:ln w="76200">
            <a:solidFill>
              <a:srgbClr val="00B0F0"/>
            </a:solidFill>
          </a:ln>
        </p:spPr>
        <p:txBody>
          <a:bodyPr>
            <a:normAutofit/>
          </a:bodyPr>
          <a:lstStyle/>
          <a:p>
            <a:r>
              <a:rPr lang="en-GB" sz="4800" b="1" dirty="0">
                <a:solidFill>
                  <a:schemeClr val="tx1">
                    <a:lumMod val="65000"/>
                    <a:lumOff val="35000"/>
                  </a:schemeClr>
                </a:solidFill>
                <a:latin typeface="Century Gothic" panose="020B0502020202020204" pitchFamily="34" charset="0"/>
              </a:rPr>
              <a:t>During puberty a girls hips get narrower</a:t>
            </a:r>
          </a:p>
          <a:p>
            <a:pPr marL="0" indent="0">
              <a:buNone/>
            </a:pPr>
            <a:endParaRPr lang="en-GB" sz="4800" b="1" dirty="0">
              <a:solidFill>
                <a:schemeClr val="tx1">
                  <a:lumMod val="65000"/>
                  <a:lumOff val="35000"/>
                </a:schemeClr>
              </a:solidFill>
              <a:latin typeface="Century Gothic" panose="020B0502020202020204" pitchFamily="34" charset="0"/>
            </a:endParaRPr>
          </a:p>
          <a:p>
            <a:pPr marL="0" indent="0">
              <a:buNone/>
            </a:pPr>
            <a:endParaRPr lang="en-GB" sz="4800" b="1" dirty="0">
              <a:solidFill>
                <a:schemeClr val="tx1">
                  <a:lumMod val="65000"/>
                  <a:lumOff val="35000"/>
                </a:schemeClr>
              </a:solidFill>
              <a:latin typeface="Century Gothic" panose="020B0502020202020204" pitchFamily="34" charset="0"/>
            </a:endParaRPr>
          </a:p>
        </p:txBody>
      </p:sp>
      <p:sp>
        <p:nvSpPr>
          <p:cNvPr id="4" name="Oval 3"/>
          <p:cNvSpPr/>
          <p:nvPr/>
        </p:nvSpPr>
        <p:spPr>
          <a:xfrm>
            <a:off x="383285" y="260648"/>
            <a:ext cx="1224136" cy="1152128"/>
          </a:xfrm>
          <a:prstGeom prst="ellipse">
            <a:avLst/>
          </a:prstGeom>
          <a:solidFill>
            <a:schemeClr val="bg1"/>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rgbClr val="FF0000"/>
                </a:solidFill>
              </a:rPr>
              <a:t>4</a:t>
            </a:r>
          </a:p>
        </p:txBody>
      </p:sp>
    </p:spTree>
    <p:extLst>
      <p:ext uri="{BB962C8B-B14F-4D97-AF65-F5344CB8AC3E}">
        <p14:creationId xmlns:p14="http://schemas.microsoft.com/office/powerpoint/2010/main" val="2046612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916833"/>
            <a:ext cx="8229600" cy="2592288"/>
          </a:xfrm>
          <a:solidFill>
            <a:schemeClr val="bg1"/>
          </a:solidFill>
          <a:ln w="76200">
            <a:solidFill>
              <a:srgbClr val="00B0F0"/>
            </a:solidFill>
          </a:ln>
        </p:spPr>
        <p:txBody>
          <a:bodyPr>
            <a:normAutofit/>
          </a:bodyPr>
          <a:lstStyle/>
          <a:p>
            <a:r>
              <a:rPr lang="en-GB" sz="4800" b="1" dirty="0">
                <a:solidFill>
                  <a:schemeClr val="tx1">
                    <a:lumMod val="65000"/>
                    <a:lumOff val="35000"/>
                  </a:schemeClr>
                </a:solidFill>
                <a:latin typeface="Century Gothic" panose="020B0502020202020204" pitchFamily="34" charset="0"/>
              </a:rPr>
              <a:t>During puberty a boys testes start to produce sperm</a:t>
            </a:r>
          </a:p>
        </p:txBody>
      </p:sp>
      <p:sp>
        <p:nvSpPr>
          <p:cNvPr id="4" name="Oval 3"/>
          <p:cNvSpPr/>
          <p:nvPr/>
        </p:nvSpPr>
        <p:spPr>
          <a:xfrm>
            <a:off x="383285" y="260648"/>
            <a:ext cx="1224136" cy="1152128"/>
          </a:xfrm>
          <a:prstGeom prst="ellipse">
            <a:avLst/>
          </a:prstGeom>
          <a:solidFill>
            <a:schemeClr val="bg1"/>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rgbClr val="FF0000"/>
                </a:solidFill>
              </a:rPr>
              <a:t>5</a:t>
            </a:r>
          </a:p>
        </p:txBody>
      </p:sp>
    </p:spTree>
    <p:extLst>
      <p:ext uri="{BB962C8B-B14F-4D97-AF65-F5344CB8AC3E}">
        <p14:creationId xmlns:p14="http://schemas.microsoft.com/office/powerpoint/2010/main" val="20161110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916833"/>
            <a:ext cx="8229600" cy="2592288"/>
          </a:xfrm>
          <a:solidFill>
            <a:schemeClr val="bg1"/>
          </a:solidFill>
          <a:ln w="76200">
            <a:solidFill>
              <a:srgbClr val="00B0F0"/>
            </a:solidFill>
          </a:ln>
        </p:spPr>
        <p:txBody>
          <a:bodyPr>
            <a:normAutofit/>
          </a:bodyPr>
          <a:lstStyle/>
          <a:p>
            <a:r>
              <a:rPr lang="en-GB" sz="4800" b="1" dirty="0">
                <a:solidFill>
                  <a:schemeClr val="tx1">
                    <a:lumMod val="65000"/>
                    <a:lumOff val="35000"/>
                  </a:schemeClr>
                </a:solidFill>
                <a:latin typeface="Century Gothic" panose="020B0502020202020204" pitchFamily="34" charset="0"/>
              </a:rPr>
              <a:t>During puberty only boys grow pubic hair</a:t>
            </a:r>
          </a:p>
        </p:txBody>
      </p:sp>
      <p:sp>
        <p:nvSpPr>
          <p:cNvPr id="4" name="Oval 3"/>
          <p:cNvSpPr/>
          <p:nvPr/>
        </p:nvSpPr>
        <p:spPr>
          <a:xfrm>
            <a:off x="383285" y="260648"/>
            <a:ext cx="1224136" cy="1152128"/>
          </a:xfrm>
          <a:prstGeom prst="ellipse">
            <a:avLst/>
          </a:prstGeom>
          <a:solidFill>
            <a:schemeClr val="bg1"/>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rgbClr val="FF0000"/>
                </a:solidFill>
              </a:rPr>
              <a:t>6</a:t>
            </a:r>
          </a:p>
        </p:txBody>
      </p:sp>
    </p:spTree>
    <p:extLst>
      <p:ext uri="{BB962C8B-B14F-4D97-AF65-F5344CB8AC3E}">
        <p14:creationId xmlns:p14="http://schemas.microsoft.com/office/powerpoint/2010/main" val="64795049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916833"/>
            <a:ext cx="8229600" cy="2592288"/>
          </a:xfrm>
          <a:solidFill>
            <a:schemeClr val="bg1"/>
          </a:solidFill>
          <a:ln w="76200">
            <a:solidFill>
              <a:srgbClr val="00B0F0"/>
            </a:solidFill>
          </a:ln>
        </p:spPr>
        <p:txBody>
          <a:bodyPr>
            <a:normAutofit/>
          </a:bodyPr>
          <a:lstStyle/>
          <a:p>
            <a:r>
              <a:rPr lang="en-GB" sz="4800" b="1" dirty="0">
                <a:solidFill>
                  <a:schemeClr val="tx1">
                    <a:lumMod val="65000"/>
                    <a:lumOff val="35000"/>
                  </a:schemeClr>
                </a:solidFill>
                <a:latin typeface="Century Gothic" panose="020B0502020202020204" pitchFamily="34" charset="0"/>
              </a:rPr>
              <a:t>During puberty girls grow hair on their face and chest</a:t>
            </a:r>
          </a:p>
        </p:txBody>
      </p:sp>
      <p:sp>
        <p:nvSpPr>
          <p:cNvPr id="4" name="Oval 3"/>
          <p:cNvSpPr/>
          <p:nvPr/>
        </p:nvSpPr>
        <p:spPr>
          <a:xfrm>
            <a:off x="383285" y="260648"/>
            <a:ext cx="1224136" cy="1152128"/>
          </a:xfrm>
          <a:prstGeom prst="ellipse">
            <a:avLst/>
          </a:prstGeom>
          <a:solidFill>
            <a:schemeClr val="bg1"/>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rgbClr val="FF0000"/>
                </a:solidFill>
              </a:rPr>
              <a:t>7</a:t>
            </a:r>
          </a:p>
        </p:txBody>
      </p:sp>
    </p:spTree>
    <p:extLst>
      <p:ext uri="{BB962C8B-B14F-4D97-AF65-F5344CB8AC3E}">
        <p14:creationId xmlns:p14="http://schemas.microsoft.com/office/powerpoint/2010/main" val="30008112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916833"/>
            <a:ext cx="8229600" cy="2592288"/>
          </a:xfrm>
          <a:solidFill>
            <a:schemeClr val="bg1"/>
          </a:solidFill>
          <a:ln w="76200">
            <a:solidFill>
              <a:srgbClr val="00B0F0"/>
            </a:solidFill>
          </a:ln>
        </p:spPr>
        <p:txBody>
          <a:bodyPr>
            <a:normAutofit/>
          </a:bodyPr>
          <a:lstStyle/>
          <a:p>
            <a:r>
              <a:rPr lang="en-GB" sz="4800" b="1" dirty="0">
                <a:solidFill>
                  <a:schemeClr val="tx1">
                    <a:lumMod val="65000"/>
                    <a:lumOff val="35000"/>
                  </a:schemeClr>
                </a:solidFill>
                <a:latin typeface="Century Gothic" panose="020B0502020202020204" pitchFamily="34" charset="0"/>
              </a:rPr>
              <a:t>During puberty a girls ovaries start to release egg cells</a:t>
            </a:r>
          </a:p>
        </p:txBody>
      </p:sp>
      <p:sp>
        <p:nvSpPr>
          <p:cNvPr id="4" name="Oval 3"/>
          <p:cNvSpPr/>
          <p:nvPr/>
        </p:nvSpPr>
        <p:spPr>
          <a:xfrm>
            <a:off x="383285" y="260648"/>
            <a:ext cx="1224136" cy="1152128"/>
          </a:xfrm>
          <a:prstGeom prst="ellipse">
            <a:avLst/>
          </a:prstGeom>
          <a:solidFill>
            <a:schemeClr val="bg1"/>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rgbClr val="FF0000"/>
                </a:solidFill>
              </a:rPr>
              <a:t>8</a:t>
            </a:r>
          </a:p>
        </p:txBody>
      </p:sp>
    </p:spTree>
    <p:extLst>
      <p:ext uri="{BB962C8B-B14F-4D97-AF65-F5344CB8AC3E}">
        <p14:creationId xmlns:p14="http://schemas.microsoft.com/office/powerpoint/2010/main" val="22420237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916833"/>
            <a:ext cx="8229600" cy="2592288"/>
          </a:xfrm>
          <a:solidFill>
            <a:schemeClr val="bg1"/>
          </a:solidFill>
          <a:ln w="76200">
            <a:solidFill>
              <a:srgbClr val="00B0F0"/>
            </a:solidFill>
          </a:ln>
        </p:spPr>
        <p:txBody>
          <a:bodyPr>
            <a:normAutofit/>
          </a:bodyPr>
          <a:lstStyle/>
          <a:p>
            <a:r>
              <a:rPr lang="en-GB" sz="4800" b="1" dirty="0">
                <a:solidFill>
                  <a:schemeClr val="tx1">
                    <a:lumMod val="65000"/>
                    <a:lumOff val="35000"/>
                  </a:schemeClr>
                </a:solidFill>
                <a:latin typeface="Century Gothic" panose="020B0502020202020204" pitchFamily="34" charset="0"/>
              </a:rPr>
              <a:t>During puberty a boy’s voice gets higher.</a:t>
            </a:r>
          </a:p>
        </p:txBody>
      </p:sp>
      <p:sp>
        <p:nvSpPr>
          <p:cNvPr id="4" name="Oval 3"/>
          <p:cNvSpPr/>
          <p:nvPr/>
        </p:nvSpPr>
        <p:spPr>
          <a:xfrm>
            <a:off x="383285" y="260648"/>
            <a:ext cx="1224136" cy="1152128"/>
          </a:xfrm>
          <a:prstGeom prst="ellipse">
            <a:avLst/>
          </a:prstGeom>
          <a:solidFill>
            <a:schemeClr val="bg1"/>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rgbClr val="FF0000"/>
                </a:solidFill>
              </a:rPr>
              <a:t>9</a:t>
            </a:r>
          </a:p>
        </p:txBody>
      </p:sp>
    </p:spTree>
    <p:extLst>
      <p:ext uri="{BB962C8B-B14F-4D97-AF65-F5344CB8AC3E}">
        <p14:creationId xmlns:p14="http://schemas.microsoft.com/office/powerpoint/2010/main" val="18840808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916833"/>
            <a:ext cx="8229600" cy="2592288"/>
          </a:xfrm>
          <a:solidFill>
            <a:schemeClr val="bg1"/>
          </a:solidFill>
          <a:ln w="76200">
            <a:solidFill>
              <a:srgbClr val="00B0F0"/>
            </a:solidFill>
          </a:ln>
        </p:spPr>
        <p:txBody>
          <a:bodyPr>
            <a:normAutofit/>
          </a:bodyPr>
          <a:lstStyle/>
          <a:p>
            <a:r>
              <a:rPr lang="en-GB" sz="4800" b="1" dirty="0">
                <a:solidFill>
                  <a:schemeClr val="tx1">
                    <a:lumMod val="65000"/>
                    <a:lumOff val="35000"/>
                  </a:schemeClr>
                </a:solidFill>
                <a:latin typeface="Century Gothic" panose="020B0502020202020204" pitchFamily="34" charset="0"/>
              </a:rPr>
              <a:t>During puberty both boys and girls get taller</a:t>
            </a:r>
          </a:p>
        </p:txBody>
      </p:sp>
      <p:sp>
        <p:nvSpPr>
          <p:cNvPr id="4" name="Oval 3"/>
          <p:cNvSpPr/>
          <p:nvPr/>
        </p:nvSpPr>
        <p:spPr>
          <a:xfrm>
            <a:off x="383284" y="260648"/>
            <a:ext cx="1452411" cy="1296144"/>
          </a:xfrm>
          <a:prstGeom prst="ellipse">
            <a:avLst/>
          </a:prstGeom>
          <a:solidFill>
            <a:schemeClr val="bg1"/>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rgbClr val="FF0000"/>
                </a:solidFill>
              </a:rPr>
              <a:t>10</a:t>
            </a:r>
          </a:p>
        </p:txBody>
      </p:sp>
    </p:spTree>
    <p:extLst>
      <p:ext uri="{BB962C8B-B14F-4D97-AF65-F5344CB8AC3E}">
        <p14:creationId xmlns:p14="http://schemas.microsoft.com/office/powerpoint/2010/main" val="179129916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www.voluntaryarts.org/wp-content/uploads/2014/01/twit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257897"/>
            <a:ext cx="2957830" cy="2957830"/>
          </a:xfrm>
          <a:prstGeom prst="rect">
            <a:avLst/>
          </a:prstGeom>
          <a:noFill/>
          <a:extLst>
            <a:ext uri="{909E8E84-426E-40DD-AFC4-6F175D3DCCD1}">
              <a14:hiddenFill xmlns:a14="http://schemas.microsoft.com/office/drawing/2010/main">
                <a:solidFill>
                  <a:srgbClr val="FFFFFF"/>
                </a:solidFill>
              </a14:hiddenFill>
            </a:ext>
          </a:extLst>
        </p:spPr>
      </p:pic>
      <p:sp>
        <p:nvSpPr>
          <p:cNvPr id="4" name="Oval Callout 3"/>
          <p:cNvSpPr/>
          <p:nvPr/>
        </p:nvSpPr>
        <p:spPr>
          <a:xfrm>
            <a:off x="3923928" y="116632"/>
            <a:ext cx="5112568" cy="3528392"/>
          </a:xfrm>
          <a:prstGeom prst="wedgeEllipseCallout">
            <a:avLst>
              <a:gd name="adj1" fmla="val -65911"/>
              <a:gd name="adj2" fmla="val -16496"/>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Write a short tweet in your books to summarise what you have learnt this lesson.</a:t>
            </a:r>
          </a:p>
          <a:p>
            <a:pPr algn="ctr"/>
            <a:r>
              <a:rPr lang="en-GB" sz="2800" b="1" dirty="0">
                <a:solidFill>
                  <a:schemeClr val="tx1"/>
                </a:solidFill>
                <a:latin typeface="Century Gothic" panose="020B0502020202020204" pitchFamily="34" charset="0"/>
              </a:rPr>
              <a:t>(No more than 30 words!!!)</a:t>
            </a:r>
          </a:p>
        </p:txBody>
      </p:sp>
      <p:sp>
        <p:nvSpPr>
          <p:cNvPr id="2" name="Rectangle 1">
            <a:extLst>
              <a:ext uri="{FF2B5EF4-FFF2-40B4-BE49-F238E27FC236}">
                <a16:creationId xmlns:a16="http://schemas.microsoft.com/office/drawing/2014/main" id="{8BBDF044-8FC2-490D-AB22-00DB349A8620}"/>
              </a:ext>
            </a:extLst>
          </p:cNvPr>
          <p:cNvSpPr/>
          <p:nvPr/>
        </p:nvSpPr>
        <p:spPr>
          <a:xfrm>
            <a:off x="251520" y="4082574"/>
            <a:ext cx="8640960" cy="2298754"/>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Each keyword should start with a #. How many keywords can you get into your tweet:</a:t>
            </a:r>
          </a:p>
          <a:p>
            <a:pPr algn="ctr"/>
            <a:endParaRPr lang="en-GB" dirty="0"/>
          </a:p>
          <a:p>
            <a:pPr algn="ctr"/>
            <a:endParaRPr lang="en-GB" dirty="0"/>
          </a:p>
          <a:p>
            <a:pPr algn="ctr"/>
            <a:endParaRPr lang="en-GB" dirty="0"/>
          </a:p>
          <a:p>
            <a:pPr algn="ctr"/>
            <a:endParaRPr lang="en-GB" dirty="0"/>
          </a:p>
          <a:p>
            <a:pPr algn="ctr"/>
            <a:endParaRPr lang="en-GB" dirty="0"/>
          </a:p>
        </p:txBody>
      </p:sp>
      <p:sp>
        <p:nvSpPr>
          <p:cNvPr id="3" name="TextBox 2">
            <a:extLst>
              <a:ext uri="{FF2B5EF4-FFF2-40B4-BE49-F238E27FC236}">
                <a16:creationId xmlns:a16="http://schemas.microsoft.com/office/drawing/2014/main" id="{D5C16ADC-AFBF-4950-A83F-B43973DFA355}"/>
              </a:ext>
            </a:extLst>
          </p:cNvPr>
          <p:cNvSpPr txBox="1"/>
          <p:nvPr/>
        </p:nvSpPr>
        <p:spPr>
          <a:xfrm>
            <a:off x="251520" y="5013176"/>
            <a:ext cx="2088232" cy="1323439"/>
          </a:xfrm>
          <a:prstGeom prst="rect">
            <a:avLst/>
          </a:prstGeom>
          <a:noFill/>
        </p:spPr>
        <p:txBody>
          <a:bodyPr wrap="square" rtlCol="0">
            <a:spAutoFit/>
          </a:bodyPr>
          <a:lstStyle/>
          <a:p>
            <a:r>
              <a:rPr lang="en-GB" sz="2000" dirty="0"/>
              <a:t>#puberty</a:t>
            </a:r>
          </a:p>
          <a:p>
            <a:r>
              <a:rPr lang="en-GB" sz="2000" dirty="0"/>
              <a:t>#adolescence</a:t>
            </a:r>
          </a:p>
          <a:p>
            <a:r>
              <a:rPr lang="en-GB" sz="2000" dirty="0"/>
              <a:t>#develop</a:t>
            </a:r>
          </a:p>
          <a:p>
            <a:r>
              <a:rPr lang="en-GB" sz="2000" dirty="0"/>
              <a:t>#testosterone</a:t>
            </a:r>
          </a:p>
        </p:txBody>
      </p:sp>
      <p:sp>
        <p:nvSpPr>
          <p:cNvPr id="6" name="TextBox 5">
            <a:extLst>
              <a:ext uri="{FF2B5EF4-FFF2-40B4-BE49-F238E27FC236}">
                <a16:creationId xmlns:a16="http://schemas.microsoft.com/office/drawing/2014/main" id="{4F017933-033E-4605-8A2D-25E468AECAA8}"/>
              </a:ext>
            </a:extLst>
          </p:cNvPr>
          <p:cNvSpPr txBox="1"/>
          <p:nvPr/>
        </p:nvSpPr>
        <p:spPr>
          <a:xfrm>
            <a:off x="2932976" y="5013173"/>
            <a:ext cx="1902260" cy="1323439"/>
          </a:xfrm>
          <a:prstGeom prst="rect">
            <a:avLst/>
          </a:prstGeom>
          <a:noFill/>
        </p:spPr>
        <p:txBody>
          <a:bodyPr wrap="square" rtlCol="0">
            <a:spAutoFit/>
          </a:bodyPr>
          <a:lstStyle/>
          <a:p>
            <a:r>
              <a:rPr lang="en-GB" sz="2000" dirty="0"/>
              <a:t>#growth</a:t>
            </a:r>
          </a:p>
          <a:p>
            <a:r>
              <a:rPr lang="en-GB" sz="2000" dirty="0"/>
              <a:t>#taller</a:t>
            </a:r>
          </a:p>
          <a:p>
            <a:r>
              <a:rPr lang="en-GB" sz="2000" dirty="0"/>
              <a:t>#hair</a:t>
            </a:r>
          </a:p>
          <a:p>
            <a:r>
              <a:rPr lang="en-GB" sz="2000" dirty="0"/>
              <a:t>#oestrogen</a:t>
            </a:r>
          </a:p>
        </p:txBody>
      </p:sp>
      <p:sp>
        <p:nvSpPr>
          <p:cNvPr id="7" name="TextBox 6">
            <a:extLst>
              <a:ext uri="{FF2B5EF4-FFF2-40B4-BE49-F238E27FC236}">
                <a16:creationId xmlns:a16="http://schemas.microsoft.com/office/drawing/2014/main" id="{EDBB74C6-D67F-45DD-8D59-378BA668E6F5}"/>
              </a:ext>
            </a:extLst>
          </p:cNvPr>
          <p:cNvSpPr txBox="1"/>
          <p:nvPr/>
        </p:nvSpPr>
        <p:spPr>
          <a:xfrm>
            <a:off x="5428460" y="5013172"/>
            <a:ext cx="1902260" cy="1323439"/>
          </a:xfrm>
          <a:prstGeom prst="rect">
            <a:avLst/>
          </a:prstGeom>
          <a:noFill/>
        </p:spPr>
        <p:txBody>
          <a:bodyPr wrap="square" rtlCol="0">
            <a:spAutoFit/>
          </a:bodyPr>
          <a:lstStyle/>
          <a:p>
            <a:r>
              <a:rPr lang="en-GB" sz="2000" dirty="0"/>
              <a:t>#sperm</a:t>
            </a:r>
          </a:p>
          <a:p>
            <a:r>
              <a:rPr lang="en-GB" sz="2000" dirty="0"/>
              <a:t>#egg</a:t>
            </a:r>
          </a:p>
          <a:p>
            <a:r>
              <a:rPr lang="en-GB" sz="2000" dirty="0"/>
              <a:t>#cells</a:t>
            </a:r>
          </a:p>
          <a:p>
            <a:endParaRPr lang="en-GB" sz="2000" dirty="0"/>
          </a:p>
        </p:txBody>
      </p:sp>
    </p:spTree>
    <p:extLst>
      <p:ext uri="{BB962C8B-B14F-4D97-AF65-F5344CB8AC3E}">
        <p14:creationId xmlns:p14="http://schemas.microsoft.com/office/powerpoint/2010/main" val="329673124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D1B46ED8E29C64B85E966A4AD65D100" ma:contentTypeVersion="11" ma:contentTypeDescription="Create a new document." ma:contentTypeScope="" ma:versionID="3614cf6d68dbd1cef2e5c115b6f78753">
  <xsd:schema xmlns:xsd="http://www.w3.org/2001/XMLSchema" xmlns:xs="http://www.w3.org/2001/XMLSchema" xmlns:p="http://schemas.microsoft.com/office/2006/metadata/properties" xmlns:ns2="f513355b-a9cf-41c1-ad84-cdbe52169224" xmlns:ns3="b547754c-74b2-4d91-982e-55751234f08d" targetNamespace="http://schemas.microsoft.com/office/2006/metadata/properties" ma:root="true" ma:fieldsID="4e556f5c084d7ae4238e16eb104e2cd0" ns2:_="" ns3:_="">
    <xsd:import namespace="f513355b-a9cf-41c1-ad84-cdbe52169224"/>
    <xsd:import namespace="b547754c-74b2-4d91-982e-55751234f08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513355b-a9cf-41c1-ad84-cdbe5216922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547754c-74b2-4d91-982e-55751234f08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A14B586C-BB35-4EED-8772-4FA115EB1078}"/>
</file>

<file path=customXml/itemProps2.xml><?xml version="1.0" encoding="utf-8"?>
<ds:datastoreItem xmlns:ds="http://schemas.openxmlformats.org/officeDocument/2006/customXml" ds:itemID="{1D066EE5-115D-4467-ABD5-55AF74D80A8D}"/>
</file>

<file path=customXml/itemProps3.xml><?xml version="1.0" encoding="utf-8"?>
<ds:datastoreItem xmlns:ds="http://schemas.openxmlformats.org/officeDocument/2006/customXml" ds:itemID="{10F4EE5F-6FF0-4685-8F31-19D45B5B3E4F}"/>
</file>

<file path=docProps/app.xml><?xml version="1.0" encoding="utf-8"?>
<Properties xmlns="http://schemas.openxmlformats.org/officeDocument/2006/extended-properties" xmlns:vt="http://schemas.openxmlformats.org/officeDocument/2006/docPropsVTypes">
  <TotalTime>1522</TotalTime>
  <Words>914</Words>
  <Application>Microsoft Office PowerPoint</Application>
  <PresentationFormat>On-screen Show (4:3)</PresentationFormat>
  <Paragraphs>180</Paragraphs>
  <Slides>27</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27</vt:i4>
      </vt:variant>
    </vt:vector>
  </HeadingPairs>
  <TitlesOfParts>
    <vt:vector size="31" baseType="lpstr">
      <vt:lpstr>Arial</vt:lpstr>
      <vt:lpstr>Calibri</vt:lpstr>
      <vt:lpstr>Century Gothic</vt:lpstr>
      <vt:lpstr>Office Theme</vt:lpstr>
      <vt:lpstr>Welcome to Year 8 Science!</vt:lpstr>
      <vt:lpstr>Can you unscramble these anagrams?</vt:lpstr>
      <vt:lpstr>Learning Objectives</vt:lpstr>
      <vt:lpstr>PowerPoint Presentation</vt:lpstr>
      <vt:lpstr>Cell division.</vt:lpstr>
      <vt:lpstr>Asexual Reproduction</vt:lpstr>
      <vt:lpstr>Sexual reproduction</vt:lpstr>
      <vt:lpstr>Decide whether the statements below are asexual reproduction or sexual reproduction</vt:lpstr>
      <vt:lpstr>Decide whether the statements below are asexual reproduction or sexual reproduction</vt:lpstr>
      <vt:lpstr>PowerPoint Presentation</vt:lpstr>
      <vt:lpstr>PowerPoint Presentation</vt:lpstr>
      <vt:lpstr>PowerPoint Presentation</vt:lpstr>
      <vt:lpstr>Put these statements in to the correct segment:</vt:lpstr>
      <vt:lpstr>PowerPoint Presentation</vt:lpstr>
      <vt:lpstr>PowerPoint Presentation</vt:lpstr>
      <vt:lpstr>Whiteboard quiz</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Can you unscramble these anagrams?</dc:title>
  <dc:creator>Miss E Penn</dc:creator>
  <cp:lastModifiedBy>J Sidhu</cp:lastModifiedBy>
  <cp:revision>19</cp:revision>
  <dcterms:created xsi:type="dcterms:W3CDTF">2014-06-02T07:14:06Z</dcterms:created>
  <dcterms:modified xsi:type="dcterms:W3CDTF">2020-09-23T11:32:42Z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0x010100ED1B46ED8E29C64B85E966A4AD65D100</vt:lpwstr>
  </property>
</Properties>
</file>