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9" r:id="rId6"/>
    <p:sldId id="261" r:id="rId7"/>
    <p:sldId id="262" r:id="rId8"/>
    <p:sldId id="263" r:id="rId9"/>
    <p:sldId id="264" r:id="rId10"/>
    <p:sldId id="258" r:id="rId11"/>
    <p:sldId id="259" r:id="rId12"/>
    <p:sldId id="266" r:id="rId13"/>
    <p:sldId id="270" r:id="rId14"/>
    <p:sldId id="265" r:id="rId15"/>
    <p:sldId id="26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FF566A-B5BC-49F5-BB7E-51001EC2552B}" v="83" dt="2020-10-29T18:53:55.9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9" autoAdjust="0"/>
    <p:restoredTop sz="94660"/>
  </p:normalViewPr>
  <p:slideViewPr>
    <p:cSldViewPr>
      <p:cViewPr varScale="1">
        <p:scale>
          <a:sx n="77" d="100"/>
          <a:sy n="77" d="100"/>
        </p:scale>
        <p:origin x="1642" y="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" userId="9fabe28d-fb24-45a4-b58a-c32a4fdfb382" providerId="ADAL" clId="{42FF566A-B5BC-49F5-BB7E-51001EC2552B}"/>
    <pc:docChg chg="undo custSel delSld modSld">
      <pc:chgData name="Jan" userId="9fabe28d-fb24-45a4-b58a-c32a4fdfb382" providerId="ADAL" clId="{42FF566A-B5BC-49F5-BB7E-51001EC2552B}" dt="2020-10-29T18:53:55.974" v="775" actId="20577"/>
      <pc:docMkLst>
        <pc:docMk/>
      </pc:docMkLst>
      <pc:sldChg chg="modSp">
        <pc:chgData name="Jan" userId="9fabe28d-fb24-45a4-b58a-c32a4fdfb382" providerId="ADAL" clId="{42FF566A-B5BC-49F5-BB7E-51001EC2552B}" dt="2020-10-28T21:07:06.841" v="1" actId="14100"/>
        <pc:sldMkLst>
          <pc:docMk/>
          <pc:sldMk cId="2120830732" sldId="256"/>
        </pc:sldMkLst>
        <pc:spChg chg="mod">
          <ac:chgData name="Jan" userId="9fabe28d-fb24-45a4-b58a-c32a4fdfb382" providerId="ADAL" clId="{42FF566A-B5BC-49F5-BB7E-51001EC2552B}" dt="2020-10-28T21:07:06.841" v="1" actId="14100"/>
          <ac:spMkLst>
            <pc:docMk/>
            <pc:sldMk cId="2120830732" sldId="256"/>
            <ac:spMk id="4" creationId="{00000000-0000-0000-0000-000000000000}"/>
          </ac:spMkLst>
        </pc:spChg>
      </pc:sldChg>
      <pc:sldChg chg="del">
        <pc:chgData name="Jan" userId="9fabe28d-fb24-45a4-b58a-c32a4fdfb382" providerId="ADAL" clId="{42FF566A-B5BC-49F5-BB7E-51001EC2552B}" dt="2020-10-28T21:13:16.090" v="245" actId="2696"/>
        <pc:sldMkLst>
          <pc:docMk/>
          <pc:sldMk cId="730044042" sldId="257"/>
        </pc:sldMkLst>
      </pc:sldChg>
      <pc:sldChg chg="addSp delSp modSp modAnim">
        <pc:chgData name="Jan" userId="9fabe28d-fb24-45a4-b58a-c32a4fdfb382" providerId="ADAL" clId="{42FF566A-B5BC-49F5-BB7E-51001EC2552B}" dt="2020-10-28T21:24:28.749" v="540"/>
        <pc:sldMkLst>
          <pc:docMk/>
          <pc:sldMk cId="2080527948" sldId="261"/>
        </pc:sldMkLst>
        <pc:spChg chg="add del mod">
          <ac:chgData name="Jan" userId="9fabe28d-fb24-45a4-b58a-c32a4fdfb382" providerId="ADAL" clId="{42FF566A-B5BC-49F5-BB7E-51001EC2552B}" dt="2020-10-28T21:24:28.747" v="538"/>
          <ac:spMkLst>
            <pc:docMk/>
            <pc:sldMk cId="2080527948" sldId="261"/>
            <ac:spMk id="2" creationId="{CD354FDC-DD2B-4EC9-AC02-32529F85AE52}"/>
          </ac:spMkLst>
        </pc:spChg>
        <pc:spChg chg="add del mod">
          <ac:chgData name="Jan" userId="9fabe28d-fb24-45a4-b58a-c32a4fdfb382" providerId="ADAL" clId="{42FF566A-B5BC-49F5-BB7E-51001EC2552B}" dt="2020-10-28T21:24:28.749" v="540"/>
          <ac:spMkLst>
            <pc:docMk/>
            <pc:sldMk cId="2080527948" sldId="261"/>
            <ac:spMk id="3" creationId="{E8E2C608-0F04-47F5-B3E9-3F7C83088E33}"/>
          </ac:spMkLst>
        </pc:spChg>
        <pc:spChg chg="add mod">
          <ac:chgData name="Jan" userId="9fabe28d-fb24-45a4-b58a-c32a4fdfb382" providerId="ADAL" clId="{42FF566A-B5BC-49F5-BB7E-51001EC2552B}" dt="2020-10-28T21:24:01.162" v="473" actId="1076"/>
          <ac:spMkLst>
            <pc:docMk/>
            <pc:sldMk cId="2080527948" sldId="261"/>
            <ac:spMk id="4" creationId="{CD4A4B63-97E1-4CEF-ADFC-EFEB43FB5697}"/>
          </ac:spMkLst>
        </pc:spChg>
        <pc:spChg chg="mod">
          <ac:chgData name="Jan" userId="9fabe28d-fb24-45a4-b58a-c32a4fdfb382" providerId="ADAL" clId="{42FF566A-B5BC-49F5-BB7E-51001EC2552B}" dt="2020-10-28T21:24:23.515" v="536" actId="5793"/>
          <ac:spMkLst>
            <pc:docMk/>
            <pc:sldMk cId="2080527948" sldId="261"/>
            <ac:spMk id="16387" creationId="{00000000-0000-0000-0000-000000000000}"/>
          </ac:spMkLst>
        </pc:spChg>
      </pc:sldChg>
      <pc:sldChg chg="addSp modSp modAnim">
        <pc:chgData name="Jan" userId="9fabe28d-fb24-45a4-b58a-c32a4fdfb382" providerId="ADAL" clId="{42FF566A-B5BC-49F5-BB7E-51001EC2552B}" dt="2020-10-29T18:53:36.116" v="773"/>
        <pc:sldMkLst>
          <pc:docMk/>
          <pc:sldMk cId="1552754567" sldId="262"/>
        </pc:sldMkLst>
        <pc:spChg chg="add mod">
          <ac:chgData name="Jan" userId="9fabe28d-fb24-45a4-b58a-c32a4fdfb382" providerId="ADAL" clId="{42FF566A-B5BC-49F5-BB7E-51001EC2552B}" dt="2020-10-28T21:25:03.486" v="595" actId="20577"/>
          <ac:spMkLst>
            <pc:docMk/>
            <pc:sldMk cId="1552754567" sldId="262"/>
            <ac:spMk id="2" creationId="{C3D1F04B-2D80-4774-9F2F-56D36C679163}"/>
          </ac:spMkLst>
        </pc:spChg>
        <pc:spChg chg="mod">
          <ac:chgData name="Jan" userId="9fabe28d-fb24-45a4-b58a-c32a4fdfb382" providerId="ADAL" clId="{42FF566A-B5BC-49F5-BB7E-51001EC2552B}" dt="2020-10-28T21:24:43.591" v="561" actId="20577"/>
          <ac:spMkLst>
            <pc:docMk/>
            <pc:sldMk cId="1552754567" sldId="262"/>
            <ac:spMk id="17410" creationId="{00000000-0000-0000-0000-000000000000}"/>
          </ac:spMkLst>
        </pc:spChg>
      </pc:sldChg>
      <pc:sldChg chg="modSp">
        <pc:chgData name="Jan" userId="9fabe28d-fb24-45a4-b58a-c32a4fdfb382" providerId="ADAL" clId="{42FF566A-B5BC-49F5-BB7E-51001EC2552B}" dt="2020-10-29T18:53:55.974" v="775" actId="20577"/>
        <pc:sldMkLst>
          <pc:docMk/>
          <pc:sldMk cId="3304718244" sldId="263"/>
        </pc:sldMkLst>
        <pc:spChg chg="mod">
          <ac:chgData name="Jan" userId="9fabe28d-fb24-45a4-b58a-c32a4fdfb382" providerId="ADAL" clId="{42FF566A-B5BC-49F5-BB7E-51001EC2552B}" dt="2020-10-29T18:53:55.974" v="775" actId="20577"/>
          <ac:spMkLst>
            <pc:docMk/>
            <pc:sldMk cId="3304718244" sldId="263"/>
            <ac:spMk id="2" creationId="{00000000-0000-0000-0000-000000000000}"/>
          </ac:spMkLst>
        </pc:spChg>
      </pc:sldChg>
      <pc:sldChg chg="modSp">
        <pc:chgData name="Jan" userId="9fabe28d-fb24-45a4-b58a-c32a4fdfb382" providerId="ADAL" clId="{42FF566A-B5BC-49F5-BB7E-51001EC2552B}" dt="2020-10-28T21:32:05.325" v="772" actId="13926"/>
        <pc:sldMkLst>
          <pc:docMk/>
          <pc:sldMk cId="598919950" sldId="265"/>
        </pc:sldMkLst>
        <pc:spChg chg="mod">
          <ac:chgData name="Jan" userId="9fabe28d-fb24-45a4-b58a-c32a4fdfb382" providerId="ADAL" clId="{42FF566A-B5BC-49F5-BB7E-51001EC2552B}" dt="2020-10-28T21:32:05.325" v="772" actId="13926"/>
          <ac:spMkLst>
            <pc:docMk/>
            <pc:sldMk cId="598919950" sldId="265"/>
            <ac:spMk id="20483" creationId="{00000000-0000-0000-0000-000000000000}"/>
          </ac:spMkLst>
        </pc:spChg>
      </pc:sldChg>
      <pc:sldChg chg="addSp delSp modSp">
        <pc:chgData name="Jan" userId="9fabe28d-fb24-45a4-b58a-c32a4fdfb382" providerId="ADAL" clId="{42FF566A-B5BC-49F5-BB7E-51001EC2552B}" dt="2020-10-28T21:31:06.860" v="767" actId="20577"/>
        <pc:sldMkLst>
          <pc:docMk/>
          <pc:sldMk cId="1507413930" sldId="266"/>
        </pc:sldMkLst>
        <pc:spChg chg="mod">
          <ac:chgData name="Jan" userId="9fabe28d-fb24-45a4-b58a-c32a4fdfb382" providerId="ADAL" clId="{42FF566A-B5BC-49F5-BB7E-51001EC2552B}" dt="2020-10-28T21:28:38.972" v="601" actId="27636"/>
          <ac:spMkLst>
            <pc:docMk/>
            <pc:sldMk cId="1507413930" sldId="266"/>
            <ac:spMk id="2" creationId="{00000000-0000-0000-0000-000000000000}"/>
          </ac:spMkLst>
        </pc:spChg>
        <pc:spChg chg="mod">
          <ac:chgData name="Jan" userId="9fabe28d-fb24-45a4-b58a-c32a4fdfb382" providerId="ADAL" clId="{42FF566A-B5BC-49F5-BB7E-51001EC2552B}" dt="2020-10-28T21:30:17.076" v="760" actId="14100"/>
          <ac:spMkLst>
            <pc:docMk/>
            <pc:sldMk cId="1507413930" sldId="266"/>
            <ac:spMk id="3" creationId="{00000000-0000-0000-0000-000000000000}"/>
          </ac:spMkLst>
        </pc:spChg>
        <pc:spChg chg="add mod">
          <ac:chgData name="Jan" userId="9fabe28d-fb24-45a4-b58a-c32a4fdfb382" providerId="ADAL" clId="{42FF566A-B5BC-49F5-BB7E-51001EC2552B}" dt="2020-10-28T21:30:05.293" v="758" actId="20577"/>
          <ac:spMkLst>
            <pc:docMk/>
            <pc:sldMk cId="1507413930" sldId="266"/>
            <ac:spMk id="4" creationId="{5499D054-DCF3-4E8B-87D9-887DC588FDF5}"/>
          </ac:spMkLst>
        </pc:spChg>
        <pc:spChg chg="add mod">
          <ac:chgData name="Jan" userId="9fabe28d-fb24-45a4-b58a-c32a4fdfb382" providerId="ADAL" clId="{42FF566A-B5BC-49F5-BB7E-51001EC2552B}" dt="2020-10-28T21:31:06.860" v="767" actId="20577"/>
          <ac:spMkLst>
            <pc:docMk/>
            <pc:sldMk cId="1507413930" sldId="266"/>
            <ac:spMk id="5" creationId="{65414993-CBEF-41D9-97E7-1DC1E8288A7C}"/>
          </ac:spMkLst>
        </pc:spChg>
        <pc:picChg chg="mod">
          <ac:chgData name="Jan" userId="9fabe28d-fb24-45a4-b58a-c32a4fdfb382" providerId="ADAL" clId="{42FF566A-B5BC-49F5-BB7E-51001EC2552B}" dt="2020-10-28T21:28:48.934" v="605" actId="1076"/>
          <ac:picMkLst>
            <pc:docMk/>
            <pc:sldMk cId="1507413930" sldId="266"/>
            <ac:picMk id="3074" creationId="{00000000-0000-0000-0000-000000000000}"/>
          </ac:picMkLst>
        </pc:picChg>
        <pc:picChg chg="mod">
          <ac:chgData name="Jan" userId="9fabe28d-fb24-45a4-b58a-c32a4fdfb382" providerId="ADAL" clId="{42FF566A-B5BC-49F5-BB7E-51001EC2552B}" dt="2020-10-28T21:28:47.064" v="604" actId="1076"/>
          <ac:picMkLst>
            <pc:docMk/>
            <pc:sldMk cId="1507413930" sldId="266"/>
            <ac:picMk id="3076" creationId="{00000000-0000-0000-0000-000000000000}"/>
          </ac:picMkLst>
        </pc:picChg>
        <pc:picChg chg="del">
          <ac:chgData name="Jan" userId="9fabe28d-fb24-45a4-b58a-c32a4fdfb382" providerId="ADAL" clId="{42FF566A-B5BC-49F5-BB7E-51001EC2552B}" dt="2020-10-28T21:09:47.989" v="2"/>
          <ac:picMkLst>
            <pc:docMk/>
            <pc:sldMk cId="1507413930" sldId="266"/>
            <ac:picMk id="3078" creationId="{00000000-0000-0000-0000-000000000000}"/>
          </ac:picMkLst>
        </pc:picChg>
      </pc:sldChg>
      <pc:sldChg chg="del">
        <pc:chgData name="Jan" userId="9fabe28d-fb24-45a4-b58a-c32a4fdfb382" providerId="ADAL" clId="{42FF566A-B5BC-49F5-BB7E-51001EC2552B}" dt="2020-10-28T21:26:06.878" v="597" actId="2696"/>
        <pc:sldMkLst>
          <pc:docMk/>
          <pc:sldMk cId="1706567756" sldId="267"/>
        </pc:sldMkLst>
      </pc:sldChg>
      <pc:sldChg chg="del">
        <pc:chgData name="Jan" userId="9fabe28d-fb24-45a4-b58a-c32a4fdfb382" providerId="ADAL" clId="{42FF566A-B5BC-49F5-BB7E-51001EC2552B}" dt="2020-10-28T21:26:06.912" v="599" actId="2696"/>
        <pc:sldMkLst>
          <pc:docMk/>
          <pc:sldMk cId="2340989495" sldId="268"/>
        </pc:sldMkLst>
      </pc:sldChg>
      <pc:sldChg chg="modSp">
        <pc:chgData name="Jan" userId="9fabe28d-fb24-45a4-b58a-c32a4fdfb382" providerId="ADAL" clId="{42FF566A-B5BC-49F5-BB7E-51001EC2552B}" dt="2020-10-28T21:20:01.393" v="463" actId="20577"/>
        <pc:sldMkLst>
          <pc:docMk/>
          <pc:sldMk cId="4285742537" sldId="269"/>
        </pc:sldMkLst>
        <pc:spChg chg="mod">
          <ac:chgData name="Jan" userId="9fabe28d-fb24-45a4-b58a-c32a4fdfb382" providerId="ADAL" clId="{42FF566A-B5BC-49F5-BB7E-51001EC2552B}" dt="2020-10-28T21:20:01.393" v="463" actId="20577"/>
          <ac:spMkLst>
            <pc:docMk/>
            <pc:sldMk cId="4285742537" sldId="269"/>
            <ac:spMk id="3" creationId="{00000000-0000-0000-0000-000000000000}"/>
          </ac:spMkLst>
        </pc:spChg>
      </pc:sldChg>
      <pc:sldChg chg="del">
        <pc:chgData name="Jan" userId="9fabe28d-fb24-45a4-b58a-c32a4fdfb382" providerId="ADAL" clId="{42FF566A-B5BC-49F5-BB7E-51001EC2552B}" dt="2020-10-28T21:26:06.897" v="598" actId="2696"/>
        <pc:sldMkLst>
          <pc:docMk/>
          <pc:sldMk cId="3230196792" sldId="271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790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140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74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486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175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412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00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626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95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3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56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82E31-96C8-4329-8FFF-3B217FD70F34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7D68F-5E54-4A91-8AEE-2814321C8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153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470025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B3 – Exchange of materials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340768"/>
            <a:ext cx="6400800" cy="17526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LO: to be able to explain the process of active transport and the differences to diffusion.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3284984"/>
            <a:ext cx="813690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Starter</a:t>
            </a:r>
            <a:r>
              <a:rPr lang="en-GB" sz="2400" dirty="0"/>
              <a:t>: </a:t>
            </a:r>
          </a:p>
          <a:p>
            <a:r>
              <a:rPr lang="en-GB" sz="2400" dirty="0"/>
              <a:t>Complete the following</a:t>
            </a:r>
          </a:p>
          <a:p>
            <a:endParaRPr lang="en-GB" sz="2400" dirty="0"/>
          </a:p>
          <a:p>
            <a:r>
              <a:rPr lang="en-GB" sz="2800" dirty="0"/>
              <a:t>Diffusion is the movement of particles ………… a ………….. gradient from an area of ……………….. concentration to an area of …………………………..</a:t>
            </a:r>
          </a:p>
        </p:txBody>
      </p:sp>
    </p:spTree>
    <p:extLst>
      <p:ext uri="{BB962C8B-B14F-4D97-AF65-F5344CB8AC3E}">
        <p14:creationId xmlns:p14="http://schemas.microsoft.com/office/powerpoint/2010/main" val="2120830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Active Transport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Here’s a really useful recap. (reminder) of diffusion and should also help you to understand the information which follows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https://www.youtube.com/watch?v=AxXN-j6UzOY</a:t>
            </a:r>
          </a:p>
        </p:txBody>
      </p:sp>
    </p:spTree>
    <p:extLst>
      <p:ext uri="{BB962C8B-B14F-4D97-AF65-F5344CB8AC3E}">
        <p14:creationId xmlns:p14="http://schemas.microsoft.com/office/powerpoint/2010/main" val="4285742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a Concentration Gradient?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28625" y="1500188"/>
            <a:ext cx="8229600" cy="452596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Hills and graphs have gradients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1) which is the steepest gradient?</a:t>
            </a:r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  <p:pic>
        <p:nvPicPr>
          <p:cNvPr id="16388" name="Picture 2" descr="http://www.freefoto.com/images/41/01/41_01_70---10--Gradient-Road-Traffic-Sign_web.jpg?&amp;k=10%25+Gradient+Road+Traffic+Si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428875"/>
            <a:ext cx="1381125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 descr="http://tenerife-training.net/Tenerife-News-Cycling-Blog/wp-content/uploads/2008/05/30-percent-grade-steep-incline-street-road-warning-sign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643188"/>
            <a:ext cx="2287588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http://image.shutterstock.com/display_pic_with_logo/61041/61041,1141579874,1/stock-photo-sign-warning-of-steep-gradient-ahead-at-the-side-of-a-rural-country-road-105099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6" t="9752" b="14185"/>
          <a:stretch>
            <a:fillRect/>
          </a:stretch>
        </p:blipFill>
        <p:spPr bwMode="auto">
          <a:xfrm>
            <a:off x="6500813" y="2428875"/>
            <a:ext cx="157162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4A4B63-97E1-4CEF-ADFC-EFEB43FB5697}"/>
              </a:ext>
            </a:extLst>
          </p:cNvPr>
          <p:cNvSpPr txBox="1"/>
          <p:nvPr/>
        </p:nvSpPr>
        <p:spPr>
          <a:xfrm>
            <a:off x="5788811" y="450215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30%</a:t>
            </a:r>
          </a:p>
        </p:txBody>
      </p:sp>
    </p:spTree>
    <p:extLst>
      <p:ext uri="{BB962C8B-B14F-4D97-AF65-F5344CB8AC3E}">
        <p14:creationId xmlns:p14="http://schemas.microsoft.com/office/powerpoint/2010/main" val="208052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 moving down a concentration gradient – this is diffusion </a:t>
            </a:r>
          </a:p>
        </p:txBody>
      </p:sp>
      <p:sp>
        <p:nvSpPr>
          <p:cNvPr id="4" name="Right Triangle 3"/>
          <p:cNvSpPr/>
          <p:nvPr/>
        </p:nvSpPr>
        <p:spPr>
          <a:xfrm>
            <a:off x="3000375" y="2286000"/>
            <a:ext cx="3143250" cy="1285875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428750" y="2214563"/>
            <a:ext cx="214313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928813" y="2214563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285875" y="2571750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714500" y="2714625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785938" y="3214688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071688" y="2571750"/>
            <a:ext cx="214312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571750" y="2571750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928813" y="2928938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357438" y="3071813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428750" y="3000375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071688" y="3357563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143125" y="3643313"/>
            <a:ext cx="214313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357313" y="3429000"/>
            <a:ext cx="214312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643063" y="3643313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929438" y="2928938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7286625" y="2500313"/>
            <a:ext cx="214313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7500938" y="3071813"/>
            <a:ext cx="214312" cy="2143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429375" y="2714625"/>
            <a:ext cx="214313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500813" y="3429000"/>
            <a:ext cx="214312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929438" y="3857625"/>
            <a:ext cx="214312" cy="2143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928688" y="4572000"/>
            <a:ext cx="7072312" cy="461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/>
              <a:t>Which way will the particles move?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D1F04B-2D80-4774-9F2F-56D36C679163}"/>
              </a:ext>
            </a:extLst>
          </p:cNvPr>
          <p:cNvSpPr txBox="1"/>
          <p:nvPr/>
        </p:nvSpPr>
        <p:spPr>
          <a:xfrm>
            <a:off x="1043608" y="5805264"/>
            <a:ext cx="2514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From the left to the right</a:t>
            </a:r>
          </a:p>
        </p:txBody>
      </p:sp>
    </p:spTree>
    <p:extLst>
      <p:ext uri="{BB962C8B-B14F-4D97-AF65-F5344CB8AC3E}">
        <p14:creationId xmlns:p14="http://schemas.microsoft.com/office/powerpoint/2010/main" val="155275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dirty="0"/>
              <a:t> </a:t>
            </a:r>
            <a:r>
              <a:rPr lang="en-GB"/>
              <a:t>moving (UP or) </a:t>
            </a:r>
            <a:r>
              <a:rPr lang="en-GB" dirty="0"/>
              <a:t>against a concentration gradient </a:t>
            </a:r>
          </a:p>
        </p:txBody>
      </p: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1285875" y="2214563"/>
            <a:ext cx="6429375" cy="1857375"/>
            <a:chOff x="1285852" y="2214554"/>
            <a:chExt cx="6429420" cy="1857388"/>
          </a:xfrm>
        </p:grpSpPr>
        <p:sp>
          <p:nvSpPr>
            <p:cNvPr id="4" name="Right Triangle 3"/>
            <p:cNvSpPr/>
            <p:nvPr/>
          </p:nvSpPr>
          <p:spPr>
            <a:xfrm>
              <a:off x="3000364" y="2285991"/>
              <a:ext cx="3143272" cy="1285884"/>
            </a:xfrm>
            <a:prstGeom prst="rt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8441" name="Group 29"/>
            <p:cNvGrpSpPr>
              <a:grpSpLocks/>
            </p:cNvGrpSpPr>
            <p:nvPr/>
          </p:nvGrpSpPr>
          <p:grpSpPr bwMode="auto">
            <a:xfrm>
              <a:off x="1285852" y="2214554"/>
              <a:ext cx="1500198" cy="1643074"/>
              <a:chOff x="1285852" y="2214554"/>
              <a:chExt cx="1500198" cy="1643074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1428728" y="2214554"/>
                <a:ext cx="214314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1928794" y="2214554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1285852" y="2571743"/>
                <a:ext cx="214314" cy="21431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1714480" y="2714619"/>
                <a:ext cx="214314" cy="21431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1785918" y="3214686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071670" y="2571743"/>
                <a:ext cx="214313" cy="21431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71736" y="2571743"/>
                <a:ext cx="214314" cy="21431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1928794" y="2928934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57422" y="3071810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428728" y="3000371"/>
                <a:ext cx="214314" cy="21431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2071670" y="3357562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2143108" y="3643314"/>
                <a:ext cx="214314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1357290" y="3428999"/>
                <a:ext cx="214313" cy="21431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1643042" y="3643314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442" name="Group 28"/>
            <p:cNvGrpSpPr>
              <a:grpSpLocks/>
            </p:cNvGrpSpPr>
            <p:nvPr/>
          </p:nvGrpSpPr>
          <p:grpSpPr bwMode="auto">
            <a:xfrm>
              <a:off x="6429388" y="2500306"/>
              <a:ext cx="1285884" cy="1571636"/>
              <a:chOff x="6429388" y="2500306"/>
              <a:chExt cx="1285884" cy="1571636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6929455" y="2928934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7286644" y="2500306"/>
                <a:ext cx="214315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7500959" y="3071810"/>
                <a:ext cx="214313" cy="21431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6429388" y="2714619"/>
                <a:ext cx="214315" cy="21431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6500827" y="3428999"/>
                <a:ext cx="214313" cy="21431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6929455" y="3857627"/>
                <a:ext cx="214313" cy="214315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27" name="TextBox 26"/>
          <p:cNvSpPr txBox="1"/>
          <p:nvPr/>
        </p:nvSpPr>
        <p:spPr>
          <a:xfrm>
            <a:off x="1000125" y="4500563"/>
            <a:ext cx="7072313" cy="830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/>
              <a:t>The particles can move up the concentration gradient if energy is used</a:t>
            </a:r>
          </a:p>
        </p:txBody>
      </p:sp>
      <p:sp>
        <p:nvSpPr>
          <p:cNvPr id="28" name="6-Point Star 27"/>
          <p:cNvSpPr/>
          <p:nvPr/>
        </p:nvSpPr>
        <p:spPr>
          <a:xfrm>
            <a:off x="4214813" y="1214438"/>
            <a:ext cx="2071687" cy="2000250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ENERGY 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rot="10800000">
            <a:off x="3214688" y="4071938"/>
            <a:ext cx="3071812" cy="1587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928688" y="5572125"/>
            <a:ext cx="7072312" cy="461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/>
              <a:t>This is active transport </a:t>
            </a:r>
          </a:p>
        </p:txBody>
      </p:sp>
    </p:spTree>
    <p:extLst>
      <p:ext uri="{BB962C8B-B14F-4D97-AF65-F5344CB8AC3E}">
        <p14:creationId xmlns:p14="http://schemas.microsoft.com/office/powerpoint/2010/main" val="3304718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Active transport 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/>
              <a:t>This DOES Require energy</a:t>
            </a:r>
          </a:p>
          <a:p>
            <a:pPr eaLnBrk="1" hangingPunct="1"/>
            <a:r>
              <a:rPr lang="en-GB"/>
              <a:t>Particles move against a concentration gradient.</a:t>
            </a:r>
          </a:p>
          <a:p>
            <a:pPr eaLnBrk="1" hangingPunct="1"/>
            <a:endParaRPr lang="en-GB"/>
          </a:p>
          <a:p>
            <a:pPr eaLnBrk="1" hangingPunct="1"/>
            <a:r>
              <a:rPr lang="en-GB"/>
              <a:t>The energy is needed to make “pumps” move particles the wrong way.</a:t>
            </a:r>
          </a:p>
          <a:p>
            <a:pPr eaLnBrk="1" hangingPunct="1"/>
            <a:endParaRPr lang="en-GB"/>
          </a:p>
          <a:p>
            <a:pPr eaLnBrk="1" hangingPunct="1"/>
            <a:r>
              <a:rPr lang="en-GB"/>
              <a:t>E.g. glucose from the intestine into the blood</a:t>
            </a:r>
          </a:p>
        </p:txBody>
      </p:sp>
    </p:spTree>
    <p:extLst>
      <p:ext uri="{BB962C8B-B14F-4D97-AF65-F5344CB8AC3E}">
        <p14:creationId xmlns:p14="http://schemas.microsoft.com/office/powerpoint/2010/main" val="3937701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2" name="AutoShape 10"/>
          <p:cNvSpPr>
            <a:spLocks noChangeArrowheads="1"/>
          </p:cNvSpPr>
          <p:nvPr/>
        </p:nvSpPr>
        <p:spPr bwMode="auto">
          <a:xfrm>
            <a:off x="2171700" y="38100"/>
            <a:ext cx="4611688" cy="466725"/>
          </a:xfrm>
          <a:prstGeom prst="flowChartAlternateProcess">
            <a:avLst/>
          </a:prstGeom>
          <a:gradFill rotWithShape="1">
            <a:gsLst>
              <a:gs pos="0">
                <a:srgbClr val="6C92F2"/>
              </a:gs>
              <a:gs pos="100000">
                <a:srgbClr val="819BDD">
                  <a:alpha val="33000"/>
                </a:srgbClr>
              </a:gs>
            </a:gsLst>
            <a:lin ang="5400000" scaled="1"/>
          </a:gradFill>
          <a:ln>
            <a:noFill/>
          </a:ln>
          <a:effectLst>
            <a:prstShdw prst="shdw18" dist="17961" dir="13500000">
              <a:srgbClr val="6C92F2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GB" sz="2400" i="1">
                <a:effectLst>
                  <a:outerShdw blurRad="38100" dist="38100" dir="2700000" algn="tl">
                    <a:srgbClr val="000000"/>
                  </a:outerShdw>
                </a:effectLst>
              </a:rPr>
              <a:t>Active Transport</a:t>
            </a:r>
            <a:endParaRPr lang="en-GB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2005013" y="1587500"/>
            <a:ext cx="62325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/>
            </a:pPr>
            <a:r>
              <a:rPr lang="en-GB" sz="2400"/>
              <a:t>Active transport uses the energy from respiration to absorb substances against the concentration gradient.</a:t>
            </a:r>
          </a:p>
        </p:txBody>
      </p:sp>
      <p:sp>
        <p:nvSpPr>
          <p:cNvPr id="44046" name="Rectangle 14"/>
          <p:cNvSpPr>
            <a:spLocks noGrp="1" noChangeArrowheads="1"/>
          </p:cNvSpPr>
          <p:nvPr>
            <p:ph type="ctrTitle"/>
          </p:nvPr>
        </p:nvSpPr>
        <p:spPr bwMode="auto">
          <a:xfrm>
            <a:off x="2713038" y="6842125"/>
            <a:ext cx="990600" cy="174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GB" sz="800"/>
              <a:t>Active Transport</a:t>
            </a:r>
          </a:p>
        </p:txBody>
      </p:sp>
    </p:spTree>
    <p:extLst>
      <p:ext uri="{BB962C8B-B14F-4D97-AF65-F5344CB8AC3E}">
        <p14:creationId xmlns:p14="http://schemas.microsoft.com/office/powerpoint/2010/main" val="86374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AutoShape 6"/>
          <p:cNvSpPr>
            <a:spLocks noChangeArrowheads="1"/>
          </p:cNvSpPr>
          <p:nvPr/>
        </p:nvSpPr>
        <p:spPr bwMode="auto">
          <a:xfrm>
            <a:off x="2171700" y="38100"/>
            <a:ext cx="4611688" cy="466725"/>
          </a:xfrm>
          <a:prstGeom prst="flowChartAlternateProcess">
            <a:avLst/>
          </a:prstGeom>
          <a:gradFill rotWithShape="1">
            <a:gsLst>
              <a:gs pos="0">
                <a:srgbClr val="6C92F2"/>
              </a:gs>
              <a:gs pos="100000">
                <a:srgbClr val="819BDD">
                  <a:alpha val="33000"/>
                </a:srgbClr>
              </a:gs>
            </a:gsLst>
            <a:lin ang="5400000" scaled="1"/>
          </a:gradFill>
          <a:ln>
            <a:noFill/>
          </a:ln>
          <a:effectLst>
            <a:prstShdw prst="shdw18" dist="17961" dir="13500000">
              <a:srgbClr val="6C92F2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GB" sz="24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Active Transport</a:t>
            </a:r>
            <a:endParaRPr lang="en-GB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728" name="Rectangle 8"/>
          <p:cNvSpPr>
            <a:spLocks noGrp="1" noChangeArrowheads="1"/>
          </p:cNvSpPr>
          <p:nvPr>
            <p:ph type="ctrTitle"/>
          </p:nvPr>
        </p:nvSpPr>
        <p:spPr bwMode="auto">
          <a:xfrm>
            <a:off x="2713038" y="6842125"/>
            <a:ext cx="990600" cy="174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GB" sz="800">
                <a:solidFill>
                  <a:srgbClr val="3333CC"/>
                </a:solidFill>
              </a:rPr>
              <a:t>Active Transport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6" r:id="rId2" imgW="8175754" imgH="5111581"/>
        </mc:Choice>
        <mc:Fallback>
          <p:control r:id="rId2" imgW="8175754" imgH="5111581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1175" y="928688"/>
                  <a:ext cx="8175625" cy="51498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589538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45719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/>
              <a:t>Active transport in plants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8579296" cy="568863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 descr="http://asingaporeanbiologist.files.wordpress.com/2011/10/0013n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156" y="1178821"/>
            <a:ext cx="3795450" cy="367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click4biology.info/c4b/9/images/9.2/roothai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36" y="1160503"/>
            <a:ext cx="3188221" cy="2115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99D054-DCF3-4E8B-87D9-887DC588FDF5}"/>
              </a:ext>
            </a:extLst>
          </p:cNvPr>
          <p:cNvSpPr txBox="1"/>
          <p:nvPr/>
        </p:nvSpPr>
        <p:spPr>
          <a:xfrm>
            <a:off x="251520" y="3861048"/>
            <a:ext cx="62328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Mineral ions moves from the </a:t>
            </a:r>
          </a:p>
          <a:p>
            <a:r>
              <a:rPr lang="en-GB" dirty="0"/>
              <a:t>Soil into the root hair cell.</a:t>
            </a:r>
          </a:p>
          <a:p>
            <a:r>
              <a:rPr lang="en-GB" dirty="0"/>
              <a:t>The concentration of ions inside</a:t>
            </a:r>
          </a:p>
          <a:p>
            <a:r>
              <a:rPr lang="en-GB" dirty="0"/>
              <a:t> the root hair cell is greater than in the soil </a:t>
            </a:r>
          </a:p>
          <a:p>
            <a:r>
              <a:rPr lang="en-GB" dirty="0"/>
              <a:t>so the movement is</a:t>
            </a:r>
          </a:p>
          <a:p>
            <a:r>
              <a:rPr lang="en-GB" dirty="0"/>
              <a:t>Against the concentration gradient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414993-CBEF-41D9-97E7-1DC1E8288A7C}"/>
              </a:ext>
            </a:extLst>
          </p:cNvPr>
          <p:cNvSpPr txBox="1"/>
          <p:nvPr/>
        </p:nvSpPr>
        <p:spPr>
          <a:xfrm>
            <a:off x="0" y="5542344"/>
            <a:ext cx="88371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Write your own notes about how active transport works in root hair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 </a:t>
            </a:r>
            <a:r>
              <a:rPr lang="en-GB" sz="2400" b="1" dirty="0" err="1">
                <a:solidFill>
                  <a:srgbClr val="FF0000"/>
                </a:solidFill>
              </a:rPr>
              <a:t>cells.Then</a:t>
            </a:r>
            <a:r>
              <a:rPr lang="en-GB" sz="2400" b="1" dirty="0">
                <a:solidFill>
                  <a:srgbClr val="FF0000"/>
                </a:solidFill>
              </a:rPr>
              <a:t> describe how it works in the intestine (use diagrams</a:t>
            </a:r>
          </a:p>
          <a:p>
            <a:r>
              <a:rPr lang="en-GB" sz="2400" b="1" dirty="0">
                <a:solidFill>
                  <a:srgbClr val="FF0000"/>
                </a:solidFill>
              </a:rPr>
              <a:t> to help you)</a:t>
            </a:r>
          </a:p>
        </p:txBody>
      </p:sp>
    </p:spTree>
    <p:extLst>
      <p:ext uri="{BB962C8B-B14F-4D97-AF65-F5344CB8AC3E}">
        <p14:creationId xmlns:p14="http://schemas.microsoft.com/office/powerpoint/2010/main" val="1507413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Active Transport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Active transport occurs across semi permeable membranes and moves particles from a low concentration to a higher concentration. This is against the concentration gradient.</a:t>
            </a:r>
          </a:p>
          <a:p>
            <a:r>
              <a:rPr lang="en-GB" dirty="0"/>
              <a:t>Transport or carrier proteins are needed to get these molecules into the cells and these use energy.</a:t>
            </a:r>
          </a:p>
          <a:p>
            <a:r>
              <a:rPr lang="en-GB" dirty="0"/>
              <a:t>Cells that do active transport contain large numbers of mitochondria.</a:t>
            </a:r>
          </a:p>
        </p:txBody>
      </p:sp>
    </p:spTree>
    <p:extLst>
      <p:ext uri="{BB962C8B-B14F-4D97-AF65-F5344CB8AC3E}">
        <p14:creationId xmlns:p14="http://schemas.microsoft.com/office/powerpoint/2010/main" val="3093459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/>
              <a:t>Plenary 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Make a </a:t>
            </a:r>
            <a:r>
              <a:rPr lang="en-GB" b="1" dirty="0">
                <a:solidFill>
                  <a:srgbClr val="FF0000"/>
                </a:solidFill>
                <a:highlight>
                  <a:srgbClr val="000080"/>
                </a:highlight>
              </a:rPr>
              <a:t>list of similarities and differences </a:t>
            </a:r>
            <a:r>
              <a:rPr lang="en-GB" b="1" dirty="0">
                <a:solidFill>
                  <a:srgbClr val="FF0000"/>
                </a:solidFill>
              </a:rPr>
              <a:t>between </a:t>
            </a:r>
            <a:r>
              <a:rPr lang="en-GB" b="1" dirty="0">
                <a:solidFill>
                  <a:srgbClr val="FF0000"/>
                </a:solidFill>
                <a:highlight>
                  <a:srgbClr val="000080"/>
                </a:highlight>
              </a:rPr>
              <a:t>active transport and diffusion </a:t>
            </a:r>
          </a:p>
        </p:txBody>
      </p:sp>
      <p:pic>
        <p:nvPicPr>
          <p:cNvPr id="20484" name="Picture 2" descr="http://www.stickergiant.com/Merchant2/imgs/450/ss35_45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2786063"/>
            <a:ext cx="3429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8919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AutoShape 5"/>
          <p:cNvSpPr>
            <a:spLocks noChangeArrowheads="1"/>
          </p:cNvSpPr>
          <p:nvPr/>
        </p:nvSpPr>
        <p:spPr bwMode="auto">
          <a:xfrm>
            <a:off x="2171700" y="38100"/>
            <a:ext cx="4611688" cy="466725"/>
          </a:xfrm>
          <a:prstGeom prst="flowChartAlternateProcess">
            <a:avLst/>
          </a:prstGeom>
          <a:gradFill rotWithShape="1">
            <a:gsLst>
              <a:gs pos="0">
                <a:srgbClr val="6C92F2"/>
              </a:gs>
              <a:gs pos="100000">
                <a:srgbClr val="819BDD">
                  <a:alpha val="33000"/>
                </a:srgbClr>
              </a:gs>
            </a:gsLst>
            <a:lin ang="5400000" scaled="1"/>
          </a:gradFill>
          <a:ln>
            <a:noFill/>
          </a:ln>
          <a:effectLst>
            <a:prstShdw prst="shdw18" dist="17961" dir="13500000">
              <a:srgbClr val="6C92F2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GB" sz="24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Wordsearch</a:t>
            </a:r>
            <a:endParaRPr lang="en-GB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9899FE"/>
              </a:clrFrom>
              <a:clrTo>
                <a:srgbClr val="9899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8263"/>
            <a:ext cx="430212" cy="43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6" name="Rectangle 8"/>
          <p:cNvSpPr>
            <a:spLocks noGrp="1" noChangeArrowheads="1"/>
          </p:cNvSpPr>
          <p:nvPr>
            <p:ph type="ctrTitle"/>
          </p:nvPr>
        </p:nvSpPr>
        <p:spPr bwMode="auto">
          <a:xfrm>
            <a:off x="2713038" y="6842125"/>
            <a:ext cx="990600" cy="174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GB" sz="800">
                <a:solidFill>
                  <a:srgbClr val="3333CC"/>
                </a:solidFill>
              </a:rPr>
              <a:t>Wordsearch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0" r:id="rId2" imgW="8095238" imgH="5138771"/>
        </mc:Choice>
        <mc:Fallback>
          <p:control r:id="rId2" imgW="8095238" imgH="5138771">
            <p:pic>
              <p:nvPicPr>
                <p:cNvPr id="2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1175" y="887413"/>
                  <a:ext cx="8094663" cy="52038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11794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CE761F9-8EB9-4233-B658-0E1B2276309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276706-F869-4674-83C4-C6F6AF0EB62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555DB921-11B8-43BF-B1A2-D5D5AD7509C4}"/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363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B3 – Exchange of materials </vt:lpstr>
      <vt:lpstr>Active Transport </vt:lpstr>
      <vt:lpstr>What is a Concentration Gradient?</vt:lpstr>
      <vt:lpstr> moving down a concentration gradient – this is diffusion </vt:lpstr>
      <vt:lpstr> moving (UP or) against a concentration gradient </vt:lpstr>
      <vt:lpstr>Active transport </vt:lpstr>
      <vt:lpstr>Active Transport</vt:lpstr>
      <vt:lpstr>Active Transport</vt:lpstr>
      <vt:lpstr>Active transport in plants </vt:lpstr>
      <vt:lpstr>Active Transport </vt:lpstr>
      <vt:lpstr>Plenary </vt:lpstr>
      <vt:lpstr>Wordsearch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B3 – Exchange of materials</dc:title>
  <dc:creator>Rebecca Morris</dc:creator>
  <cp:lastModifiedBy>Jan Bailey</cp:lastModifiedBy>
  <cp:revision>8</cp:revision>
  <dcterms:created xsi:type="dcterms:W3CDTF">2012-01-22T16:33:08Z</dcterms:created>
  <dcterms:modified xsi:type="dcterms:W3CDTF">2020-10-29T18:54:01Z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