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0" r:id="rId2"/>
    <p:sldId id="256" r:id="rId3"/>
    <p:sldId id="263" r:id="rId4"/>
    <p:sldId id="259" r:id="rId5"/>
    <p:sldId id="264" r:id="rId6"/>
    <p:sldId id="266" r:id="rId7"/>
    <p:sldId id="267" r:id="rId8"/>
    <p:sldId id="269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070CA3-49EA-446B-BE14-FA01B22AD00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B93CC-35B7-4E60-9562-1C15C7095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680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B93CC-35B7-4E60-9562-1C15C70958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22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8D9AB-04CE-4976-BD5A-957B6BE411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DDD16-B693-4BD3-B1C9-12C7A89904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86629-D8E8-4C63-BE95-A8678596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FFF487-A12D-45B3-9F3F-E583CC5CA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EFB4CC-1067-420A-80E5-194CBAE1F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722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90EE0-1FF1-493B-A361-8F2E7D721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2B591-4602-4738-9CD5-5F814949B0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5352A-C044-4C48-B674-99C12427F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C9BE1-3CED-41EA-9B15-8E654E827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3B178-1CB3-42E6-9E40-322589608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351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72CF3-F3BF-4132-9E67-6276D4A6E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2DB5FC-263C-4909-B0B7-33B885A3F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BD2963-ACBF-4193-A919-D30EA3427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668D4-2216-4CC5-A0B2-C31699C2F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6A84E-5461-4DC0-8663-64E8FBEA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883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0CC03-4BFE-4FF2-81AB-06F4C7077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4F630-3790-4396-82F0-F4F388AC5E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254C02-DE35-4A3F-B57C-59E24CC59F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58F5D4-73CB-4168-B73A-A03408785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992471-C9A2-4D3E-A144-89D921BD5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45E3B-9768-43BD-B6B2-56B50B5AF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76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76E4-755A-49F8-8494-178A41EA3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344238-ED26-488A-8F62-D8031368E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27B3D7-4DA8-45A3-9208-B6DF22C6AE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43DD68-AD67-4215-8633-AE234860DA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23277A-53E1-48E8-A627-A2907D97F5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75D30B-4580-42B0-9F31-41769EF33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E17098-43FC-494E-96D8-D80CCE796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CC8299-4A1A-4954-8493-B7003181E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91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D3092-64D9-40A5-934F-469895505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A4383F-B70B-45A8-ABC6-1AA9B5041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EAFC39-3DBC-4FF1-BDFC-5CA2AB756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6816A5-73E2-43AE-834B-D0E300047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267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F5EE62-E9BD-4D31-A655-C7237CBE2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9C7168-A7CF-4522-8A4C-EEFA79DBD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6921C7-F8CE-414D-B63C-156049DCA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007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A0668-E717-42CA-8836-0349F45AE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2F01D-586B-4215-87C4-E961040B0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3629C0-06F5-46CF-8B7D-8AEBFE49CC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333290-3C6A-467D-9C57-C5EBA140C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C5A992-C761-4B09-986A-6D9F7ACA6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CB32E7-02B6-4AEA-8399-83D50FC9D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407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AE003-9089-45C0-91C4-8F25BEF4F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4B507A-60FD-4D50-8254-4A869C66C2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91F18B-DCC2-4787-8E48-B5336BB9CE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43FA4B-5585-4255-93D7-5B8CDA58B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9B02DB-EA9F-44D5-90F1-0F7E9E0D6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30426C-CC3E-49FC-983A-D478C0991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412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ACA8C-FF61-4190-8493-9C65E7E97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59739F-E246-4579-8949-886F7641BF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FD661-13DB-4B46-9D41-9D23EA048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29672-6B4B-4C65-A405-AC63025E0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67DCF9-98E8-46F8-872D-0C68DD41B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6E4FF5-FD90-475D-BB9C-617EE97AA6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04842F-38BF-4605-9307-6DCBE6B77E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A21FC1-DF3E-49B8-A550-6D412040D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F2FF5-5208-4A5C-AAE5-BA30B2ACF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9B0DF-16BD-445C-88B5-F440D90FF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126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BF8505-CC30-4B0B-8FC3-900DB4F68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0EBDAC-591F-4C77-B3B9-FAFC7776D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40D2D4-F9FA-4105-9CF0-30FE55E7C9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D3B7E-4EB0-4FBC-9CAD-2704C6AED66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E6D6C1-2C50-4E11-A54E-8666B2FF7B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6CFD04-8250-4142-9F32-36C43C322A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16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image" Target="../media/image29.gif"/><Relationship Id="rId18" Type="http://schemas.openxmlformats.org/officeDocument/2006/relationships/image" Target="../media/image34.gif"/><Relationship Id="rId3" Type="http://schemas.openxmlformats.org/officeDocument/2006/relationships/image" Target="../media/image19.gif"/><Relationship Id="rId7" Type="http://schemas.openxmlformats.org/officeDocument/2006/relationships/image" Target="../media/image23.gif"/><Relationship Id="rId12" Type="http://schemas.openxmlformats.org/officeDocument/2006/relationships/image" Target="../media/image28.gif"/><Relationship Id="rId17" Type="http://schemas.openxmlformats.org/officeDocument/2006/relationships/image" Target="../media/image33.gif"/><Relationship Id="rId2" Type="http://schemas.openxmlformats.org/officeDocument/2006/relationships/image" Target="../media/image18.gif"/><Relationship Id="rId16" Type="http://schemas.openxmlformats.org/officeDocument/2006/relationships/image" Target="../media/image32.gif"/><Relationship Id="rId20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11" Type="http://schemas.openxmlformats.org/officeDocument/2006/relationships/image" Target="../media/image27.gif"/><Relationship Id="rId5" Type="http://schemas.openxmlformats.org/officeDocument/2006/relationships/image" Target="../media/image21.gif"/><Relationship Id="rId15" Type="http://schemas.openxmlformats.org/officeDocument/2006/relationships/image" Target="../media/image31.gif"/><Relationship Id="rId10" Type="http://schemas.openxmlformats.org/officeDocument/2006/relationships/image" Target="../media/image26.gif"/><Relationship Id="rId19" Type="http://schemas.openxmlformats.org/officeDocument/2006/relationships/image" Target="../media/image35.gif"/><Relationship Id="rId4" Type="http://schemas.openxmlformats.org/officeDocument/2006/relationships/image" Target="../media/image20.gif"/><Relationship Id="rId9" Type="http://schemas.openxmlformats.org/officeDocument/2006/relationships/image" Target="../media/image25.gif"/><Relationship Id="rId14" Type="http://schemas.openxmlformats.org/officeDocument/2006/relationships/image" Target="../media/image30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2CCB5-8F3F-45E2-8C82-723730DBD8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Week commencing 24</a:t>
            </a:r>
            <a:r>
              <a:rPr lang="en-US" altLang="zh-CN" baseline="30000" dirty="0"/>
              <a:t>th</a:t>
            </a:r>
            <a:r>
              <a:rPr lang="en-US" altLang="zh-CN" dirty="0"/>
              <a:t> May</a:t>
            </a:r>
            <a:br>
              <a:rPr lang="en-US" altLang="zh-CN" dirty="0"/>
            </a:br>
            <a:r>
              <a:rPr lang="en-US" altLang="zh-CN" dirty="0"/>
              <a:t>Year 9 Mandarin MEP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82E3F3-4C38-4F73-A639-A1D613D6F2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528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57182-742E-43F1-A40A-0AF375FCF0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9613" y="277402"/>
            <a:ext cx="9144000" cy="1218826"/>
          </a:xfrm>
        </p:spPr>
        <p:txBody>
          <a:bodyPr>
            <a:normAutofit/>
          </a:bodyPr>
          <a:lstStyle/>
          <a:p>
            <a:r>
              <a:rPr lang="en-GB" dirty="0"/>
              <a:t>World of Work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4B1136-DED2-436D-9F06-33C8ACDBF7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8935" y="2009543"/>
            <a:ext cx="9144000" cy="3815904"/>
          </a:xfrm>
        </p:spPr>
        <p:txBody>
          <a:bodyPr>
            <a:normAutofit fontScale="92500"/>
          </a:bodyPr>
          <a:lstStyle/>
          <a:p>
            <a:pPr algn="l"/>
            <a:r>
              <a:rPr lang="en-GB" sz="4000" dirty="0"/>
              <a:t>LO: We are learning jobs</a:t>
            </a:r>
          </a:p>
          <a:p>
            <a:pPr algn="l"/>
            <a:r>
              <a:rPr lang="en-GB" sz="4000" dirty="0"/>
              <a:t>I can </a:t>
            </a:r>
          </a:p>
          <a:p>
            <a:pPr algn="l"/>
            <a:r>
              <a:rPr lang="en-GB" sz="4000" dirty="0"/>
              <a:t>describe a person’s personalities/attributes using intensifier </a:t>
            </a:r>
            <a:r>
              <a:rPr lang="zh-CN" altLang="en-US" sz="4000" dirty="0"/>
              <a:t>很 </a:t>
            </a:r>
            <a:r>
              <a:rPr lang="en-GB" altLang="zh-CN" sz="4000" dirty="0"/>
              <a:t>+ some common adjectives</a:t>
            </a:r>
          </a:p>
          <a:p>
            <a:pPr algn="l"/>
            <a:r>
              <a:rPr lang="en-GB" altLang="zh-CN" sz="4000" dirty="0"/>
              <a:t>Describe a person’s personalities using </a:t>
            </a:r>
            <a:r>
              <a:rPr lang="zh-CN" altLang="en-US" sz="4000" dirty="0"/>
              <a:t>非常</a:t>
            </a:r>
            <a:r>
              <a:rPr lang="en-GB" altLang="zh-CN" sz="4000" dirty="0"/>
              <a:t>/</a:t>
            </a:r>
            <a:r>
              <a:rPr lang="zh-CN" altLang="en-US" sz="4000" dirty="0"/>
              <a:t>相当 </a:t>
            </a:r>
            <a:r>
              <a:rPr lang="en-GB" altLang="zh-CN" sz="4000" dirty="0"/>
              <a:t>+ adjectives</a:t>
            </a:r>
          </a:p>
          <a:p>
            <a:pPr algn="l"/>
            <a:endParaRPr lang="en-GB" altLang="zh-CN" sz="4000" dirty="0"/>
          </a:p>
          <a:p>
            <a:pPr algn="l"/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457576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73A8C-4574-4BAD-B914-72D91F683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6579"/>
            <a:ext cx="10515600" cy="704369"/>
          </a:xfrm>
        </p:spPr>
        <p:txBody>
          <a:bodyPr>
            <a:normAutofit fontScale="90000"/>
          </a:bodyPr>
          <a:lstStyle/>
          <a:p>
            <a:r>
              <a:rPr lang="en-GB" dirty="0">
                <a:highlight>
                  <a:srgbClr val="FFFF00"/>
                </a:highlight>
              </a:rPr>
              <a:t>Task 1 Write down these intensifiers from memory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A32AF2-DB56-4575-B16C-090E89E868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4241"/>
            <a:ext cx="10515600" cy="256144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extremely</a:t>
            </a:r>
          </a:p>
          <a:p>
            <a:pPr marL="0" indent="0">
              <a:buNone/>
            </a:pPr>
            <a:r>
              <a:rPr lang="en-GB" dirty="0"/>
              <a:t>quite</a:t>
            </a:r>
          </a:p>
          <a:p>
            <a:pPr marL="0" indent="0">
              <a:buNone/>
            </a:pPr>
            <a:r>
              <a:rPr lang="en-GB" dirty="0"/>
              <a:t>very</a:t>
            </a:r>
          </a:p>
          <a:p>
            <a:pPr marL="0" indent="0">
              <a:buNone/>
            </a:pPr>
            <a:r>
              <a:rPr lang="en-GB" dirty="0"/>
              <a:t>more and more</a:t>
            </a:r>
          </a:p>
          <a:p>
            <a:pPr marL="0" indent="0">
              <a:buNone/>
            </a:pPr>
            <a:r>
              <a:rPr lang="en-GB" dirty="0"/>
              <a:t>really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4501B1-B393-4EE4-9E8E-31AFB66AAC6C}"/>
              </a:ext>
            </a:extLst>
          </p:cNvPr>
          <p:cNvSpPr txBox="1"/>
          <p:nvPr/>
        </p:nvSpPr>
        <p:spPr>
          <a:xfrm>
            <a:off x="1119882" y="3791164"/>
            <a:ext cx="89866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Challenge: Translate the following sentences into Chinese:</a:t>
            </a:r>
          </a:p>
          <a:p>
            <a:r>
              <a:rPr lang="en-GB" sz="2800" dirty="0"/>
              <a:t>Although my younger brother is sometimes stupid, but he is really clever.</a:t>
            </a:r>
          </a:p>
          <a:p>
            <a:r>
              <a:rPr lang="en-GB" sz="2800" dirty="0"/>
              <a:t>He is not only handsome, but also extremely hardworking.</a:t>
            </a:r>
          </a:p>
        </p:txBody>
      </p:sp>
    </p:spTree>
    <p:extLst>
      <p:ext uri="{BB962C8B-B14F-4D97-AF65-F5344CB8AC3E}">
        <p14:creationId xmlns:p14="http://schemas.microsoft.com/office/powerpoint/2010/main" val="1027583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troke animation">
            <a:extLst>
              <a:ext uri="{FF2B5EF4-FFF2-40B4-BE49-F238E27FC236}">
                <a16:creationId xmlns:a16="http://schemas.microsoft.com/office/drawing/2014/main" id="{897AC6D7-EFD3-451E-AECA-E0ADD3C078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24" y="676656"/>
            <a:ext cx="926902" cy="92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oke animation">
            <a:extLst>
              <a:ext uri="{FF2B5EF4-FFF2-40B4-BE49-F238E27FC236}">
                <a16:creationId xmlns:a16="http://schemas.microsoft.com/office/drawing/2014/main" id="{1447AC93-F7EB-4B25-AD18-B9A43D8A75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072" y="676656"/>
            <a:ext cx="972312" cy="9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roke animation">
            <a:extLst>
              <a:ext uri="{FF2B5EF4-FFF2-40B4-BE49-F238E27FC236}">
                <a16:creationId xmlns:a16="http://schemas.microsoft.com/office/drawing/2014/main" id="{7E0A6F7C-F43A-454A-8FC0-8ED9C672B4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02" y="1798320"/>
            <a:ext cx="972312" cy="9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troke animation">
            <a:extLst>
              <a:ext uri="{FF2B5EF4-FFF2-40B4-BE49-F238E27FC236}">
                <a16:creationId xmlns:a16="http://schemas.microsoft.com/office/drawing/2014/main" id="{BF16C26C-51E5-453A-8AED-CF2B65D1F1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19" y="2852928"/>
            <a:ext cx="972312" cy="9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roke animation">
            <a:extLst>
              <a:ext uri="{FF2B5EF4-FFF2-40B4-BE49-F238E27FC236}">
                <a16:creationId xmlns:a16="http://schemas.microsoft.com/office/drawing/2014/main" id="{5916AF35-942E-4A55-A396-1E1295C50C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068" y="2852928"/>
            <a:ext cx="972312" cy="9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troke animation">
            <a:extLst>
              <a:ext uri="{FF2B5EF4-FFF2-40B4-BE49-F238E27FC236}">
                <a16:creationId xmlns:a16="http://schemas.microsoft.com/office/drawing/2014/main" id="{EE32A703-83AF-48EE-AB53-1DB3A22E15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07" y="4176212"/>
            <a:ext cx="916234" cy="91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troke animation">
            <a:extLst>
              <a:ext uri="{FF2B5EF4-FFF2-40B4-BE49-F238E27FC236}">
                <a16:creationId xmlns:a16="http://schemas.microsoft.com/office/drawing/2014/main" id="{C090C735-C8AD-4859-A6B6-FE32AE9A17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555" y="4322826"/>
            <a:ext cx="783337" cy="78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troke animation">
            <a:extLst>
              <a:ext uri="{FF2B5EF4-FFF2-40B4-BE49-F238E27FC236}">
                <a16:creationId xmlns:a16="http://schemas.microsoft.com/office/drawing/2014/main" id="{2A9F5E66-6EEE-46FE-BB81-84302420B0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07" y="5207508"/>
            <a:ext cx="783336" cy="78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troke animation">
            <a:extLst>
              <a:ext uri="{FF2B5EF4-FFF2-40B4-BE49-F238E27FC236}">
                <a16:creationId xmlns:a16="http://schemas.microsoft.com/office/drawing/2014/main" id="{23EDE96A-E878-48C1-A555-469442C3E0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324" y="5207508"/>
            <a:ext cx="783336" cy="78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troke animation">
            <a:extLst>
              <a:ext uri="{FF2B5EF4-FFF2-40B4-BE49-F238E27FC236}">
                <a16:creationId xmlns:a16="http://schemas.microsoft.com/office/drawing/2014/main" id="{9B1044ED-09CB-4F05-847B-1A8A9EB91A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889" y="624078"/>
            <a:ext cx="845820" cy="845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troke animation">
            <a:extLst>
              <a:ext uri="{FF2B5EF4-FFF2-40B4-BE49-F238E27FC236}">
                <a16:creationId xmlns:a16="http://schemas.microsoft.com/office/drawing/2014/main" id="{B99D997F-3419-46A1-BB58-0A1DBF0B0D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491" y="624078"/>
            <a:ext cx="716280" cy="71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Stroke animation">
            <a:extLst>
              <a:ext uri="{FF2B5EF4-FFF2-40B4-BE49-F238E27FC236}">
                <a16:creationId xmlns:a16="http://schemas.microsoft.com/office/drawing/2014/main" id="{7C0AAECA-098A-4A44-A2F3-22AF20F684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214" y="1648968"/>
            <a:ext cx="845820" cy="845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Stroke animation">
            <a:extLst>
              <a:ext uri="{FF2B5EF4-FFF2-40B4-BE49-F238E27FC236}">
                <a16:creationId xmlns:a16="http://schemas.microsoft.com/office/drawing/2014/main" id="{3D8B0E64-DD0A-4334-920B-E0F916A516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184" y="1603558"/>
            <a:ext cx="649587" cy="84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Stroke animation">
            <a:extLst>
              <a:ext uri="{FF2B5EF4-FFF2-40B4-BE49-F238E27FC236}">
                <a16:creationId xmlns:a16="http://schemas.microsoft.com/office/drawing/2014/main" id="{20AFC940-1777-463C-9BD4-1F48C36D81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983" y="2852928"/>
            <a:ext cx="716281" cy="71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Stroke animation">
            <a:extLst>
              <a:ext uri="{FF2B5EF4-FFF2-40B4-BE49-F238E27FC236}">
                <a16:creationId xmlns:a16="http://schemas.microsoft.com/office/drawing/2014/main" id="{6754438E-3D68-4601-A6BD-20CAEF51BC6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721" y="2836165"/>
            <a:ext cx="845821" cy="84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Stroke animation">
            <a:extLst>
              <a:ext uri="{FF2B5EF4-FFF2-40B4-BE49-F238E27FC236}">
                <a16:creationId xmlns:a16="http://schemas.microsoft.com/office/drawing/2014/main" id="{A02FF0BA-81C1-49C2-8DF2-A41913B3D2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313" y="4120898"/>
            <a:ext cx="778002" cy="77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Stroke animation">
            <a:extLst>
              <a:ext uri="{FF2B5EF4-FFF2-40B4-BE49-F238E27FC236}">
                <a16:creationId xmlns:a16="http://schemas.microsoft.com/office/drawing/2014/main" id="{6D30BFDF-6C7F-47AB-83D3-BBAE9CE1E9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184" y="4053078"/>
            <a:ext cx="845822" cy="84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8A15E8-4C42-481D-81A4-AA7D642947D5}"/>
              </a:ext>
            </a:extLst>
          </p:cNvPr>
          <p:cNvSpPr txBox="1"/>
          <p:nvPr/>
        </p:nvSpPr>
        <p:spPr>
          <a:xfrm>
            <a:off x="3246120" y="817138"/>
            <a:ext cx="2786944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clever, </a:t>
            </a:r>
            <a:r>
              <a:rPr lang="en-US" altLang="ja-JP" sz="2800" dirty="0" err="1"/>
              <a:t>cōng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míng</a:t>
            </a: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97EE9C-4920-41A9-A87E-10FE478D3587}"/>
              </a:ext>
            </a:extLst>
          </p:cNvPr>
          <p:cNvSpPr txBox="1"/>
          <p:nvPr/>
        </p:nvSpPr>
        <p:spPr>
          <a:xfrm>
            <a:off x="3334512" y="1987953"/>
            <a:ext cx="217627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stupid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bèn</a:t>
            </a: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65A68E-EB3A-4548-8880-872600791551}"/>
              </a:ext>
            </a:extLst>
          </p:cNvPr>
          <p:cNvSpPr txBox="1"/>
          <p:nvPr/>
        </p:nvSpPr>
        <p:spPr>
          <a:xfrm>
            <a:off x="3262856" y="3077474"/>
            <a:ext cx="2488719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adorable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kě</a:t>
            </a:r>
            <a:r>
              <a:rPr lang="en-US" altLang="ja-JP" sz="2800" dirty="0"/>
              <a:t> </a:t>
            </a:r>
            <a:r>
              <a:rPr lang="en-US" altLang="ja-JP" sz="2800" dirty="0" err="1"/>
              <a:t>ài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E2664F-24FE-46D4-8F54-CAAD6A967416}"/>
              </a:ext>
            </a:extLst>
          </p:cNvPr>
          <p:cNvSpPr txBox="1"/>
          <p:nvPr/>
        </p:nvSpPr>
        <p:spPr>
          <a:xfrm>
            <a:off x="3334512" y="4248289"/>
            <a:ext cx="294970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attentive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rèn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zhēn</a:t>
            </a:r>
            <a:endParaRPr lang="en-GB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DFFCB8-9A55-43F1-93CC-D6AD1281F875}"/>
              </a:ext>
            </a:extLst>
          </p:cNvPr>
          <p:cNvSpPr txBox="1"/>
          <p:nvPr/>
        </p:nvSpPr>
        <p:spPr>
          <a:xfrm>
            <a:off x="3362028" y="5450589"/>
            <a:ext cx="3232094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healthy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jiàn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kāng</a:t>
            </a:r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F8FB23-BA57-4B92-B6CD-DA986AB30B73}"/>
              </a:ext>
            </a:extLst>
          </p:cNvPr>
          <p:cNvSpPr txBox="1"/>
          <p:nvPr/>
        </p:nvSpPr>
        <p:spPr>
          <a:xfrm>
            <a:off x="8609310" y="817138"/>
            <a:ext cx="2381777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quiet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ān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jìng</a:t>
            </a:r>
            <a:endParaRPr lang="en-GB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92CDB6-4DA4-4744-95BF-9FFEE63EE9ED}"/>
              </a:ext>
            </a:extLst>
          </p:cNvPr>
          <p:cNvSpPr txBox="1"/>
          <p:nvPr/>
        </p:nvSpPr>
        <p:spPr>
          <a:xfrm>
            <a:off x="8609310" y="1926159"/>
            <a:ext cx="2610377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strange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qí</a:t>
            </a:r>
            <a:r>
              <a:rPr lang="en-US" altLang="ja-JP" sz="2800" dirty="0"/>
              <a:t> </a:t>
            </a:r>
            <a:r>
              <a:rPr lang="en-US" altLang="ja-JP" sz="2800" dirty="0" err="1"/>
              <a:t>guài</a:t>
            </a:r>
            <a:endParaRPr lang="en-GB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5DF104-CCBA-4501-ABDE-DB8BFAEA0A31}"/>
              </a:ext>
            </a:extLst>
          </p:cNvPr>
          <p:cNvSpPr txBox="1"/>
          <p:nvPr/>
        </p:nvSpPr>
        <p:spPr>
          <a:xfrm>
            <a:off x="8626048" y="3077474"/>
            <a:ext cx="321543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hardworking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nǔ</a:t>
            </a:r>
            <a:r>
              <a:rPr lang="en-US" altLang="ja-JP" sz="2800" dirty="0"/>
              <a:t> </a:t>
            </a:r>
            <a:r>
              <a:rPr lang="en-US" altLang="ja-JP" sz="2800" dirty="0" err="1"/>
              <a:t>lì</a:t>
            </a:r>
            <a:endParaRPr lang="en-GB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DDA765-8418-455A-8FA9-882249125B31}"/>
              </a:ext>
            </a:extLst>
          </p:cNvPr>
          <p:cNvSpPr txBox="1"/>
          <p:nvPr/>
        </p:nvSpPr>
        <p:spPr>
          <a:xfrm>
            <a:off x="8697703" y="4248289"/>
            <a:ext cx="2849490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famous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yǒu</a:t>
            </a:r>
            <a:r>
              <a:rPr lang="en-US" altLang="ja-JP" sz="2800" dirty="0"/>
              <a:t> </a:t>
            </a:r>
            <a:r>
              <a:rPr lang="en-US" altLang="ja-JP" sz="2800" dirty="0" err="1"/>
              <a:t>míng</a:t>
            </a:r>
            <a:endParaRPr lang="en-GB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032593-BB0C-4BF4-A951-8BFF454B4886}"/>
              </a:ext>
            </a:extLst>
          </p:cNvPr>
          <p:cNvSpPr txBox="1"/>
          <p:nvPr/>
        </p:nvSpPr>
        <p:spPr>
          <a:xfrm>
            <a:off x="400991" y="9585"/>
            <a:ext cx="12131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ja-JP" sz="3200" b="1" dirty="0"/>
              <a:t>Task 2 Practise writing these words. 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626727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1A6F18-0160-47DE-9336-8A5741DC2796}"/>
              </a:ext>
            </a:extLst>
          </p:cNvPr>
          <p:cNvSpPr txBox="1"/>
          <p:nvPr/>
        </p:nvSpPr>
        <p:spPr>
          <a:xfrm>
            <a:off x="1203159" y="212903"/>
            <a:ext cx="86703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highlight>
                  <a:srgbClr val="FFFF00"/>
                </a:highlight>
              </a:rPr>
              <a:t>Task 3 Read the text and translate them into pinyin</a:t>
            </a:r>
            <a:r>
              <a:rPr lang="zh-CN" altLang="en-US" sz="2800" b="1" dirty="0">
                <a:highlight>
                  <a:srgbClr val="FFFF00"/>
                </a:highlight>
              </a:rPr>
              <a:t> </a:t>
            </a:r>
            <a:r>
              <a:rPr lang="en-GB" altLang="zh-CN" sz="2800" b="1" dirty="0">
                <a:highlight>
                  <a:srgbClr val="FFFF00"/>
                </a:highlight>
              </a:rPr>
              <a:t>and</a:t>
            </a:r>
            <a:r>
              <a:rPr lang="zh-CN" altLang="en-US" sz="2800" b="1" dirty="0">
                <a:highlight>
                  <a:srgbClr val="FFFF00"/>
                </a:highlight>
              </a:rPr>
              <a:t> </a:t>
            </a:r>
            <a:r>
              <a:rPr lang="en-GB" altLang="zh-CN" sz="2800" b="1" dirty="0">
                <a:highlight>
                  <a:srgbClr val="FFFF00"/>
                </a:highlight>
              </a:rPr>
              <a:t>English</a:t>
            </a:r>
            <a:endParaRPr lang="en-GB" sz="2800" b="1" dirty="0">
              <a:highlight>
                <a:srgbClr val="FFFF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2A6C0C-CEDC-4BC1-8F3C-E8150A9CD43A}"/>
              </a:ext>
            </a:extLst>
          </p:cNvPr>
          <p:cNvSpPr txBox="1"/>
          <p:nvPr/>
        </p:nvSpPr>
        <p:spPr>
          <a:xfrm>
            <a:off x="1318660" y="1289785"/>
            <a:ext cx="948088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2800" dirty="0"/>
              <a:t>我弟弟不仅很高，而且很瘦。虽然他很聪明，但是他学习不努力。</a:t>
            </a:r>
            <a:endParaRPr lang="en-GB" altLang="zh-CN" sz="2800" dirty="0"/>
          </a:p>
          <a:p>
            <a:pPr marL="342900" indent="-342900">
              <a:buAutoNum type="arabicPeriod"/>
            </a:pPr>
            <a:r>
              <a:rPr lang="zh-CN" altLang="en-US" sz="2800" dirty="0"/>
              <a:t>我的妹妹太可爱了，每个人都很喜欢她。她在本地很有名。</a:t>
            </a:r>
            <a:endParaRPr lang="en-GB" altLang="zh-CN" sz="2800" dirty="0"/>
          </a:p>
          <a:p>
            <a:pPr marL="342900" indent="-342900">
              <a:buAutoNum type="arabicPeriod"/>
            </a:pPr>
            <a:r>
              <a:rPr lang="zh-CN" altLang="en-US" sz="2800" dirty="0"/>
              <a:t>我的朋友叫小月，她长得很漂亮，而且很健康。她除了喜欢做运动以外，还喜欢玩电脑游戏。</a:t>
            </a:r>
            <a:endParaRPr lang="en-GB" altLang="zh-CN" sz="2800" dirty="0"/>
          </a:p>
          <a:p>
            <a:pPr marL="342900" indent="-342900">
              <a:buAutoNum type="arabicPeriod"/>
            </a:pPr>
            <a:r>
              <a:rPr lang="zh-CN" altLang="en-US" sz="2800" dirty="0"/>
              <a:t>我的姐姐脸圆圆的，很好看。虽然她喜欢跑步，但是她不是真的喜欢运动。</a:t>
            </a:r>
            <a:endParaRPr lang="en-GB" altLang="zh-CN" sz="2800" dirty="0"/>
          </a:p>
          <a:p>
            <a:pPr marL="342900" indent="-342900">
              <a:buAutoNum type="arabicPeriod"/>
            </a:pPr>
            <a:r>
              <a:rPr lang="zh-CN" altLang="en-US" sz="2800" dirty="0"/>
              <a:t>我的哥哥帅极了，他常常去公园会朋友。他的鼻子高高的，很可爱。他非常安静。我有时候觉得他有些奇怪。</a:t>
            </a:r>
            <a:endParaRPr lang="en-GB" altLang="zh-CN" sz="2800" dirty="0"/>
          </a:p>
          <a:p>
            <a:pPr marL="342900" indent="-342900">
              <a:buAutoNum type="arabicPeriod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33288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5C8E8C-20DB-4C82-A067-0573CFB3E4F1}"/>
              </a:ext>
            </a:extLst>
          </p:cNvPr>
          <p:cNvSpPr txBox="1"/>
          <p:nvPr/>
        </p:nvSpPr>
        <p:spPr>
          <a:xfrm flipH="1">
            <a:off x="850361" y="189261"/>
            <a:ext cx="11133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highlight>
                  <a:srgbClr val="FFFF00"/>
                </a:highlight>
              </a:rPr>
              <a:t>Task 4 Write down these words. Say them while writing.</a:t>
            </a:r>
          </a:p>
        </p:txBody>
      </p:sp>
      <p:pic>
        <p:nvPicPr>
          <p:cNvPr id="1026" name="Picture 2" descr="Stroke animation">
            <a:extLst>
              <a:ext uri="{FF2B5EF4-FFF2-40B4-BE49-F238E27FC236}">
                <a16:creationId xmlns:a16="http://schemas.microsoft.com/office/drawing/2014/main" id="{077052EE-A51F-406F-BB2B-653988AD94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505" y="1018938"/>
            <a:ext cx="933275" cy="93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oke animation">
            <a:extLst>
              <a:ext uri="{FF2B5EF4-FFF2-40B4-BE49-F238E27FC236}">
                <a16:creationId xmlns:a16="http://schemas.microsoft.com/office/drawing/2014/main" id="{AA07B317-8A13-413F-9AC2-A592FD2D00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031" y="1018938"/>
            <a:ext cx="802241" cy="80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roke animation">
            <a:extLst>
              <a:ext uri="{FF2B5EF4-FFF2-40B4-BE49-F238E27FC236}">
                <a16:creationId xmlns:a16="http://schemas.microsoft.com/office/drawing/2014/main" id="{7C353C0F-9F52-4B37-B551-F84312FFF4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698" y="2084188"/>
            <a:ext cx="933275" cy="93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troke animation">
            <a:extLst>
              <a:ext uri="{FF2B5EF4-FFF2-40B4-BE49-F238E27FC236}">
                <a16:creationId xmlns:a16="http://schemas.microsoft.com/office/drawing/2014/main" id="{09E5234A-E136-4779-8831-CDCEAED78C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032" y="2084188"/>
            <a:ext cx="802241" cy="80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troke animation">
            <a:extLst>
              <a:ext uri="{FF2B5EF4-FFF2-40B4-BE49-F238E27FC236}">
                <a16:creationId xmlns:a16="http://schemas.microsoft.com/office/drawing/2014/main" id="{6FEDD19F-863C-425E-BE53-21125A6493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698" y="3365357"/>
            <a:ext cx="933275" cy="93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roke animation">
            <a:extLst>
              <a:ext uri="{FF2B5EF4-FFF2-40B4-BE49-F238E27FC236}">
                <a16:creationId xmlns:a16="http://schemas.microsoft.com/office/drawing/2014/main" id="{C29F1777-EA3F-421F-9685-14AAD9F2DE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551" y="3374358"/>
            <a:ext cx="941085" cy="94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troke animation">
            <a:extLst>
              <a:ext uri="{FF2B5EF4-FFF2-40B4-BE49-F238E27FC236}">
                <a16:creationId xmlns:a16="http://schemas.microsoft.com/office/drawing/2014/main" id="{0D50031F-CA55-4AED-A510-C83051E8B6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199" y="4487600"/>
            <a:ext cx="863885" cy="86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troke animation">
            <a:extLst>
              <a:ext uri="{FF2B5EF4-FFF2-40B4-BE49-F238E27FC236}">
                <a16:creationId xmlns:a16="http://schemas.microsoft.com/office/drawing/2014/main" id="{3E99F13F-13F0-4686-9133-3720B3C299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973" y="4439608"/>
            <a:ext cx="863885" cy="86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Stroke animation">
            <a:extLst>
              <a:ext uri="{FF2B5EF4-FFF2-40B4-BE49-F238E27FC236}">
                <a16:creationId xmlns:a16="http://schemas.microsoft.com/office/drawing/2014/main" id="{28821441-01BD-483A-AF7E-851F421A0B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272" y="4410400"/>
            <a:ext cx="941085" cy="94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troke animation">
            <a:extLst>
              <a:ext uri="{FF2B5EF4-FFF2-40B4-BE49-F238E27FC236}">
                <a16:creationId xmlns:a16="http://schemas.microsoft.com/office/drawing/2014/main" id="{A3DDE660-5444-41A1-9338-8D12D7D5E3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549" y="886963"/>
            <a:ext cx="863885" cy="86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troke animation">
            <a:extLst>
              <a:ext uri="{FF2B5EF4-FFF2-40B4-BE49-F238E27FC236}">
                <a16:creationId xmlns:a16="http://schemas.microsoft.com/office/drawing/2014/main" id="{0B2CFB32-E9BF-44EE-9B43-3115D3FB3F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041" y="886962"/>
            <a:ext cx="863885" cy="86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troke animation">
            <a:extLst>
              <a:ext uri="{FF2B5EF4-FFF2-40B4-BE49-F238E27FC236}">
                <a16:creationId xmlns:a16="http://schemas.microsoft.com/office/drawing/2014/main" id="{40CDB02F-7DD1-43BF-8F23-DFB24B5F17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550" y="1919545"/>
            <a:ext cx="966884" cy="96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troke animation">
            <a:extLst>
              <a:ext uri="{FF2B5EF4-FFF2-40B4-BE49-F238E27FC236}">
                <a16:creationId xmlns:a16="http://schemas.microsoft.com/office/drawing/2014/main" id="{DE86AADC-468F-4B21-BC2B-7D0D86CEF1B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043" y="1952213"/>
            <a:ext cx="863886" cy="86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8" descr="Stroke animation">
            <a:extLst>
              <a:ext uri="{FF2B5EF4-FFF2-40B4-BE49-F238E27FC236}">
                <a16:creationId xmlns:a16="http://schemas.microsoft.com/office/drawing/2014/main" id="{456E0009-3B25-4022-BBDD-A8C57F7B0D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320" y="1952214"/>
            <a:ext cx="863885" cy="86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Stroke animation">
            <a:extLst>
              <a:ext uri="{FF2B5EF4-FFF2-40B4-BE49-F238E27FC236}">
                <a16:creationId xmlns:a16="http://schemas.microsoft.com/office/drawing/2014/main" id="{CA7D946F-3C01-476C-9A3D-80759CA446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443" y="3035805"/>
            <a:ext cx="911098" cy="911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Stroke animation">
            <a:extLst>
              <a:ext uri="{FF2B5EF4-FFF2-40B4-BE49-F238E27FC236}">
                <a16:creationId xmlns:a16="http://schemas.microsoft.com/office/drawing/2014/main" id="{BC5AD2A9-A59B-4B63-ACDB-C72B691BC7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053" y="3082475"/>
            <a:ext cx="941085" cy="94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Stroke animation">
            <a:extLst>
              <a:ext uri="{FF2B5EF4-FFF2-40B4-BE49-F238E27FC236}">
                <a16:creationId xmlns:a16="http://schemas.microsoft.com/office/drawing/2014/main" id="{6205DCA8-4A61-4D86-BF20-B44DF4ADAB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847" y="4162206"/>
            <a:ext cx="1141287" cy="1141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Stroke animation">
            <a:extLst>
              <a:ext uri="{FF2B5EF4-FFF2-40B4-BE49-F238E27FC236}">
                <a16:creationId xmlns:a16="http://schemas.microsoft.com/office/drawing/2014/main" id="{0AE75D1D-9689-4CC8-9EB4-B96960F17B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936" y="4162206"/>
            <a:ext cx="1126821" cy="112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Stroke animation">
            <a:extLst>
              <a:ext uri="{FF2B5EF4-FFF2-40B4-BE49-F238E27FC236}">
                <a16:creationId xmlns:a16="http://schemas.microsoft.com/office/drawing/2014/main" id="{686146F9-D232-4E93-A3B1-A8E5994BDBE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809" y="5540453"/>
            <a:ext cx="933275" cy="93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Stroke animation">
            <a:extLst>
              <a:ext uri="{FF2B5EF4-FFF2-40B4-BE49-F238E27FC236}">
                <a16:creationId xmlns:a16="http://schemas.microsoft.com/office/drawing/2014/main" id="{7011535A-806C-4ECB-A62E-3584868F9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582" y="5540453"/>
            <a:ext cx="933276" cy="93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Stroke animation">
            <a:extLst>
              <a:ext uri="{FF2B5EF4-FFF2-40B4-BE49-F238E27FC236}">
                <a16:creationId xmlns:a16="http://schemas.microsoft.com/office/drawing/2014/main" id="{E5615323-A284-4444-B46F-414236928A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475" y="5540453"/>
            <a:ext cx="941085" cy="94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Stroke animation">
            <a:extLst>
              <a:ext uri="{FF2B5EF4-FFF2-40B4-BE49-F238E27FC236}">
                <a16:creationId xmlns:a16="http://schemas.microsoft.com/office/drawing/2014/main" id="{9459E696-E044-4633-BEC3-316D771407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915" y="5325575"/>
            <a:ext cx="1148153" cy="1148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Stroke animation">
            <a:extLst>
              <a:ext uri="{FF2B5EF4-FFF2-40B4-BE49-F238E27FC236}">
                <a16:creationId xmlns:a16="http://schemas.microsoft.com/office/drawing/2014/main" id="{971785A5-BD97-40D8-AE76-FCA5F0DDA1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335" y="5369667"/>
            <a:ext cx="1126821" cy="112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4227943-D74F-4D46-8734-5251F084E8A6}"/>
              </a:ext>
            </a:extLst>
          </p:cNvPr>
          <p:cNvSpPr txBox="1"/>
          <p:nvPr/>
        </p:nvSpPr>
        <p:spPr>
          <a:xfrm>
            <a:off x="3395132" y="1185332"/>
            <a:ext cx="208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/>
              <a:t>gōng</a:t>
            </a:r>
            <a:r>
              <a:rPr lang="en-US" altLang="ja-JP" dirty="0"/>
              <a:t> </a:t>
            </a:r>
            <a:r>
              <a:rPr lang="en-US" altLang="ja-JP" dirty="0" err="1"/>
              <a:t>rén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 err="1"/>
              <a:t>labourer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5AED730-1681-4E5D-974E-AD10F671F98B}"/>
              </a:ext>
            </a:extLst>
          </p:cNvPr>
          <p:cNvSpPr txBox="1"/>
          <p:nvPr/>
        </p:nvSpPr>
        <p:spPr>
          <a:xfrm>
            <a:off x="3431351" y="2115976"/>
            <a:ext cx="2469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/>
              <a:t>shāng</a:t>
            </a:r>
            <a:r>
              <a:rPr lang="ja-JP" altLang="en-US" dirty="0"/>
              <a:t> </a:t>
            </a:r>
            <a:r>
              <a:rPr lang="en-US" altLang="ja-JP" dirty="0"/>
              <a:t> </a:t>
            </a:r>
            <a:r>
              <a:rPr lang="en-US" altLang="ja-JP" dirty="0" err="1"/>
              <a:t>rén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businessman</a:t>
            </a: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DC59584-8244-41F9-B918-E094390D654C}"/>
              </a:ext>
            </a:extLst>
          </p:cNvPr>
          <p:cNvSpPr txBox="1"/>
          <p:nvPr/>
        </p:nvSpPr>
        <p:spPr>
          <a:xfrm>
            <a:off x="3511879" y="3506662"/>
            <a:ext cx="208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/>
              <a:t>yán</a:t>
            </a:r>
            <a:r>
              <a:rPr lang="en-US" altLang="ja-JP" dirty="0"/>
              <a:t> </a:t>
            </a:r>
            <a:r>
              <a:rPr lang="en-US" altLang="ja-JP" dirty="0" err="1"/>
              <a:t>yuán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actor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D0E8209-A09A-4472-B361-A8D7878E9AA7}"/>
              </a:ext>
            </a:extLst>
          </p:cNvPr>
          <p:cNvSpPr txBox="1"/>
          <p:nvPr/>
        </p:nvSpPr>
        <p:spPr>
          <a:xfrm>
            <a:off x="4015287" y="4712682"/>
            <a:ext cx="2724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/>
              <a:t>fú</a:t>
            </a:r>
            <a:r>
              <a:rPr lang="en-US" altLang="ja-JP" dirty="0"/>
              <a:t> </a:t>
            </a:r>
            <a:r>
              <a:rPr lang="en-US" altLang="ja-JP" dirty="0" err="1"/>
              <a:t>wù</a:t>
            </a:r>
            <a:r>
              <a:rPr lang="en-US" altLang="ja-JP" dirty="0"/>
              <a:t> </a:t>
            </a:r>
            <a:r>
              <a:rPr lang="en-US" altLang="ja-JP" dirty="0" err="1"/>
              <a:t>yuán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waiter/hotel</a:t>
            </a:r>
            <a:r>
              <a:rPr lang="ja-JP" altLang="en-US" dirty="0"/>
              <a:t> </a:t>
            </a:r>
            <a:r>
              <a:rPr lang="en-US" altLang="ja-JP" dirty="0"/>
              <a:t>worker/shop</a:t>
            </a:r>
            <a:r>
              <a:rPr lang="ja-JP" altLang="en-US" dirty="0"/>
              <a:t> </a:t>
            </a:r>
            <a:r>
              <a:rPr lang="en-US" altLang="ja-JP" dirty="0"/>
              <a:t>assistant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342DD56-D3BE-49E8-9955-96FA0BCD0A2C}"/>
              </a:ext>
            </a:extLst>
          </p:cNvPr>
          <p:cNvSpPr txBox="1"/>
          <p:nvPr/>
        </p:nvSpPr>
        <p:spPr>
          <a:xfrm>
            <a:off x="4099249" y="5748411"/>
            <a:ext cx="208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/>
              <a:t>kē</a:t>
            </a:r>
            <a:r>
              <a:rPr lang="en-US" altLang="ja-JP" dirty="0"/>
              <a:t> </a:t>
            </a:r>
            <a:r>
              <a:rPr lang="en-US" altLang="ja-JP" dirty="0" err="1"/>
              <a:t>xué</a:t>
            </a:r>
            <a:r>
              <a:rPr lang="en-US" altLang="ja-JP" dirty="0"/>
              <a:t> </a:t>
            </a:r>
            <a:r>
              <a:rPr lang="en-US" altLang="ja-JP" dirty="0" err="1"/>
              <a:t>jiā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scientist</a:t>
            </a: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AFB1088-E313-49D4-8CA4-7A102F294E30}"/>
              </a:ext>
            </a:extLst>
          </p:cNvPr>
          <p:cNvSpPr txBox="1"/>
          <p:nvPr/>
        </p:nvSpPr>
        <p:spPr>
          <a:xfrm>
            <a:off x="8639952" y="1024570"/>
            <a:ext cx="208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/>
              <a:t>lǎo</a:t>
            </a:r>
            <a:r>
              <a:rPr lang="en-US" altLang="ja-JP" dirty="0"/>
              <a:t> </a:t>
            </a:r>
            <a:r>
              <a:rPr lang="en-US" altLang="ja-JP" dirty="0" err="1"/>
              <a:t>shī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teacher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C7149F9-8292-4FBB-BD65-5FC3583BDFE5}"/>
              </a:ext>
            </a:extLst>
          </p:cNvPr>
          <p:cNvSpPr txBox="1"/>
          <p:nvPr/>
        </p:nvSpPr>
        <p:spPr>
          <a:xfrm>
            <a:off x="9531146" y="2253664"/>
            <a:ext cx="2660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/>
              <a:t>gōng</a:t>
            </a:r>
            <a:r>
              <a:rPr lang="en-US" altLang="ja-JP" dirty="0"/>
              <a:t> </a:t>
            </a:r>
            <a:r>
              <a:rPr lang="en-US" altLang="ja-JP" dirty="0" err="1"/>
              <a:t>chēng</a:t>
            </a:r>
            <a:r>
              <a:rPr lang="en-US" altLang="ja-JP" dirty="0"/>
              <a:t> </a:t>
            </a:r>
            <a:r>
              <a:rPr lang="en-US" altLang="ja-JP" dirty="0" err="1"/>
              <a:t>shī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engineer</a:t>
            </a:r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2E4BFFE-5ED1-4599-B33A-0CC2A37B82A6}"/>
              </a:ext>
            </a:extLst>
          </p:cNvPr>
          <p:cNvSpPr txBox="1"/>
          <p:nvPr/>
        </p:nvSpPr>
        <p:spPr>
          <a:xfrm>
            <a:off x="8929715" y="3244334"/>
            <a:ext cx="208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/>
              <a:t>yī</a:t>
            </a:r>
            <a:r>
              <a:rPr lang="en-US" altLang="ja-JP" dirty="0"/>
              <a:t> </a:t>
            </a:r>
            <a:r>
              <a:rPr lang="en-US" altLang="ja-JP" dirty="0" err="1"/>
              <a:t>shēng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doctor</a:t>
            </a:r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116C0A5-C3AF-49A7-B3CD-099D6234B9A0}"/>
              </a:ext>
            </a:extLst>
          </p:cNvPr>
          <p:cNvSpPr txBox="1"/>
          <p:nvPr/>
        </p:nvSpPr>
        <p:spPr>
          <a:xfrm>
            <a:off x="9211957" y="4473428"/>
            <a:ext cx="208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/>
              <a:t>hù</a:t>
            </a:r>
            <a:r>
              <a:rPr lang="en-US" altLang="ja-JP" dirty="0"/>
              <a:t> </a:t>
            </a:r>
            <a:r>
              <a:rPr lang="en-US" altLang="ja-JP" dirty="0" err="1"/>
              <a:t>shì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nurse</a:t>
            </a:r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D7E1D77-5BEB-45D8-A580-6B96F955A2DF}"/>
              </a:ext>
            </a:extLst>
          </p:cNvPr>
          <p:cNvSpPr txBox="1"/>
          <p:nvPr/>
        </p:nvSpPr>
        <p:spPr>
          <a:xfrm>
            <a:off x="9131061" y="5748411"/>
            <a:ext cx="208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err="1"/>
              <a:t>jì</a:t>
            </a:r>
            <a:r>
              <a:rPr lang="en-US" altLang="ja-JP" dirty="0"/>
              <a:t> </a:t>
            </a:r>
            <a:r>
              <a:rPr lang="en-US" altLang="ja-JP" dirty="0" err="1"/>
              <a:t>zhě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journalist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1664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B421A2-86DD-4C20-8E1F-CEF8358C6F83}"/>
              </a:ext>
            </a:extLst>
          </p:cNvPr>
          <p:cNvSpPr txBox="1"/>
          <p:nvPr/>
        </p:nvSpPr>
        <p:spPr>
          <a:xfrm flipH="1">
            <a:off x="1154851" y="326014"/>
            <a:ext cx="883162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dirty="0"/>
              <a:t>What</a:t>
            </a:r>
            <a:r>
              <a:rPr lang="ja-JP" altLang="en-US" sz="3200" dirty="0"/>
              <a:t> </a:t>
            </a:r>
            <a:r>
              <a:rPr lang="en-US" altLang="ja-JP" sz="3200" dirty="0"/>
              <a:t>would</a:t>
            </a:r>
            <a:r>
              <a:rPr lang="ja-JP" altLang="en-US" sz="3200" dirty="0"/>
              <a:t> </a:t>
            </a:r>
            <a:r>
              <a:rPr lang="en-US" altLang="ja-JP" sz="3200" dirty="0"/>
              <a:t>like</a:t>
            </a:r>
            <a:r>
              <a:rPr lang="ja-JP" altLang="en-US" sz="3200" dirty="0"/>
              <a:t> </a:t>
            </a:r>
            <a:r>
              <a:rPr lang="en-US" altLang="ja-JP" sz="3200" dirty="0"/>
              <a:t>to</a:t>
            </a:r>
            <a:r>
              <a:rPr lang="ja-JP" altLang="en-US" sz="3200" dirty="0"/>
              <a:t> </a:t>
            </a:r>
            <a:r>
              <a:rPr lang="en-US" altLang="ja-JP" sz="3200" dirty="0"/>
              <a:t>be</a:t>
            </a:r>
            <a:r>
              <a:rPr lang="ja-JP" altLang="en-US" sz="3200" dirty="0"/>
              <a:t> </a:t>
            </a:r>
            <a:r>
              <a:rPr lang="en-US" altLang="ja-JP" sz="3200" dirty="0"/>
              <a:t>in</a:t>
            </a:r>
            <a:r>
              <a:rPr lang="ja-JP" altLang="en-US" sz="3200" dirty="0"/>
              <a:t> </a:t>
            </a:r>
            <a:r>
              <a:rPr lang="en-US" altLang="ja-JP" sz="3200" dirty="0"/>
              <a:t>the future?</a:t>
            </a:r>
          </a:p>
          <a:p>
            <a:r>
              <a:rPr lang="en-US" altLang="ja-JP" sz="3200" dirty="0">
                <a:highlight>
                  <a:srgbClr val="FFFF00"/>
                </a:highlight>
              </a:rPr>
              <a:t>Task 5 Use the following structure to write a few sentences about what you would like to do in the future</a:t>
            </a:r>
            <a:r>
              <a:rPr lang="ja-JP" altLang="en-US" sz="3200" dirty="0">
                <a:highlight>
                  <a:srgbClr val="FFFF00"/>
                </a:highlight>
              </a:rPr>
              <a:t> </a:t>
            </a:r>
            <a:endParaRPr lang="en-GB" sz="3200" dirty="0">
              <a:highlight>
                <a:srgbClr val="FFFF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94E576-494D-47F4-8F44-EA2F7B7C3A90}"/>
              </a:ext>
            </a:extLst>
          </p:cNvPr>
          <p:cNvSpPr txBox="1"/>
          <p:nvPr/>
        </p:nvSpPr>
        <p:spPr>
          <a:xfrm>
            <a:off x="1154851" y="3454061"/>
            <a:ext cx="95724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在将来，我想成为</a:t>
            </a:r>
            <a:r>
              <a:rPr lang="en-GB" altLang="zh-CN" sz="3600" dirty="0"/>
              <a:t>…., </a:t>
            </a:r>
            <a:r>
              <a:rPr lang="zh-CN" altLang="en-US" sz="3600" dirty="0"/>
              <a:t>因为我觉得</a:t>
            </a:r>
            <a:r>
              <a:rPr lang="en-GB" altLang="zh-CN" sz="3600" dirty="0"/>
              <a:t>…</a:t>
            </a:r>
            <a:r>
              <a:rPr lang="zh-CN" altLang="en-US" sz="3600" dirty="0"/>
              <a:t>。我也想当</a:t>
            </a:r>
            <a:r>
              <a:rPr lang="en-GB" altLang="zh-CN" sz="3600" dirty="0"/>
              <a:t>…</a:t>
            </a:r>
            <a:r>
              <a:rPr lang="zh-CN" altLang="en-US" sz="3600" dirty="0"/>
              <a:t>，我认为</a:t>
            </a:r>
            <a:r>
              <a:rPr lang="en-GB" altLang="zh-CN" sz="3600" dirty="0"/>
              <a:t>…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26927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D215E9B-8AD9-4B7F-90E5-E20F586AF626}"/>
              </a:ext>
            </a:extLst>
          </p:cNvPr>
          <p:cNvSpPr txBox="1"/>
          <p:nvPr/>
        </p:nvSpPr>
        <p:spPr>
          <a:xfrm>
            <a:off x="820363" y="902413"/>
            <a:ext cx="494529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800" dirty="0"/>
              <a:t>1.</a:t>
            </a:r>
            <a:r>
              <a:rPr lang="zh-CN" altLang="en-US" sz="2800" dirty="0"/>
              <a:t>曾经：</a:t>
            </a:r>
            <a:r>
              <a:rPr lang="en-GB" altLang="zh-CN" sz="2800" dirty="0"/>
              <a:t>used to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céng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jīng</a:t>
            </a:r>
            <a:endParaRPr lang="en-GB" altLang="zh-CN" sz="2800" dirty="0"/>
          </a:p>
          <a:p>
            <a:r>
              <a:rPr lang="en-GB" altLang="zh-CN" sz="2800" dirty="0"/>
              <a:t>2.</a:t>
            </a:r>
            <a:r>
              <a:rPr lang="zh-CN" altLang="en-US" sz="2800" dirty="0"/>
              <a:t>想成为：</a:t>
            </a:r>
            <a:r>
              <a:rPr lang="en-GB" altLang="zh-CN" sz="2800" dirty="0"/>
              <a:t>want to become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xiǎng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chéng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wéi</a:t>
            </a:r>
            <a:endParaRPr lang="en-GB" altLang="zh-CN" sz="2800" dirty="0"/>
          </a:p>
          <a:p>
            <a:r>
              <a:rPr lang="en-GB" altLang="zh-CN" sz="2800" dirty="0"/>
              <a:t>3.</a:t>
            </a:r>
            <a:r>
              <a:rPr lang="zh-CN" altLang="en-US" sz="2800" dirty="0"/>
              <a:t>帮助</a:t>
            </a:r>
            <a:r>
              <a:rPr lang="en-GB" altLang="zh-CN" sz="2800" dirty="0"/>
              <a:t>: to help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bāng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zhù</a:t>
            </a:r>
            <a:endParaRPr lang="en-GB" altLang="zh-CN" sz="2800" dirty="0"/>
          </a:p>
          <a:p>
            <a:r>
              <a:rPr lang="en-GB" altLang="zh-CN" sz="2800" dirty="0"/>
              <a:t>4.</a:t>
            </a:r>
            <a:r>
              <a:rPr lang="zh-CN" altLang="en-US" sz="2800" dirty="0"/>
              <a:t>解决</a:t>
            </a:r>
            <a:r>
              <a:rPr lang="en-GB" altLang="zh-CN" sz="2800" dirty="0"/>
              <a:t>: to solve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jié</a:t>
            </a:r>
            <a:r>
              <a:rPr lang="en-US" altLang="ja-JP" sz="2800" dirty="0"/>
              <a:t> </a:t>
            </a:r>
            <a:r>
              <a:rPr lang="en-US" altLang="ja-JP" sz="2800" dirty="0" err="1"/>
              <a:t>jué</a:t>
            </a:r>
            <a:endParaRPr lang="en-GB" altLang="zh-CN" sz="2800" dirty="0"/>
          </a:p>
          <a:p>
            <a:r>
              <a:rPr lang="en-GB" altLang="zh-CN" sz="2800" dirty="0"/>
              <a:t>5.</a:t>
            </a:r>
            <a:r>
              <a:rPr lang="zh-CN" altLang="en-US" sz="2800" dirty="0"/>
              <a:t>问题</a:t>
            </a:r>
            <a:r>
              <a:rPr lang="en-GB" altLang="zh-CN" sz="2800" dirty="0"/>
              <a:t>: problem</a:t>
            </a:r>
            <a:r>
              <a:rPr lang="en-US" altLang="ja-JP" sz="2800" dirty="0"/>
              <a:t>/question, </a:t>
            </a:r>
            <a:r>
              <a:rPr lang="en-US" altLang="ja-JP" sz="2800" dirty="0" err="1"/>
              <a:t>wèn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tí</a:t>
            </a:r>
            <a:endParaRPr lang="en-GB" altLang="zh-CN" sz="2800" dirty="0"/>
          </a:p>
          <a:p>
            <a:r>
              <a:rPr lang="en-GB" altLang="zh-CN" sz="2800" dirty="0"/>
              <a:t>6.</a:t>
            </a:r>
            <a:r>
              <a:rPr lang="zh-CN" altLang="en-US" sz="2800" dirty="0"/>
              <a:t>长大以后：</a:t>
            </a:r>
            <a:r>
              <a:rPr lang="en-US" altLang="zh-CN" sz="2800" dirty="0"/>
              <a:t>after growing up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zhǎng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dà</a:t>
            </a:r>
            <a:r>
              <a:rPr lang="en-US" altLang="ja-JP" sz="2800" dirty="0"/>
              <a:t> </a:t>
            </a:r>
            <a:r>
              <a:rPr lang="en-US" altLang="ja-JP" sz="2800" dirty="0" err="1"/>
              <a:t>yǐ</a:t>
            </a:r>
            <a:r>
              <a:rPr lang="en-US" altLang="ja-JP" sz="2800" dirty="0"/>
              <a:t> </a:t>
            </a:r>
            <a:r>
              <a:rPr lang="en-US" altLang="ja-JP" sz="2800" dirty="0" err="1"/>
              <a:t>hòu</a:t>
            </a:r>
            <a:endParaRPr lang="en-US" altLang="zh-CN" sz="2800" dirty="0"/>
          </a:p>
          <a:p>
            <a:r>
              <a:rPr lang="en-GB" altLang="zh-CN" sz="2800" dirty="0"/>
              <a:t>7.</a:t>
            </a:r>
            <a:r>
              <a:rPr lang="zh-CN" altLang="en-US" sz="2800" dirty="0"/>
              <a:t>成了：</a:t>
            </a:r>
            <a:r>
              <a:rPr lang="en-GB" altLang="zh-CN" sz="2800" dirty="0"/>
              <a:t>became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chéng</a:t>
            </a:r>
            <a:r>
              <a:rPr lang="ja-JP" altLang="en-US" sz="2800" dirty="0"/>
              <a:t> </a:t>
            </a:r>
            <a:r>
              <a:rPr lang="en-US" altLang="ja-JP" sz="2800" dirty="0"/>
              <a:t>le</a:t>
            </a:r>
            <a:endParaRPr lang="en-GB" altLang="zh-CN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9D5D52-E390-4A3C-94E3-5C71061B0DCF}"/>
              </a:ext>
            </a:extLst>
          </p:cNvPr>
          <p:cNvSpPr txBox="1"/>
          <p:nvPr/>
        </p:nvSpPr>
        <p:spPr>
          <a:xfrm>
            <a:off x="6011833" y="902413"/>
            <a:ext cx="597996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zh-CN" sz="2800" dirty="0"/>
              <a:t>8.</a:t>
            </a:r>
            <a:r>
              <a:rPr lang="zh-CN" altLang="en-US" sz="2800" dirty="0"/>
              <a:t>对</a:t>
            </a:r>
            <a:r>
              <a:rPr lang="en-GB" altLang="zh-CN" sz="2800" dirty="0"/>
              <a:t>… </a:t>
            </a:r>
            <a:r>
              <a:rPr lang="zh-CN" altLang="en-US" sz="2800" dirty="0"/>
              <a:t>满意</a:t>
            </a:r>
            <a:r>
              <a:rPr lang="en-GB" altLang="zh-CN" sz="2800" dirty="0"/>
              <a:t>: satisfied with…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duì</a:t>
            </a:r>
            <a:r>
              <a:rPr lang="en-US" altLang="ja-JP" sz="2800" dirty="0"/>
              <a:t> …</a:t>
            </a:r>
            <a:r>
              <a:rPr lang="en-US" altLang="ja-JP" sz="2800" dirty="0" err="1"/>
              <a:t>mǎn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yì</a:t>
            </a:r>
            <a:endParaRPr lang="en-GB" altLang="zh-CN" sz="2800" dirty="0"/>
          </a:p>
          <a:p>
            <a:r>
              <a:rPr lang="en-GB" altLang="zh-CN" sz="2800" dirty="0"/>
              <a:t>9.</a:t>
            </a:r>
            <a:r>
              <a:rPr lang="zh-CN" altLang="en-US" sz="2800" dirty="0"/>
              <a:t>当</a:t>
            </a:r>
            <a:r>
              <a:rPr lang="en-GB" altLang="zh-CN" sz="2800" dirty="0"/>
              <a:t>…</a:t>
            </a:r>
            <a:r>
              <a:rPr lang="zh-CN" altLang="en-US" sz="2800" dirty="0"/>
              <a:t>时</a:t>
            </a:r>
            <a:r>
              <a:rPr lang="en-GB" altLang="zh-CN" sz="2800" dirty="0"/>
              <a:t>: when…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dāng</a:t>
            </a:r>
            <a:r>
              <a:rPr lang="en-US" altLang="ja-JP" sz="2800" dirty="0"/>
              <a:t> …</a:t>
            </a:r>
            <a:r>
              <a:rPr lang="en-US" altLang="ja-JP" sz="2800" dirty="0" err="1"/>
              <a:t>shí</a:t>
            </a:r>
            <a:endParaRPr lang="en-GB" altLang="zh-CN" sz="2800" dirty="0"/>
          </a:p>
          <a:p>
            <a:r>
              <a:rPr lang="en-GB" altLang="zh-CN" sz="2800" dirty="0"/>
              <a:t>10.</a:t>
            </a:r>
            <a:r>
              <a:rPr lang="zh-CN" altLang="en-US" sz="2800" dirty="0"/>
              <a:t>看到：</a:t>
            </a:r>
            <a:r>
              <a:rPr lang="en-US" altLang="zh-CN" sz="2800" dirty="0"/>
              <a:t>saw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kàn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dào</a:t>
            </a:r>
            <a:endParaRPr lang="en-US" altLang="zh-CN" sz="2800" dirty="0"/>
          </a:p>
          <a:p>
            <a:r>
              <a:rPr lang="en-GB" altLang="zh-CN" sz="2800" dirty="0"/>
              <a:t>11.</a:t>
            </a:r>
            <a:r>
              <a:rPr lang="zh-CN" altLang="en-US" sz="2800" dirty="0"/>
              <a:t>取得</a:t>
            </a:r>
            <a:r>
              <a:rPr lang="en-GB" altLang="zh-CN" sz="2800" dirty="0"/>
              <a:t>: to gain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qǔ</a:t>
            </a:r>
            <a:r>
              <a:rPr lang="ja-JP" altLang="en-US" sz="2800" dirty="0"/>
              <a:t> </a:t>
            </a:r>
            <a:r>
              <a:rPr lang="en-US" altLang="ja-JP" sz="2800" dirty="0"/>
              <a:t>de</a:t>
            </a:r>
            <a:endParaRPr lang="en-GB" altLang="zh-CN" sz="2800" dirty="0"/>
          </a:p>
          <a:p>
            <a:r>
              <a:rPr lang="en-GB" altLang="zh-CN" sz="2800" dirty="0"/>
              <a:t>12.</a:t>
            </a:r>
            <a:r>
              <a:rPr lang="zh-CN" altLang="en-US" sz="2800" dirty="0"/>
              <a:t>成绩：</a:t>
            </a:r>
            <a:r>
              <a:rPr lang="en-US" altLang="zh-CN" sz="2800" dirty="0"/>
              <a:t>school results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chéng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jì</a:t>
            </a:r>
            <a:endParaRPr lang="en-US" altLang="zh-CN" sz="2800" dirty="0"/>
          </a:p>
          <a:p>
            <a:r>
              <a:rPr lang="en-GB" altLang="zh-CN" sz="2800" dirty="0"/>
              <a:t>13.</a:t>
            </a:r>
            <a:r>
              <a:rPr lang="zh-CN" altLang="en-US" sz="2800" dirty="0"/>
              <a:t>感到：</a:t>
            </a:r>
            <a:r>
              <a:rPr lang="en-GB" altLang="zh-CN" sz="2800" dirty="0"/>
              <a:t>to feel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gǎn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dào</a:t>
            </a:r>
            <a:endParaRPr lang="en-GB" altLang="zh-CN" sz="2800" dirty="0"/>
          </a:p>
          <a:p>
            <a:r>
              <a:rPr lang="en-GB" altLang="zh-CN" sz="2800" dirty="0"/>
              <a:t>14.</a:t>
            </a:r>
            <a:r>
              <a:rPr lang="zh-CN" altLang="en-US" sz="2800" dirty="0"/>
              <a:t>开心：</a:t>
            </a:r>
            <a:r>
              <a:rPr lang="en-GB" altLang="zh-CN" sz="2800" dirty="0"/>
              <a:t>happy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kāi</a:t>
            </a:r>
            <a:r>
              <a:rPr lang="en-US" altLang="ja-JP" sz="2800" dirty="0"/>
              <a:t> </a:t>
            </a:r>
            <a:r>
              <a:rPr lang="en-US" altLang="ja-JP" sz="2800" dirty="0" err="1"/>
              <a:t>xīn</a:t>
            </a:r>
            <a:endParaRPr lang="en-GB" altLang="zh-CN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E8AD2D-AA60-4057-A229-DB0755AD423E}"/>
              </a:ext>
            </a:extLst>
          </p:cNvPr>
          <p:cNvSpPr txBox="1"/>
          <p:nvPr/>
        </p:nvSpPr>
        <p:spPr>
          <a:xfrm>
            <a:off x="841829" y="71416"/>
            <a:ext cx="103812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highlight>
                  <a:srgbClr val="FFFF00"/>
                </a:highlight>
              </a:rPr>
              <a:t>Task 6 Find these phrases in the text on the next  slide. Underline the  words/phrases in the text and put the number next to it.</a:t>
            </a:r>
          </a:p>
        </p:txBody>
      </p:sp>
    </p:spTree>
    <p:extLst>
      <p:ext uri="{BB962C8B-B14F-4D97-AF65-F5344CB8AC3E}">
        <p14:creationId xmlns:p14="http://schemas.microsoft.com/office/powerpoint/2010/main" val="441230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426E13A-2BE3-4BA8-9AAA-5091D9ADC847}"/>
              </a:ext>
            </a:extLst>
          </p:cNvPr>
          <p:cNvSpPr txBox="1"/>
          <p:nvPr/>
        </p:nvSpPr>
        <p:spPr>
          <a:xfrm>
            <a:off x="1003301" y="736600"/>
            <a:ext cx="10629900" cy="4614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/>
              <a:t>在小的时候，我曾经想成为一名记者，因为我觉得记者可以帮助人们解决问题。长大以后，我成了一名老师，我对我的工作很满意，因为当我看到我的学生取得好成绩时，我感到非常开心。</a:t>
            </a:r>
            <a:endParaRPr lang="en-GB" sz="4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82D68F-2959-49E8-AB9A-5DD8BF04E16B}"/>
              </a:ext>
            </a:extLst>
          </p:cNvPr>
          <p:cNvSpPr txBox="1"/>
          <p:nvPr/>
        </p:nvSpPr>
        <p:spPr>
          <a:xfrm>
            <a:off x="1020283" y="5690436"/>
            <a:ext cx="958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highlight>
                  <a:srgbClr val="FFFF00"/>
                </a:highlight>
              </a:rPr>
              <a:t>Task 7 Translate the text into </a:t>
            </a:r>
            <a:r>
              <a:rPr lang="en-GB" sz="3200" dirty="0" err="1">
                <a:highlight>
                  <a:srgbClr val="FFFF00"/>
                </a:highlight>
              </a:rPr>
              <a:t>Englsh</a:t>
            </a:r>
            <a:endParaRPr lang="en-GB" sz="32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522059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23B33AE-E1CE-4D38-BEA1-1AF0EE3B8CF8}"/>
</file>

<file path=customXml/itemProps2.xml><?xml version="1.0" encoding="utf-8"?>
<ds:datastoreItem xmlns:ds="http://schemas.openxmlformats.org/officeDocument/2006/customXml" ds:itemID="{7DD060C8-A550-4DF6-9AD9-E3C9E3613116}"/>
</file>

<file path=customXml/itemProps3.xml><?xml version="1.0" encoding="utf-8"?>
<ds:datastoreItem xmlns:ds="http://schemas.openxmlformats.org/officeDocument/2006/customXml" ds:itemID="{FDFB7279-620C-4235-AE56-D082B6D6E58D}"/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715</Words>
  <Application>Microsoft Office PowerPoint</Application>
  <PresentationFormat>Widescreen</PresentationFormat>
  <Paragraphs>63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Week commencing 24th May Year 9 Mandarin MEP</vt:lpstr>
      <vt:lpstr>World of Work</vt:lpstr>
      <vt:lpstr>Task 1 Write down these intensifiers from memory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Adjectives to describe a person</dc:title>
  <dc:creator>R Marshall</dc:creator>
  <cp:lastModifiedBy>R Marshall</cp:lastModifiedBy>
  <cp:revision>28</cp:revision>
  <dcterms:created xsi:type="dcterms:W3CDTF">2020-09-23T19:28:19Z</dcterms:created>
  <dcterms:modified xsi:type="dcterms:W3CDTF">2021-04-19T14:42:42Z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