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65" r:id="rId4"/>
    <p:sldId id="260" r:id="rId5"/>
    <p:sldId id="262" r:id="rId6"/>
    <p:sldId id="263" r:id="rId7"/>
    <p:sldId id="264" r:id="rId8"/>
    <p:sldId id="269" r:id="rId9"/>
    <p:sldId id="261" r:id="rId10"/>
    <p:sldId id="266" r:id="rId11"/>
    <p:sldId id="267" r:id="rId12"/>
    <p:sldId id="268" r:id="rId13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101"/>
    <a:srgbClr val="FF5353"/>
    <a:srgbClr val="AA21FF"/>
    <a:srgbClr val="C15BF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56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CC204-1E9D-42F0-B622-A3A64E77738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D5B2F-AC71-426B-9453-0A81AD56A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112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CC204-1E9D-42F0-B622-A3A64E77738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D5B2F-AC71-426B-9453-0A81AD56A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5816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CC204-1E9D-42F0-B622-A3A64E77738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D5B2F-AC71-426B-9453-0A81AD56A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9564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CC204-1E9D-42F0-B622-A3A64E77738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D5B2F-AC71-426B-9453-0A81AD56A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712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CC204-1E9D-42F0-B622-A3A64E77738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D5B2F-AC71-426B-9453-0A81AD56A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5050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CC204-1E9D-42F0-B622-A3A64E77738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D5B2F-AC71-426B-9453-0A81AD56A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2767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CC204-1E9D-42F0-B622-A3A64E77738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D5B2F-AC71-426B-9453-0A81AD56A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8738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CC204-1E9D-42F0-B622-A3A64E77738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D5B2F-AC71-426B-9453-0A81AD56A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63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CC204-1E9D-42F0-B622-A3A64E77738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D5B2F-AC71-426B-9453-0A81AD56A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483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CC204-1E9D-42F0-B622-A3A64E77738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D5B2F-AC71-426B-9453-0A81AD56A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336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CC204-1E9D-42F0-B622-A3A64E77738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D5B2F-AC71-426B-9453-0A81AD56A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635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9CC204-1E9D-42F0-B622-A3A64E77738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7D5B2F-AC71-426B-9453-0A81AD56A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3688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qIOMlwBoe_4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3B6A55-48A3-44EB-913D-DE920EEA33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895061" y="-1193800"/>
            <a:ext cx="9144000" cy="2387600"/>
          </a:xfrm>
        </p:spPr>
        <p:txBody>
          <a:bodyPr>
            <a:normAutofit/>
          </a:bodyPr>
          <a:lstStyle/>
          <a:p>
            <a:r>
              <a:rPr lang="en-GB" sz="8000" b="1" u="sng" dirty="0"/>
              <a:t>Making Salts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75F5C77-C85B-4581-ADBE-B69597989700}"/>
              </a:ext>
            </a:extLst>
          </p:cNvPr>
          <p:cNvSpPr/>
          <p:nvPr/>
        </p:nvSpPr>
        <p:spPr>
          <a:xfrm>
            <a:off x="212034" y="1268895"/>
            <a:ext cx="11542643" cy="518491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1. What type of salts do you know about?</a:t>
            </a:r>
          </a:p>
          <a:p>
            <a:pPr algn="ctr"/>
            <a:r>
              <a:rPr lang="en-GB" sz="3600" dirty="0">
                <a:solidFill>
                  <a:schemeClr val="tx1"/>
                </a:solidFill>
              </a:rPr>
              <a:t>Create a list for all the salts you know!</a:t>
            </a:r>
          </a:p>
          <a:p>
            <a:pPr algn="ctr"/>
            <a:endParaRPr lang="en-GB" sz="3600" dirty="0">
              <a:solidFill>
                <a:schemeClr val="tx1"/>
              </a:solidFill>
            </a:endParaRPr>
          </a:p>
          <a:p>
            <a:pPr algn="ctr"/>
            <a:endParaRPr lang="en-GB" sz="3600" dirty="0">
              <a:solidFill>
                <a:schemeClr val="tx1"/>
              </a:solidFill>
            </a:endParaRPr>
          </a:p>
          <a:p>
            <a:pPr algn="ctr"/>
            <a:endParaRPr lang="en-GB" sz="3600" dirty="0">
              <a:solidFill>
                <a:schemeClr val="tx1"/>
              </a:solidFill>
            </a:endParaRPr>
          </a:p>
          <a:p>
            <a:pPr algn="ctr"/>
            <a:r>
              <a:rPr lang="en-GB" sz="3600" dirty="0">
                <a:solidFill>
                  <a:schemeClr val="tx1"/>
                </a:solidFill>
              </a:rPr>
              <a:t>2. What are some uses of salt?</a:t>
            </a:r>
          </a:p>
        </p:txBody>
      </p:sp>
    </p:spTree>
    <p:extLst>
      <p:ext uri="{BB962C8B-B14F-4D97-AF65-F5344CB8AC3E}">
        <p14:creationId xmlns:p14="http://schemas.microsoft.com/office/powerpoint/2010/main" val="9079078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367D87D7-5BA0-4C9C-B0C0-08AC19788643}"/>
              </a:ext>
            </a:extLst>
          </p:cNvPr>
          <p:cNvCxnSpPr>
            <a:cxnSpLocks/>
          </p:cNvCxnSpPr>
          <p:nvPr/>
        </p:nvCxnSpPr>
        <p:spPr>
          <a:xfrm flipV="1">
            <a:off x="558800" y="1135743"/>
            <a:ext cx="10769600" cy="5346701"/>
          </a:xfrm>
          <a:prstGeom prst="straightConnector1">
            <a:avLst/>
          </a:prstGeom>
          <a:ln w="2984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98C39BD3-F952-4FBE-9903-815DB12B58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41514" y="-1193800"/>
            <a:ext cx="9144000" cy="2387600"/>
          </a:xfrm>
        </p:spPr>
        <p:txBody>
          <a:bodyPr>
            <a:normAutofit/>
          </a:bodyPr>
          <a:lstStyle/>
          <a:p>
            <a:r>
              <a:rPr lang="en-GB" sz="8800" b="1" u="sng" dirty="0"/>
              <a:t>Learning Objectives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C4C000DC-E531-4858-A441-758E52D57254}"/>
              </a:ext>
            </a:extLst>
          </p:cNvPr>
          <p:cNvCxnSpPr/>
          <p:nvPr/>
        </p:nvCxnSpPr>
        <p:spPr>
          <a:xfrm flipV="1">
            <a:off x="587829" y="1193800"/>
            <a:ext cx="0" cy="5288643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C9F431BF-65E8-4B0C-9674-D6617C46C816}"/>
              </a:ext>
            </a:extLst>
          </p:cNvPr>
          <p:cNvCxnSpPr>
            <a:cxnSpLocks/>
          </p:cNvCxnSpPr>
          <p:nvPr/>
        </p:nvCxnSpPr>
        <p:spPr>
          <a:xfrm flipV="1">
            <a:off x="558800" y="6482443"/>
            <a:ext cx="11045371" cy="1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FC832290-C2A9-47BB-A24D-7450C0C0880A}"/>
              </a:ext>
            </a:extLst>
          </p:cNvPr>
          <p:cNvSpPr txBox="1"/>
          <p:nvPr/>
        </p:nvSpPr>
        <p:spPr>
          <a:xfrm>
            <a:off x="9423400" y="197756"/>
            <a:ext cx="2679700" cy="76944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SUCCESS!!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92776CB7-2953-496E-BF13-22A1ECC6D8AF}"/>
              </a:ext>
            </a:extLst>
          </p:cNvPr>
          <p:cNvSpPr/>
          <p:nvPr/>
        </p:nvSpPr>
        <p:spPr>
          <a:xfrm>
            <a:off x="1433286" y="4597409"/>
            <a:ext cx="2592612" cy="135436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To </a:t>
            </a:r>
            <a:r>
              <a:rPr lang="en-GB" sz="2000" b="1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explain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how to make a salt from a neutralisation reaction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0ED1A298-9A47-4536-9586-16E4BAC55A70}"/>
              </a:ext>
            </a:extLst>
          </p:cNvPr>
          <p:cNvSpPr/>
          <p:nvPr/>
        </p:nvSpPr>
        <p:spPr>
          <a:xfrm>
            <a:off x="4647294" y="3160940"/>
            <a:ext cx="2592612" cy="135436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To </a:t>
            </a:r>
            <a:r>
              <a:rPr lang="en-GB" sz="2000" b="1" u="sng" dirty="0">
                <a:solidFill>
                  <a:schemeClr val="tx1"/>
                </a:solidFill>
              </a:rPr>
              <a:t>explain</a:t>
            </a:r>
            <a:r>
              <a:rPr lang="en-GB" sz="2000" dirty="0">
                <a:solidFill>
                  <a:schemeClr val="tx1"/>
                </a:solidFill>
              </a:rPr>
              <a:t> how to make a salt from an acid and a metal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D234ACD5-3B7F-4FC2-8B8A-D0CF40E81706}"/>
              </a:ext>
            </a:extLst>
          </p:cNvPr>
          <p:cNvSpPr/>
          <p:nvPr/>
        </p:nvSpPr>
        <p:spPr>
          <a:xfrm>
            <a:off x="7862210" y="1758499"/>
            <a:ext cx="2592612" cy="135436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To </a:t>
            </a:r>
            <a:r>
              <a:rPr lang="en-GB" b="1" u="sng" dirty="0">
                <a:solidFill>
                  <a:schemeClr val="tx1"/>
                </a:solidFill>
              </a:rPr>
              <a:t>describe</a:t>
            </a:r>
            <a:r>
              <a:rPr lang="en-GB" dirty="0">
                <a:solidFill>
                  <a:schemeClr val="tx1"/>
                </a:solidFill>
              </a:rPr>
              <a:t> an experiment to produce dry crystals of copper </a:t>
            </a:r>
            <a:r>
              <a:rPr lang="en-GB" dirty="0" err="1">
                <a:solidFill>
                  <a:schemeClr val="tx1"/>
                </a:solidFill>
              </a:rPr>
              <a:t>sulfate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3120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551A2E-77B1-4600-994B-7E8F4E693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CA869B-4BAD-4339-82E6-6B6D9419A7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4F5C55D-5E55-4F6A-94B2-44E89FB16C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4300" b="2029"/>
          <a:stretch/>
        </p:blipFill>
        <p:spPr>
          <a:xfrm>
            <a:off x="1160848" y="0"/>
            <a:ext cx="9870304" cy="6784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5340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53FAE-5532-4FC0-9693-6DF57A27DA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u="sng" dirty="0"/>
              <a:t>How might we be able to get a salt from an acid and an alkali?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08BA07-A358-4F00-959E-0B27A5E6B7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4000" b="1" dirty="0">
                <a:solidFill>
                  <a:srgbClr val="FF0000"/>
                </a:solidFill>
              </a:rPr>
              <a:t>A salt is produced following a neutralisation reaction between an acid an alkali.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87BD99D-A0CC-49E0-A8DC-A304F1B023BF}"/>
              </a:ext>
            </a:extLst>
          </p:cNvPr>
          <p:cNvSpPr/>
          <p:nvPr/>
        </p:nvSpPr>
        <p:spPr>
          <a:xfrm>
            <a:off x="8083826" y="1219200"/>
            <a:ext cx="3578087" cy="143123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Think, Pair, Share</a:t>
            </a:r>
          </a:p>
        </p:txBody>
      </p:sp>
    </p:spTree>
    <p:extLst>
      <p:ext uri="{BB962C8B-B14F-4D97-AF65-F5344CB8AC3E}">
        <p14:creationId xmlns:p14="http://schemas.microsoft.com/office/powerpoint/2010/main" val="1794612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7DFC45-EB22-4F01-B7C8-12DE01397D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u="sng" dirty="0"/>
              <a:t>Neutralisation Reaction Equations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0DCD1E-3959-442E-A67A-821FFF500F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3600" dirty="0">
                <a:solidFill>
                  <a:srgbClr val="FF0000"/>
                </a:solidFill>
              </a:rPr>
              <a:t>When an acid and alkali produce a neutralisation reaction, a salt and water is produced.</a:t>
            </a: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GB" sz="3600" dirty="0">
                <a:solidFill>
                  <a:srgbClr val="FF0000"/>
                </a:solidFill>
              </a:rPr>
              <a:t>ACID         +       ALKALI                     SALT       +       WATER</a:t>
            </a:r>
          </a:p>
          <a:p>
            <a:pPr marL="0" indent="0" algn="ctr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b="1" u="sng" dirty="0">
                <a:solidFill>
                  <a:srgbClr val="FF0000"/>
                </a:solidFill>
              </a:rPr>
              <a:t>For example: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Hydrochloric acid + Sodium hydroxide           Sodium chloride + Water</a:t>
            </a:r>
          </a:p>
          <a:p>
            <a:pPr marL="0" indent="0" algn="ctr">
              <a:buNone/>
            </a:pPr>
            <a:endParaRPr lang="en-GB" dirty="0">
              <a:solidFill>
                <a:srgbClr val="FF0000"/>
              </a:solidFill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7D89FAC4-D99D-4D04-AA2B-26D1D5FA010A}"/>
              </a:ext>
            </a:extLst>
          </p:cNvPr>
          <p:cNvCxnSpPr>
            <a:cxnSpLocks/>
          </p:cNvCxnSpPr>
          <p:nvPr/>
        </p:nvCxnSpPr>
        <p:spPr>
          <a:xfrm>
            <a:off x="5353878" y="3723861"/>
            <a:ext cx="1789044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8C95C00A-9466-4C84-B35B-F6140BA29A39}"/>
              </a:ext>
            </a:extLst>
          </p:cNvPr>
          <p:cNvSpPr/>
          <p:nvPr/>
        </p:nvSpPr>
        <p:spPr>
          <a:xfrm>
            <a:off x="838200" y="3061252"/>
            <a:ext cx="10515600" cy="132521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92891DF4-5F95-4B92-813A-7F9621098369}"/>
              </a:ext>
            </a:extLst>
          </p:cNvPr>
          <p:cNvCxnSpPr>
            <a:cxnSpLocks/>
          </p:cNvCxnSpPr>
          <p:nvPr/>
        </p:nvCxnSpPr>
        <p:spPr>
          <a:xfrm>
            <a:off x="6513443" y="5307496"/>
            <a:ext cx="629479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09662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9A54EA-E307-4DBB-9DD3-843838C07A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u="sng" dirty="0"/>
              <a:t>When naming a salt: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31B843-2101-42E5-8164-6457144894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>
                <a:solidFill>
                  <a:srgbClr val="FF0000"/>
                </a:solidFill>
              </a:rPr>
              <a:t>When we name a salt, the first part of the alkali name remains (e.g. sodium) but the type of acid changes:</a:t>
            </a:r>
          </a:p>
          <a:p>
            <a:pPr marL="0" indent="0">
              <a:buNone/>
            </a:pPr>
            <a:endParaRPr lang="en-GB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sz="3600" dirty="0">
                <a:solidFill>
                  <a:srgbClr val="FF0000"/>
                </a:solidFill>
              </a:rPr>
              <a:t>Hydrochloric = ‘chloride’</a:t>
            </a:r>
          </a:p>
          <a:p>
            <a:pPr marL="0" indent="0">
              <a:buNone/>
            </a:pPr>
            <a:r>
              <a:rPr lang="en-GB" sz="3600" dirty="0">
                <a:solidFill>
                  <a:srgbClr val="FF0000"/>
                </a:solidFill>
              </a:rPr>
              <a:t>Nitric = ‘nitrate’</a:t>
            </a:r>
          </a:p>
          <a:p>
            <a:pPr marL="0" indent="0">
              <a:buNone/>
            </a:pPr>
            <a:r>
              <a:rPr lang="en-GB" sz="3600" dirty="0">
                <a:solidFill>
                  <a:srgbClr val="FF0000"/>
                </a:solidFill>
              </a:rPr>
              <a:t>Sulfuric = ‘</a:t>
            </a:r>
            <a:r>
              <a:rPr lang="en-GB" sz="3600" dirty="0" err="1">
                <a:solidFill>
                  <a:srgbClr val="FF0000"/>
                </a:solidFill>
              </a:rPr>
              <a:t>sulfate</a:t>
            </a:r>
            <a:r>
              <a:rPr lang="en-GB" sz="3600" dirty="0">
                <a:solidFill>
                  <a:srgbClr val="FF0000"/>
                </a:solidFill>
              </a:rPr>
              <a:t>’ </a:t>
            </a:r>
          </a:p>
          <a:p>
            <a:pPr marL="0" indent="0">
              <a:buNone/>
            </a:pP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6746964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95FBE8-5B9F-4C44-975E-8BE549B559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133E46C-CD19-4C50-B8F3-418955FA2D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395" t="51613" r="11331" b="33756"/>
          <a:stretch/>
        </p:blipFill>
        <p:spPr>
          <a:xfrm>
            <a:off x="0" y="-175210"/>
            <a:ext cx="12192000" cy="169195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5CB7930-6589-4D66-826A-1E75D8A3B5AD}"/>
              </a:ext>
            </a:extLst>
          </p:cNvPr>
          <p:cNvSpPr/>
          <p:nvPr/>
        </p:nvSpPr>
        <p:spPr>
          <a:xfrm>
            <a:off x="132521" y="1245704"/>
            <a:ext cx="11926957" cy="556100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600" b="1" u="sng" dirty="0">
                <a:solidFill>
                  <a:schemeClr val="tx1"/>
                </a:solidFill>
              </a:rPr>
              <a:t>Copy and complete the following equations, using the general equation above for guidance:</a:t>
            </a:r>
          </a:p>
          <a:p>
            <a:pPr algn="ctr"/>
            <a:endParaRPr lang="en-GB" sz="2600" dirty="0">
              <a:solidFill>
                <a:schemeClr val="tx1"/>
              </a:solidFill>
            </a:endParaRPr>
          </a:p>
          <a:p>
            <a:pPr marL="514350" indent="-514350" algn="ctr">
              <a:buAutoNum type="arabicParenR"/>
            </a:pPr>
            <a:r>
              <a:rPr lang="en-GB" sz="2600" dirty="0">
                <a:solidFill>
                  <a:schemeClr val="tx1"/>
                </a:solidFill>
              </a:rPr>
              <a:t>Hydrochloric acid + ___________ hydroxide               Potassium chloride + water</a:t>
            </a:r>
          </a:p>
          <a:p>
            <a:pPr marL="514350" indent="-514350" algn="ctr">
              <a:buAutoNum type="arabicParenR"/>
            </a:pPr>
            <a:endParaRPr lang="en-GB" sz="2600" dirty="0">
              <a:solidFill>
                <a:schemeClr val="tx1"/>
              </a:solidFill>
            </a:endParaRPr>
          </a:p>
          <a:p>
            <a:pPr marL="514350" indent="-514350" algn="ctr">
              <a:buAutoNum type="arabicParenR"/>
            </a:pPr>
            <a:r>
              <a:rPr lang="en-GB" sz="2600" dirty="0">
                <a:solidFill>
                  <a:schemeClr val="tx1"/>
                </a:solidFill>
              </a:rPr>
              <a:t>_________ acid + sodium hydroxide             sodium nitrate + water</a:t>
            </a:r>
          </a:p>
          <a:p>
            <a:pPr marL="514350" indent="-514350" algn="ctr">
              <a:buAutoNum type="arabicParenR"/>
            </a:pPr>
            <a:endParaRPr lang="en-GB" sz="2600" dirty="0">
              <a:solidFill>
                <a:schemeClr val="tx1"/>
              </a:solidFill>
            </a:endParaRPr>
          </a:p>
          <a:p>
            <a:pPr marL="514350" indent="-514350" algn="ctr">
              <a:buAutoNum type="arabicParenR"/>
            </a:pPr>
            <a:r>
              <a:rPr lang="en-GB" sz="2600" dirty="0">
                <a:solidFill>
                  <a:schemeClr val="tx1"/>
                </a:solidFill>
              </a:rPr>
              <a:t>Sulfuric acid + calcium hydroxide             calcium __________ + water</a:t>
            </a:r>
          </a:p>
          <a:p>
            <a:pPr marL="514350" indent="-514350" algn="ctr">
              <a:buAutoNum type="arabicParenR"/>
            </a:pPr>
            <a:endParaRPr lang="en-GB" sz="2600" dirty="0">
              <a:solidFill>
                <a:schemeClr val="tx1"/>
              </a:solidFill>
            </a:endParaRPr>
          </a:p>
          <a:p>
            <a:pPr marL="514350" indent="-514350" algn="ctr">
              <a:buAutoNum type="arabicParenR"/>
            </a:pPr>
            <a:r>
              <a:rPr lang="en-GB" sz="2600" dirty="0">
                <a:solidFill>
                  <a:schemeClr val="tx1"/>
                </a:solidFill>
              </a:rPr>
              <a:t>______________ acid + magnesium hydroxide              magnesium chloride + water</a:t>
            </a:r>
          </a:p>
          <a:p>
            <a:pPr marL="514350" indent="-514350" algn="ctr">
              <a:buAutoNum type="arabicParenR"/>
            </a:pPr>
            <a:endParaRPr lang="en-GB" sz="2600" dirty="0">
              <a:solidFill>
                <a:schemeClr val="tx1"/>
              </a:solidFill>
            </a:endParaRPr>
          </a:p>
          <a:p>
            <a:pPr marL="514350" indent="-514350" algn="ctr">
              <a:buAutoNum type="arabicParenR"/>
            </a:pPr>
            <a:r>
              <a:rPr lang="en-GB" sz="2600" dirty="0">
                <a:solidFill>
                  <a:schemeClr val="tx1"/>
                </a:solidFill>
              </a:rPr>
              <a:t>___________ acid + ______ hydroxide              calcium </a:t>
            </a:r>
            <a:r>
              <a:rPr lang="en-GB" sz="2600" dirty="0" err="1">
                <a:solidFill>
                  <a:schemeClr val="tx1"/>
                </a:solidFill>
              </a:rPr>
              <a:t>sulfate</a:t>
            </a:r>
            <a:r>
              <a:rPr lang="en-GB" sz="2600" dirty="0">
                <a:solidFill>
                  <a:schemeClr val="tx1"/>
                </a:solidFill>
              </a:rPr>
              <a:t> + water</a:t>
            </a:r>
          </a:p>
          <a:p>
            <a:pPr marL="514350" indent="-514350" algn="ctr">
              <a:buAutoNum type="arabicParenR"/>
            </a:pPr>
            <a:endParaRPr lang="en-GB" sz="2600" dirty="0">
              <a:solidFill>
                <a:schemeClr val="tx1"/>
              </a:solidFill>
            </a:endParaRPr>
          </a:p>
          <a:p>
            <a:pPr marL="514350" indent="-514350" algn="ctr">
              <a:buAutoNum type="arabicParenR"/>
            </a:pPr>
            <a:r>
              <a:rPr lang="en-GB" sz="2600" dirty="0">
                <a:solidFill>
                  <a:schemeClr val="tx1"/>
                </a:solidFill>
              </a:rPr>
              <a:t>___________ acid + potassium hydroxide             ______ nitrate + water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FD8FD55E-9603-4B92-9BF7-4766B77DC49E}"/>
              </a:ext>
            </a:extLst>
          </p:cNvPr>
          <p:cNvCxnSpPr/>
          <p:nvPr/>
        </p:nvCxnSpPr>
        <p:spPr>
          <a:xfrm>
            <a:off x="7010400" y="2690191"/>
            <a:ext cx="967409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77A02F19-A0BD-4CB7-BBC6-E6508F672415}"/>
              </a:ext>
            </a:extLst>
          </p:cNvPr>
          <p:cNvCxnSpPr>
            <a:cxnSpLocks/>
          </p:cNvCxnSpPr>
          <p:nvPr/>
        </p:nvCxnSpPr>
        <p:spPr>
          <a:xfrm>
            <a:off x="6781800" y="3448877"/>
            <a:ext cx="894522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DA743B71-CC65-4B45-AA24-3ABF1AB3B0F3}"/>
              </a:ext>
            </a:extLst>
          </p:cNvPr>
          <p:cNvCxnSpPr>
            <a:cxnSpLocks/>
          </p:cNvCxnSpPr>
          <p:nvPr/>
        </p:nvCxnSpPr>
        <p:spPr>
          <a:xfrm>
            <a:off x="6274904" y="4253946"/>
            <a:ext cx="73549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B635F7D2-208A-47C9-BB74-47B7855EF96A}"/>
              </a:ext>
            </a:extLst>
          </p:cNvPr>
          <p:cNvCxnSpPr>
            <a:cxnSpLocks/>
          </p:cNvCxnSpPr>
          <p:nvPr/>
        </p:nvCxnSpPr>
        <p:spPr>
          <a:xfrm>
            <a:off x="7050156" y="5055703"/>
            <a:ext cx="927653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5D561AB9-C291-42F5-86C4-4040B56773E8}"/>
              </a:ext>
            </a:extLst>
          </p:cNvPr>
          <p:cNvCxnSpPr>
            <a:cxnSpLocks/>
          </p:cNvCxnSpPr>
          <p:nvPr/>
        </p:nvCxnSpPr>
        <p:spPr>
          <a:xfrm>
            <a:off x="6911008" y="5804451"/>
            <a:ext cx="927653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018EA9ED-9C23-40B9-BD37-A8BE19FAC13F}"/>
              </a:ext>
            </a:extLst>
          </p:cNvPr>
          <p:cNvCxnSpPr>
            <a:cxnSpLocks/>
          </p:cNvCxnSpPr>
          <p:nvPr/>
        </p:nvCxnSpPr>
        <p:spPr>
          <a:xfrm>
            <a:off x="7229061" y="6619458"/>
            <a:ext cx="74874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92628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71B116-511F-4E9F-9584-B0B5D39B3C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Some salts can also be made by reacting metals with acids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CC5E57-2B1C-4F50-A043-A93EBEDA24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>
                <a:solidFill>
                  <a:srgbClr val="FF0000"/>
                </a:solidFill>
              </a:rPr>
              <a:t>When a metal reacts with an acid it produces a salt and hydrogen:</a:t>
            </a:r>
          </a:p>
          <a:p>
            <a:pPr marL="0" indent="0">
              <a:buNone/>
            </a:pPr>
            <a:endParaRPr lang="en-GB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sz="3600" dirty="0">
                <a:solidFill>
                  <a:srgbClr val="FF0000"/>
                </a:solidFill>
              </a:rPr>
              <a:t>METAL       +        ACID                     SALT     +    HYDROGEN</a:t>
            </a:r>
          </a:p>
          <a:p>
            <a:pPr marL="0" indent="0">
              <a:buNone/>
            </a:pPr>
            <a:endParaRPr lang="en-GB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b="1" u="sng" dirty="0">
                <a:solidFill>
                  <a:srgbClr val="FF0000"/>
                </a:solidFill>
              </a:rPr>
              <a:t>For example: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Copper oxide + hydrochloric acid           copper chloride + hydrogen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4AE4DA-8ABA-42FE-8CF6-B8101F07456A}"/>
              </a:ext>
            </a:extLst>
          </p:cNvPr>
          <p:cNvSpPr/>
          <p:nvPr/>
        </p:nvSpPr>
        <p:spPr>
          <a:xfrm>
            <a:off x="838200" y="3127513"/>
            <a:ext cx="10515600" cy="132521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5A0E71D4-9699-4312-B49E-146F6BCBB11A}"/>
              </a:ext>
            </a:extLst>
          </p:cNvPr>
          <p:cNvCxnSpPr>
            <a:cxnSpLocks/>
          </p:cNvCxnSpPr>
          <p:nvPr/>
        </p:nvCxnSpPr>
        <p:spPr>
          <a:xfrm>
            <a:off x="5088835" y="3816627"/>
            <a:ext cx="1789044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9CA0EC30-1AC8-41BF-98EA-5C74FF6A12B6}"/>
              </a:ext>
            </a:extLst>
          </p:cNvPr>
          <p:cNvCxnSpPr>
            <a:cxnSpLocks/>
          </p:cNvCxnSpPr>
          <p:nvPr/>
        </p:nvCxnSpPr>
        <p:spPr>
          <a:xfrm>
            <a:off x="5781260" y="5532783"/>
            <a:ext cx="629479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40756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049D6-B209-4923-8004-69EBCD8C3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b="1" u="sng" dirty="0"/>
              <a:t>YouTube video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D545C6-C46D-445E-AC26-FDB758AB94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hlinkClick r:id="rId2"/>
              </a:rPr>
              <a:t>https://www.youtube.com/watch?v=qIOMlwBoe_4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306238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BB88BC-7C7B-41F1-81CF-A06408188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526774"/>
            <a:ext cx="12192000" cy="2345635"/>
          </a:xfrm>
        </p:spPr>
        <p:txBody>
          <a:bodyPr>
            <a:normAutofit/>
          </a:bodyPr>
          <a:lstStyle/>
          <a:p>
            <a:r>
              <a:rPr lang="en-GB" sz="4000" b="1" u="sng" dirty="0"/>
              <a:t>Using the video we have just watched, put the statements in order for how to make a salt from an acid and alkali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B28EBC7-D38F-4B28-9DCC-92D681B13517}"/>
              </a:ext>
            </a:extLst>
          </p:cNvPr>
          <p:cNvSpPr/>
          <p:nvPr/>
        </p:nvSpPr>
        <p:spPr>
          <a:xfrm>
            <a:off x="974035" y="5248666"/>
            <a:ext cx="10243930" cy="622852"/>
          </a:xfrm>
          <a:prstGeom prst="rect">
            <a:avLst/>
          </a:prstGeom>
          <a:solidFill>
            <a:srgbClr val="FF5353"/>
          </a:solidFill>
          <a:ln>
            <a:solidFill>
              <a:srgbClr val="FF01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Add copper oxide powder to dilute sulfuric acid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52835F8-66AE-4B59-AF81-9D2690C040F3}"/>
              </a:ext>
            </a:extLst>
          </p:cNvPr>
          <p:cNvSpPr/>
          <p:nvPr/>
        </p:nvSpPr>
        <p:spPr>
          <a:xfrm>
            <a:off x="974035" y="1462708"/>
            <a:ext cx="10243930" cy="88127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Keep adding copper oxide powder until it won’t dissolve anymore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D6F843B-FBB2-4EC0-A59D-DD62BEA16AFB}"/>
              </a:ext>
            </a:extLst>
          </p:cNvPr>
          <p:cNvSpPr/>
          <p:nvPr/>
        </p:nvSpPr>
        <p:spPr>
          <a:xfrm>
            <a:off x="974035" y="3393373"/>
            <a:ext cx="10243930" cy="761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Heat the copper </a:t>
            </a:r>
            <a:r>
              <a:rPr lang="en-GB" sz="2800" dirty="0" err="1">
                <a:solidFill>
                  <a:schemeClr val="tx1"/>
                </a:solidFill>
              </a:rPr>
              <a:t>sulfate</a:t>
            </a:r>
            <a:r>
              <a:rPr lang="en-GB" sz="2800" dirty="0">
                <a:solidFill>
                  <a:schemeClr val="tx1"/>
                </a:solidFill>
              </a:rPr>
              <a:t> solution in an evaporating basin until most of the water has evaporated.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0C88385-3690-41C7-B13A-2CC7AD7F0807}"/>
              </a:ext>
            </a:extLst>
          </p:cNvPr>
          <p:cNvSpPr/>
          <p:nvPr/>
        </p:nvSpPr>
        <p:spPr>
          <a:xfrm>
            <a:off x="974035" y="6042991"/>
            <a:ext cx="10243930" cy="728868"/>
          </a:xfrm>
          <a:prstGeom prst="rect">
            <a:avLst/>
          </a:prstGeom>
          <a:solidFill>
            <a:srgbClr val="C15BFF"/>
          </a:solidFill>
          <a:ln>
            <a:solidFill>
              <a:srgbClr val="AA2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Leave the evaporating basin in a warm place to let the rest of the water evaporate.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326579D-0DD0-48E1-923F-D505A808DC75}"/>
              </a:ext>
            </a:extLst>
          </p:cNvPr>
          <p:cNvSpPr/>
          <p:nvPr/>
        </p:nvSpPr>
        <p:spPr>
          <a:xfrm>
            <a:off x="974035" y="2535300"/>
            <a:ext cx="10243930" cy="6228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Filter the mixture to remove the excess copper oxide that didn’t react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528C4AA-345A-4DC0-BCA4-1CEB256B0308}"/>
              </a:ext>
            </a:extLst>
          </p:cNvPr>
          <p:cNvSpPr/>
          <p:nvPr/>
        </p:nvSpPr>
        <p:spPr>
          <a:xfrm>
            <a:off x="974035" y="4390593"/>
            <a:ext cx="10243930" cy="62285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You are left with crystals of copper </a:t>
            </a:r>
            <a:r>
              <a:rPr lang="en-GB" sz="2800" dirty="0" err="1">
                <a:solidFill>
                  <a:schemeClr val="tx1"/>
                </a:solidFill>
              </a:rPr>
              <a:t>sulfate</a:t>
            </a:r>
            <a:endParaRPr lang="en-GB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91616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BB88BC-7C7B-41F1-81CF-A06408188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526774"/>
            <a:ext cx="12192000" cy="2345635"/>
          </a:xfrm>
        </p:spPr>
        <p:txBody>
          <a:bodyPr>
            <a:normAutofit/>
          </a:bodyPr>
          <a:lstStyle/>
          <a:p>
            <a:r>
              <a:rPr lang="en-GB" sz="4000" b="1" u="sng" dirty="0"/>
              <a:t>Using the video we have just watched, put the statements in order for how to make a salt from an acid and alkali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B28EBC7-D38F-4B28-9DCC-92D681B13517}"/>
              </a:ext>
            </a:extLst>
          </p:cNvPr>
          <p:cNvSpPr/>
          <p:nvPr/>
        </p:nvSpPr>
        <p:spPr>
          <a:xfrm>
            <a:off x="974035" y="1313620"/>
            <a:ext cx="10243930" cy="622852"/>
          </a:xfrm>
          <a:prstGeom prst="rect">
            <a:avLst/>
          </a:prstGeom>
          <a:solidFill>
            <a:srgbClr val="FF5353"/>
          </a:solidFill>
          <a:ln>
            <a:solidFill>
              <a:srgbClr val="FF01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1) Add copper oxide powder to dilute sulfuric acid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52835F8-66AE-4B59-AF81-9D2690C040F3}"/>
              </a:ext>
            </a:extLst>
          </p:cNvPr>
          <p:cNvSpPr/>
          <p:nvPr/>
        </p:nvSpPr>
        <p:spPr>
          <a:xfrm>
            <a:off x="974035" y="2165482"/>
            <a:ext cx="10243930" cy="88127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2) Keep adding copper oxide powder until it won’t dissolve anymore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D6F843B-FBB2-4EC0-A59D-DD62BEA16AFB}"/>
              </a:ext>
            </a:extLst>
          </p:cNvPr>
          <p:cNvSpPr/>
          <p:nvPr/>
        </p:nvSpPr>
        <p:spPr>
          <a:xfrm>
            <a:off x="974035" y="4197230"/>
            <a:ext cx="10243930" cy="761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4) Heat the copper </a:t>
            </a:r>
            <a:r>
              <a:rPr lang="en-GB" sz="2800" dirty="0" err="1">
                <a:solidFill>
                  <a:schemeClr val="tx1"/>
                </a:solidFill>
              </a:rPr>
              <a:t>sulfate</a:t>
            </a:r>
            <a:r>
              <a:rPr lang="en-GB" sz="2800" dirty="0">
                <a:solidFill>
                  <a:schemeClr val="tx1"/>
                </a:solidFill>
              </a:rPr>
              <a:t> solution in an evaporating basin until most of the water has evaporated.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0C88385-3690-41C7-B13A-2CC7AD7F0807}"/>
              </a:ext>
            </a:extLst>
          </p:cNvPr>
          <p:cNvSpPr/>
          <p:nvPr/>
        </p:nvSpPr>
        <p:spPr>
          <a:xfrm>
            <a:off x="974035" y="5226776"/>
            <a:ext cx="10243930" cy="728868"/>
          </a:xfrm>
          <a:prstGeom prst="rect">
            <a:avLst/>
          </a:prstGeom>
          <a:solidFill>
            <a:srgbClr val="C15BFF"/>
          </a:solidFill>
          <a:ln>
            <a:solidFill>
              <a:srgbClr val="AA2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5) Leave the evaporating basin in a warm place to let the rest of the water evaporate.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326579D-0DD0-48E1-923F-D505A808DC75}"/>
              </a:ext>
            </a:extLst>
          </p:cNvPr>
          <p:cNvSpPr/>
          <p:nvPr/>
        </p:nvSpPr>
        <p:spPr>
          <a:xfrm>
            <a:off x="974035" y="3243083"/>
            <a:ext cx="10243930" cy="686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3) Filter the mixture to remove the excess copper oxide that didn’t react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528C4AA-345A-4DC0-BCA4-1CEB256B0308}"/>
              </a:ext>
            </a:extLst>
          </p:cNvPr>
          <p:cNvSpPr/>
          <p:nvPr/>
        </p:nvSpPr>
        <p:spPr>
          <a:xfrm>
            <a:off x="974035" y="6167725"/>
            <a:ext cx="10243930" cy="62285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6) You are left with crystals of copper </a:t>
            </a:r>
            <a:r>
              <a:rPr lang="en-GB" sz="2800" dirty="0" err="1">
                <a:solidFill>
                  <a:schemeClr val="tx1"/>
                </a:solidFill>
              </a:rPr>
              <a:t>sulfate</a:t>
            </a:r>
            <a:endParaRPr lang="en-GB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220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5DF76D-31B6-4F3A-8A35-AE88A4ECF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51710"/>
            <a:ext cx="10515600" cy="1325563"/>
          </a:xfrm>
        </p:spPr>
        <p:txBody>
          <a:bodyPr/>
          <a:lstStyle/>
          <a:p>
            <a:r>
              <a:rPr lang="en-GB" sz="5400" b="1" u="sng" dirty="0"/>
              <a:t>Plenary</a:t>
            </a:r>
            <a:endParaRPr lang="en-GB" b="1" u="sng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AAD87C3-F1AF-4D15-B2A7-FB54ACBF9614}"/>
              </a:ext>
            </a:extLst>
          </p:cNvPr>
          <p:cNvSpPr/>
          <p:nvPr/>
        </p:nvSpPr>
        <p:spPr>
          <a:xfrm>
            <a:off x="742122" y="4717774"/>
            <a:ext cx="3511826" cy="1709530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Describe what is meant by a neutralisation reaction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98AABCD1-E8A5-4277-B0AF-EEB35F551D1A}"/>
              </a:ext>
            </a:extLst>
          </p:cNvPr>
          <p:cNvSpPr/>
          <p:nvPr/>
        </p:nvSpPr>
        <p:spPr>
          <a:xfrm>
            <a:off x="4538870" y="4717774"/>
            <a:ext cx="3511826" cy="1709530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Recall the equation for a neutralisation reaction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E473D540-B20B-4806-96FA-818E1DF4B2DB}"/>
              </a:ext>
            </a:extLst>
          </p:cNvPr>
          <p:cNvSpPr/>
          <p:nvPr/>
        </p:nvSpPr>
        <p:spPr>
          <a:xfrm>
            <a:off x="8335618" y="4717774"/>
            <a:ext cx="3511826" cy="1709530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Recall the equation for a reaction between a metal and an acid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C885E27-CB8B-4E77-9CCD-1A882DAF10B5}"/>
              </a:ext>
            </a:extLst>
          </p:cNvPr>
          <p:cNvSpPr/>
          <p:nvPr/>
        </p:nvSpPr>
        <p:spPr>
          <a:xfrm>
            <a:off x="2498035" y="2789584"/>
            <a:ext cx="3511826" cy="170953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Write out the word equation for a reaction between sulfuric acid and magnesium hydroxide 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71B873F-5DB6-400C-928C-D10DC1114DDD}"/>
              </a:ext>
            </a:extLst>
          </p:cNvPr>
          <p:cNvSpPr/>
          <p:nvPr/>
        </p:nvSpPr>
        <p:spPr>
          <a:xfrm>
            <a:off x="6182141" y="2789584"/>
            <a:ext cx="3511826" cy="170953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Write out the word equation for a reaction between zinc oxide and sulfuric acid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24138F9-06FE-4190-997A-DEB0A917060D}"/>
              </a:ext>
            </a:extLst>
          </p:cNvPr>
          <p:cNvSpPr/>
          <p:nvPr/>
        </p:nvSpPr>
        <p:spPr>
          <a:xfrm>
            <a:off x="4340087" y="768627"/>
            <a:ext cx="3511826" cy="1709530"/>
          </a:xfrm>
          <a:prstGeom prst="roundRect">
            <a:avLst/>
          </a:prstGeom>
          <a:solidFill>
            <a:srgbClr val="FF5353"/>
          </a:solidFill>
          <a:ln>
            <a:solidFill>
              <a:srgbClr val="FF01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</a:rPr>
              <a:t>Explain, with diagrams, how to create a sample of copper chloride from dilute hydrochloric acid and copper oxide powder. </a:t>
            </a:r>
          </a:p>
        </p:txBody>
      </p:sp>
    </p:spTree>
    <p:extLst>
      <p:ext uri="{BB962C8B-B14F-4D97-AF65-F5344CB8AC3E}">
        <p14:creationId xmlns:p14="http://schemas.microsoft.com/office/powerpoint/2010/main" val="5350040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675D1D5-D066-4ACC-A1BA-18C7C621332B}"/>
</file>

<file path=customXml/itemProps2.xml><?xml version="1.0" encoding="utf-8"?>
<ds:datastoreItem xmlns:ds="http://schemas.openxmlformats.org/officeDocument/2006/customXml" ds:itemID="{ED19C44E-1F67-437F-8C27-C0965CE6D163}"/>
</file>

<file path=customXml/itemProps3.xml><?xml version="1.0" encoding="utf-8"?>
<ds:datastoreItem xmlns:ds="http://schemas.openxmlformats.org/officeDocument/2006/customXml" ds:itemID="{C9F69150-2F93-4886-B081-74F49E06E55B}"/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603</Words>
  <Application>Microsoft Office PowerPoint</Application>
  <PresentationFormat>Widescreen</PresentationFormat>
  <Paragraphs>74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Making Salts</vt:lpstr>
      <vt:lpstr>Learning Objectives</vt:lpstr>
      <vt:lpstr>PowerPoint Presentation</vt:lpstr>
      <vt:lpstr>How might we be able to get a salt from an acid and an alkali?</vt:lpstr>
      <vt:lpstr>Neutralisation Reaction Equations</vt:lpstr>
      <vt:lpstr>When naming a salt:</vt:lpstr>
      <vt:lpstr>PowerPoint Presentation</vt:lpstr>
      <vt:lpstr>Some salts can also be made by reacting metals with acids</vt:lpstr>
      <vt:lpstr>YouTube video</vt:lpstr>
      <vt:lpstr>Using the video we have just watched, put the statements in order for how to make a salt from an acid and alkali</vt:lpstr>
      <vt:lpstr>Using the video we have just watched, put the statements in order for how to make a salt from an acid and alkali</vt:lpstr>
      <vt:lpstr>Plenary</vt:lpstr>
    </vt:vector>
  </TitlesOfParts>
  <Company>The Holt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Naming Salts</dc:title>
  <dc:creator>Mrs A Phillips</dc:creator>
  <cp:lastModifiedBy>Alex</cp:lastModifiedBy>
  <cp:revision>13</cp:revision>
  <cp:lastPrinted>2016-05-12T14:07:36Z</cp:lastPrinted>
  <dcterms:created xsi:type="dcterms:W3CDTF">2016-05-12T14:07:20Z</dcterms:created>
  <dcterms:modified xsi:type="dcterms:W3CDTF">2020-10-17T19:30:53Z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