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7" r:id="rId2"/>
    <p:sldId id="263" r:id="rId3"/>
    <p:sldId id="559" r:id="rId4"/>
    <p:sldId id="256" r:id="rId5"/>
    <p:sldId id="264" r:id="rId6"/>
    <p:sldId id="265" r:id="rId7"/>
    <p:sldId id="536" r:id="rId8"/>
    <p:sldId id="550" r:id="rId9"/>
    <p:sldId id="552" r:id="rId10"/>
    <p:sldId id="553" r:id="rId11"/>
    <p:sldId id="551" r:id="rId12"/>
    <p:sldId id="558" r:id="rId13"/>
    <p:sldId id="26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6564DCB-7F69-4DD2-84E3-3578C629150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51DECE-8B95-421C-B33A-1DB9C6446ED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B583C8-F839-4E9F-96C5-709C6DF6362A}" type="datetime1">
              <a:rPr lang="en-GB" smtClean="0"/>
              <a:t>17/10/2020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519C4B-A366-4B12-AEE4-1738EFCF1AC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D17FDC-6385-4C62-A9BD-A962E03F21E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0BFEDF-197D-4627-BCE1-46A46135B4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916858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6EF9A8-BF3F-428C-B05C-8C2BA2D3E8B4}" type="datetime1">
              <a:rPr lang="en-GB" smtClean="0"/>
              <a:t>17/10/2020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86B410-14C6-407F-A7AF-D941CF0C3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0100863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3B7561-F6FD-4872-8A11-AFABBCCD9B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DD14B0-E7D2-4A64-86D6-99DBEAD435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0D374B-4E50-4815-82C9-494DC2AB4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4B5AF3-FF2E-400A-8FAF-3084269E9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EE07D0-D111-42BC-B1C9-5A4FAD98E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073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C6A23B-68DD-4A29-AA56-BE9979E40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E31024-40D3-46D1-B680-3E5460AC48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8111DA-AE8A-4980-BF4F-31E5E6361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530063-E2D9-4621-9643-F6DAC02E7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CE586D-44A8-4BAD-8FF7-74C2772D2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293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1847A-2D42-4BA0-A324-9D8F4CA09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A2C13A-71AB-4385-A3A5-74B8C6B227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D27034-1253-4066-808B-E54C290F6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3FF90F-4821-4E24-B67C-7F2BD439C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D71D5B-1F1C-42AF-AAF1-BF26F1B9A5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799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B47935-854C-441E-BAFD-DCB08EB5C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2831D5-7B70-420E-BBA5-ACC82B7DA6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33D4DE-E29B-44A5-ABE9-5CBBDB95F0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7DD824-4580-45A7-988D-3B240366F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860895-B47E-4167-91C6-34CE6AAB9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175E47-15EF-4328-8DC9-97926C7C6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20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707558-2342-4BBC-A883-838E2DDF1F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4BD8ED-D260-4D4F-B3DB-3EBD0AC12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D1FBCB-C16B-4C07-B6AE-759F5A5336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79970E-7E80-4EEC-926F-F974224F8B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0EE914-C9B0-4EEA-8EBD-5DDC4074A6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45AC947-8451-47A4-8BCF-B09C425E5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9CBC61-A168-4806-B3D7-8D759A4C5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AA0873E-D0C2-417A-B324-2A67AFDC7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428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9F53C-DCBB-4F6C-86AF-2E7BA18013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FA4EDDE-2DFA-4989-BD1D-54B2DD583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A61A1D-98FA-4802-BC28-4633FB228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924B94-B312-4F69-BB2D-111C184C5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168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562ABF1-E011-4953-8B09-11D79BB53B1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448800" y="182561"/>
            <a:ext cx="2743200" cy="365125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</a:lstStyle>
          <a:p>
            <a:fld id="{C78A3415-8034-425F-8F14-D8A7ACC37F7D}" type="datetimeFigureOut">
              <a:rPr lang="en-GB" smtClean="0"/>
              <a:pPr/>
              <a:t>17/10/2020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3594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1DD60-E0B0-4CC7-9EAB-1503D9046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2454EE-3682-4F34-9DF7-2A81432656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92F652-D7BD-48D6-9A2A-2CC513415D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CF3C3A-5849-455E-8AC4-32279141B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76DD56-216C-436F-9793-5A51DFB15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7D7C17-D703-415A-B047-0E110322C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245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120AF-7A37-4462-B9D6-B8AB303C7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F9B9B5-8787-462D-9BA0-6D43C83353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9AACD2-F941-4A89-9D81-149B298859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079BDB-F9D9-4D41-A9F9-EEB5D3D6C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6E925B-4396-4B2E-B8A8-AF4083984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28A3BD-BDD6-4A17-B71C-8B2553F8B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715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6E3CB-E537-4720-90C4-421C6B612C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B808D6-5975-4D37-BA34-6A6F7894F3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100888-8055-46C2-BCC6-09D796ACF7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3B4EE8-564A-4181-8526-A84751AB1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D459FC-57B6-4E50-9E7A-438F68BC7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890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F11389B-BD50-4403-A7D9-E6ACCCFB6E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A797A4-592F-4E61-981E-6C2DCC93A9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C27C4E-F3F8-4B1E-81B6-DDE02590F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12CA54-866B-4F8A-A39A-F5C3BC0EEC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290B0B-1AAA-464F-AAF2-FDA97BDD2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076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5CB702A-E48F-4DCB-BAFD-8D6F49F7D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B7DB33-93C3-4598-9B9D-A388A4BC39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647BA7-14CA-4281-A88F-8BD94DC66D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A3415-8034-425F-8F14-D8A7ACC37F7D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A1548E-B17A-4976-95A8-CEF4A1F526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96BE05-86DD-4074-B4CE-A831F9AD7D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F4B783-4FDC-4300-84F0-6676A2F8C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926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Comic Sans MS" panose="030F0702030302020204" pitchFamily="66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google.com/url?sa=i&amp;source=images&amp;cd=&amp;ved=2ahUKEwiFu7T3vKDlAhUGxYUKHQUSDFwQjRx6BAgBEAQ&amp;url=https://chem.libretexts.org/Courses/University_of_Arkansas_Little_Rock/Chem_1403%3A_General_Chemistry_2/Text/13._Solutions/13.2_Solvation_Processes&amp;psig=AOvVaw33JsKJeBIPN-411U9sOBSK&amp;ust=1571304664519794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A73A59D-D451-41E5-9A47-D62ECE14F1C9}"/>
              </a:ext>
            </a:extLst>
          </p:cNvPr>
          <p:cNvSpPr/>
          <p:nvPr/>
        </p:nvSpPr>
        <p:spPr>
          <a:xfrm>
            <a:off x="1421297" y="2408582"/>
            <a:ext cx="1828800" cy="1749287"/>
          </a:xfrm>
          <a:prstGeom prst="round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Solvent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Solute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Solution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32C4C32-0425-4745-8A28-66EFA6F51B2C}"/>
              </a:ext>
            </a:extLst>
          </p:cNvPr>
          <p:cNvSpPr/>
          <p:nvPr/>
        </p:nvSpPr>
        <p:spPr>
          <a:xfrm>
            <a:off x="5658682" y="2408581"/>
            <a:ext cx="2590802" cy="1749287"/>
          </a:xfrm>
          <a:prstGeom prst="round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Melting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Evaporation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Condensation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AFBEA18-C917-40BF-B403-D682EF02B1BE}"/>
              </a:ext>
            </a:extLst>
          </p:cNvPr>
          <p:cNvSpPr/>
          <p:nvPr/>
        </p:nvSpPr>
        <p:spPr>
          <a:xfrm>
            <a:off x="8693434" y="2408580"/>
            <a:ext cx="2590802" cy="1749287"/>
          </a:xfrm>
          <a:prstGeom prst="round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Melting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Freezing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Sublimation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8EB767B-6DFC-42B0-926E-295F7AA87D06}"/>
              </a:ext>
            </a:extLst>
          </p:cNvPr>
          <p:cNvSpPr/>
          <p:nvPr/>
        </p:nvSpPr>
        <p:spPr>
          <a:xfrm>
            <a:off x="3694047" y="2408581"/>
            <a:ext cx="1520685" cy="1749287"/>
          </a:xfrm>
          <a:prstGeom prst="round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Solid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Liquid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Gas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EB5895AB-D1AC-4884-AF21-B1D7819FFD26}"/>
              </a:ext>
            </a:extLst>
          </p:cNvPr>
          <p:cNvSpPr/>
          <p:nvPr/>
        </p:nvSpPr>
        <p:spPr>
          <a:xfrm>
            <a:off x="4800599" y="4578625"/>
            <a:ext cx="2590802" cy="1749287"/>
          </a:xfrm>
          <a:prstGeom prst="roundRect">
            <a:avLst/>
          </a:prstGeom>
          <a:noFill/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Element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Atom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Compound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76B0D81-D8C5-4F5F-A2F8-C13F8AF0E426}"/>
              </a:ext>
            </a:extLst>
          </p:cNvPr>
          <p:cNvSpPr txBox="1"/>
          <p:nvPr/>
        </p:nvSpPr>
        <p:spPr>
          <a:xfrm>
            <a:off x="781878" y="404480"/>
            <a:ext cx="99126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>
                <a:latin typeface="Comic Sans MS" panose="030F0702030302020204" pitchFamily="66" charset="0"/>
              </a:rPr>
              <a:t>Starter:</a:t>
            </a:r>
            <a:endParaRPr lang="en-GB" sz="4000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18800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A575FC7-10D7-4249-A78F-9BF0C18AD3EA}"/>
              </a:ext>
            </a:extLst>
          </p:cNvPr>
          <p:cNvSpPr/>
          <p:nvPr/>
        </p:nvSpPr>
        <p:spPr>
          <a:xfrm>
            <a:off x="1702904" y="834887"/>
            <a:ext cx="878619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en-GB" sz="2400" u="sng" dirty="0">
                <a:latin typeface="Comic Sans MS" panose="030F0702030302020204" pitchFamily="66" charset="0"/>
              </a:rPr>
              <a:t>Learning Objectives</a:t>
            </a:r>
          </a:p>
          <a:p>
            <a:pPr>
              <a:spcBef>
                <a:spcPts val="0"/>
              </a:spcBef>
              <a:buFont typeface="Arial"/>
              <a:buChar char="•"/>
              <a:defRPr/>
            </a:pPr>
            <a:endParaRPr lang="en-GB" sz="2400" dirty="0">
              <a:latin typeface="Comic Sans MS" panose="030F0702030302020204" pitchFamily="66" charset="0"/>
            </a:endParaRPr>
          </a:p>
          <a:p>
            <a:pPr>
              <a:spcBef>
                <a:spcPts val="0"/>
              </a:spcBef>
              <a:buFont typeface="Arial"/>
              <a:buChar char="•"/>
              <a:defRPr/>
            </a:pPr>
            <a:r>
              <a:rPr lang="en-GB" sz="2400" dirty="0">
                <a:latin typeface="Comic Sans MS" panose="030F0702030302020204" pitchFamily="66" charset="0"/>
              </a:rPr>
              <a:t>State the meaning of a saturated solution</a:t>
            </a:r>
          </a:p>
          <a:p>
            <a:pPr>
              <a:spcBef>
                <a:spcPts val="0"/>
              </a:spcBef>
              <a:buFont typeface="Arial"/>
              <a:buChar char="•"/>
              <a:defRPr/>
            </a:pPr>
            <a:endParaRPr lang="en-GB" sz="2400" dirty="0">
              <a:latin typeface="Comic Sans MS" panose="030F0702030302020204" pitchFamily="66" charset="0"/>
            </a:endParaRPr>
          </a:p>
          <a:p>
            <a:pPr>
              <a:spcBef>
                <a:spcPts val="0"/>
              </a:spcBef>
              <a:buFont typeface="Arial"/>
              <a:buChar char="•"/>
              <a:defRPr/>
            </a:pPr>
            <a:r>
              <a:rPr lang="en-GB" sz="2400" dirty="0">
                <a:latin typeface="Comic Sans MS" panose="030F0702030302020204" pitchFamily="66" charset="0"/>
              </a:rPr>
              <a:t>Describe the meaning of solubility </a:t>
            </a:r>
          </a:p>
          <a:p>
            <a:pPr>
              <a:spcBef>
                <a:spcPts val="0"/>
              </a:spcBef>
              <a:buFont typeface="Arial"/>
              <a:buChar char="•"/>
              <a:defRPr/>
            </a:pPr>
            <a:endParaRPr lang="en-GB" sz="2400" dirty="0">
              <a:latin typeface="Comic Sans MS" panose="030F0702030302020204" pitchFamily="66" charset="0"/>
            </a:endParaRPr>
          </a:p>
          <a:p>
            <a:pPr>
              <a:spcBef>
                <a:spcPts val="0"/>
              </a:spcBef>
              <a:buFont typeface="Arial"/>
              <a:buChar char="•"/>
              <a:defRPr/>
            </a:pPr>
            <a:r>
              <a:rPr lang="en-GB" sz="2400" dirty="0">
                <a:latin typeface="Comic Sans MS" panose="030F0702030302020204" pitchFamily="66" charset="0"/>
              </a:rPr>
              <a:t>Explain how temperature affects solubility  </a:t>
            </a:r>
          </a:p>
          <a:p>
            <a:pPr>
              <a:spcBef>
                <a:spcPts val="0"/>
              </a:spcBef>
              <a:buFont typeface="Arial"/>
              <a:buChar char="•"/>
              <a:defRPr/>
            </a:pPr>
            <a:endParaRPr lang="en-GB" sz="2400" dirty="0">
              <a:latin typeface="Comic Sans MS" panose="030F0702030302020204" pitchFamily="66" charset="0"/>
            </a:endParaRPr>
          </a:p>
          <a:p>
            <a:pPr>
              <a:spcBef>
                <a:spcPts val="0"/>
              </a:spcBef>
              <a:buFont typeface="Arial"/>
              <a:buChar char="•"/>
              <a:defRPr/>
            </a:pPr>
            <a:r>
              <a:rPr lang="en-GB" sz="2400" dirty="0">
                <a:latin typeface="Comic Sans MS" panose="030F0702030302020204" pitchFamily="66" charset="0"/>
              </a:rPr>
              <a:t>Work scientifically to study the link between temperature and solubility</a:t>
            </a:r>
          </a:p>
        </p:txBody>
      </p:sp>
    </p:spTree>
    <p:extLst>
      <p:ext uri="{BB962C8B-B14F-4D97-AF65-F5344CB8AC3E}">
        <p14:creationId xmlns:p14="http://schemas.microsoft.com/office/powerpoint/2010/main" val="1129155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A0B667-C4F4-44BA-B211-58DB41674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Solutes, Solvents and Solutions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887483-A0AD-4F38-ADCC-5686FBFDF9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A </a:t>
            </a:r>
            <a:r>
              <a:rPr lang="en-GB" b="1" u="sng" dirty="0">
                <a:solidFill>
                  <a:srgbClr val="FF0000"/>
                </a:solidFill>
              </a:rPr>
              <a:t>solute</a:t>
            </a:r>
            <a:r>
              <a:rPr lang="en-GB" dirty="0">
                <a:solidFill>
                  <a:srgbClr val="FF0000"/>
                </a:solidFill>
              </a:rPr>
              <a:t> is a substance that dissolves in a solvent (e.g. sugar)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A </a:t>
            </a:r>
            <a:r>
              <a:rPr lang="en-GB" b="1" u="sng" dirty="0">
                <a:solidFill>
                  <a:srgbClr val="FF0000"/>
                </a:solidFill>
              </a:rPr>
              <a:t>solvent</a:t>
            </a:r>
            <a:r>
              <a:rPr lang="en-GB" dirty="0">
                <a:solidFill>
                  <a:srgbClr val="FF0000"/>
                </a:solidFill>
              </a:rPr>
              <a:t> is a substance that allows solutes to dissolve in it (e.g. water)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A </a:t>
            </a:r>
            <a:r>
              <a:rPr lang="en-GB" b="1" u="sng" dirty="0">
                <a:solidFill>
                  <a:srgbClr val="FF0000"/>
                </a:solidFill>
              </a:rPr>
              <a:t>solution</a:t>
            </a:r>
            <a:r>
              <a:rPr lang="en-GB" dirty="0">
                <a:solidFill>
                  <a:srgbClr val="FF0000"/>
                </a:solidFill>
              </a:rPr>
              <a:t> is formed when a solute dissolves in solvent.</a:t>
            </a:r>
          </a:p>
        </p:txBody>
      </p:sp>
    </p:spTree>
    <p:extLst>
      <p:ext uri="{BB962C8B-B14F-4D97-AF65-F5344CB8AC3E}">
        <p14:creationId xmlns:p14="http://schemas.microsoft.com/office/powerpoint/2010/main" val="3702622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4E471E2D-9755-4866-B77F-BEC2F8E32FB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859618" y="141080"/>
            <a:ext cx="2332382" cy="365125"/>
          </a:xfrm>
        </p:spPr>
        <p:txBody>
          <a:bodyPr/>
          <a:lstStyle/>
          <a:p>
            <a:fld id="{7A8C9A33-24A3-427B-8C38-CA91F2A89040}" type="datetime1">
              <a:rPr lang="en-GB" sz="2800" smtClean="0">
                <a:solidFill>
                  <a:schemeClr val="tx1"/>
                </a:solidFill>
                <a:latin typeface="Comic Sans MS" panose="030F0702030302020204" pitchFamily="66" charset="0"/>
              </a:rPr>
              <a:t>17/10/2020</a:t>
            </a:fld>
            <a:endParaRPr lang="en-GB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C6F23C-BA0E-480D-85D7-39E4D123B2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220" y="2255866"/>
            <a:ext cx="10965559" cy="446105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3C926BE-1D51-4B63-B2CE-79BABC591BFD}"/>
              </a:ext>
            </a:extLst>
          </p:cNvPr>
          <p:cNvSpPr txBox="1"/>
          <p:nvPr/>
        </p:nvSpPr>
        <p:spPr>
          <a:xfrm>
            <a:off x="5135216" y="62032"/>
            <a:ext cx="19215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latin typeface="Comic Sans MS" panose="030F0702030302020204" pitchFamily="66" charset="0"/>
              </a:rPr>
              <a:t>Solubility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14DFAFF-DB46-4360-A3F0-D2A4BEF4BD0E}"/>
              </a:ext>
            </a:extLst>
          </p:cNvPr>
          <p:cNvSpPr txBox="1"/>
          <p:nvPr/>
        </p:nvSpPr>
        <p:spPr>
          <a:xfrm>
            <a:off x="613219" y="644209"/>
            <a:ext cx="105716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In the scenario below, identify what the solvent, solute and solution are. 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BEFC3BE-B54B-4BC1-B1A7-E99F21D7D623}"/>
              </a:ext>
            </a:extLst>
          </p:cNvPr>
          <p:cNvSpPr/>
          <p:nvPr/>
        </p:nvSpPr>
        <p:spPr>
          <a:xfrm>
            <a:off x="7544108" y="1357715"/>
            <a:ext cx="3481701" cy="1611657"/>
          </a:xfrm>
          <a:prstGeom prst="round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Challenge</a:t>
            </a:r>
            <a:r>
              <a:rPr lang="en-GB" sz="2000" dirty="0">
                <a:latin typeface="Comic Sans MS" panose="030F0702030302020204" pitchFamily="66" charset="0"/>
              </a:rPr>
              <a:t>: What is the definition for solvent, solute and solution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F58BB021-3BA3-4763-8711-9CE67E6D8CAC}"/>
              </a:ext>
            </a:extLst>
          </p:cNvPr>
          <p:cNvCxnSpPr/>
          <p:nvPr/>
        </p:nvCxnSpPr>
        <p:spPr>
          <a:xfrm flipH="1">
            <a:off x="1879134" y="2969372"/>
            <a:ext cx="2164360" cy="305392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519918B4-736B-40DE-9696-87ECD58564B2}"/>
              </a:ext>
            </a:extLst>
          </p:cNvPr>
          <p:cNvCxnSpPr>
            <a:cxnSpLocks/>
          </p:cNvCxnSpPr>
          <p:nvPr/>
        </p:nvCxnSpPr>
        <p:spPr>
          <a:xfrm>
            <a:off x="1720109" y="2959431"/>
            <a:ext cx="3086783" cy="3063864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842B75AF-37B5-4964-A063-E737062402E2}"/>
              </a:ext>
            </a:extLst>
          </p:cNvPr>
          <p:cNvCxnSpPr>
            <a:cxnSpLocks/>
          </p:cNvCxnSpPr>
          <p:nvPr/>
        </p:nvCxnSpPr>
        <p:spPr>
          <a:xfrm>
            <a:off x="3088717" y="2969372"/>
            <a:ext cx="5937837" cy="305392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8909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4">
            <a:extLst>
              <a:ext uri="{FF2B5EF4-FFF2-40B4-BE49-F238E27FC236}">
                <a16:creationId xmlns:a16="http://schemas.microsoft.com/office/drawing/2014/main" id="{E4DEA64E-B09B-450E-891F-30BB5ACBA5C1}"/>
              </a:ext>
            </a:extLst>
          </p:cNvPr>
          <p:cNvSpPr txBox="1"/>
          <p:nvPr/>
        </p:nvSpPr>
        <p:spPr>
          <a:xfrm>
            <a:off x="715618" y="0"/>
            <a:ext cx="114763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9pPr>
          </a:lstStyle>
          <a:p>
            <a:r>
              <a:rPr lang="en-GB" sz="2800" dirty="0">
                <a:latin typeface="Comic Sans MS" panose="030F0702030302020204" pitchFamily="66" charset="0"/>
              </a:rPr>
              <a:t>Different amounts of salt have been added to water and mixed. 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0FB9AB38-4466-4756-B3B6-4581DF00D585}"/>
              </a:ext>
            </a:extLst>
          </p:cNvPr>
          <p:cNvSpPr txBox="1"/>
          <p:nvPr/>
        </p:nvSpPr>
        <p:spPr>
          <a:xfrm>
            <a:off x="463826" y="3907366"/>
            <a:ext cx="1160890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Which solution do you think received the most salt?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The solution on the right is described as </a:t>
            </a:r>
            <a:r>
              <a:rPr lang="en-GB" sz="3200" u="sng" dirty="0">
                <a:solidFill>
                  <a:srgbClr val="FFC000"/>
                </a:solidFill>
                <a:latin typeface="Comic Sans MS" panose="030F0702030302020204" pitchFamily="66" charset="0"/>
              </a:rPr>
              <a:t>‘saturated’ </a:t>
            </a:r>
            <a:r>
              <a:rPr lang="en-GB" sz="3200" dirty="0">
                <a:solidFill>
                  <a:srgbClr val="FFC000"/>
                </a:solidFill>
                <a:latin typeface="Comic Sans MS" panose="030F0702030302020204" pitchFamily="66" charset="0"/>
              </a:rPr>
              <a:t>what could this mean?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00B050"/>
                </a:solidFill>
                <a:latin typeface="Comic Sans MS" panose="030F0702030302020204" pitchFamily="66" charset="0"/>
              </a:rPr>
              <a:t>What could you do to dissolve the excess salt in the picture on the right?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AF19794-D760-4070-A448-101D5B3E17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37" t="20013" r="38322" b="46485"/>
          <a:stretch/>
        </p:blipFill>
        <p:spPr bwMode="auto">
          <a:xfrm>
            <a:off x="1083892" y="670423"/>
            <a:ext cx="5544982" cy="3089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1F119F0-31F9-4BF1-AA4D-C25DE18C4DCA}"/>
              </a:ext>
            </a:extLst>
          </p:cNvPr>
          <p:cNvSpPr/>
          <p:nvPr/>
        </p:nvSpPr>
        <p:spPr>
          <a:xfrm>
            <a:off x="7673009" y="1083117"/>
            <a:ext cx="4009475" cy="2554215"/>
          </a:xfrm>
          <a:prstGeom prst="round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Challenge</a:t>
            </a:r>
            <a:r>
              <a:rPr lang="en-GB" sz="2400" dirty="0">
                <a:latin typeface="Comic Sans MS" panose="030F0702030302020204" pitchFamily="66" charset="0"/>
              </a:rPr>
              <a:t>: Draw a particle diagram to show the arrangement of water and salt particles in the left image (use different colours)</a:t>
            </a:r>
          </a:p>
        </p:txBody>
      </p:sp>
    </p:spTree>
    <p:extLst>
      <p:ext uri="{BB962C8B-B14F-4D97-AF65-F5344CB8AC3E}">
        <p14:creationId xmlns:p14="http://schemas.microsoft.com/office/powerpoint/2010/main" val="1521084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solubility particle diagram">
            <a:hlinkClick r:id="rId2"/>
            <a:extLst>
              <a:ext uri="{FF2B5EF4-FFF2-40B4-BE49-F238E27FC236}">
                <a16:creationId xmlns:a16="http://schemas.microsoft.com/office/drawing/2014/main" id="{DD494339-1DE2-4909-9F1C-05D193FCE9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15" r="26973"/>
          <a:stretch/>
        </p:blipFill>
        <p:spPr bwMode="auto">
          <a:xfrm>
            <a:off x="2169995" y="612383"/>
            <a:ext cx="4067033" cy="5633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89ADF74-EB3E-405C-AAE4-2B3A8B51E626}"/>
              </a:ext>
            </a:extLst>
          </p:cNvPr>
          <p:cNvSpPr txBox="1"/>
          <p:nvPr/>
        </p:nvSpPr>
        <p:spPr>
          <a:xfrm>
            <a:off x="7233313" y="1078173"/>
            <a:ext cx="3657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Copy down the diagram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A9C2A04-F4E9-4963-99D8-BC78CDC0D06D}"/>
              </a:ext>
            </a:extLst>
          </p:cNvPr>
          <p:cNvSpPr/>
          <p:nvPr/>
        </p:nvSpPr>
        <p:spPr>
          <a:xfrm>
            <a:off x="7765575" y="3862315"/>
            <a:ext cx="3398293" cy="1917511"/>
          </a:xfrm>
          <a:prstGeom prst="round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Challenge</a:t>
            </a:r>
            <a:r>
              <a:rPr lang="en-GB" sz="2400" dirty="0">
                <a:latin typeface="Comic Sans MS" panose="030F0702030302020204" pitchFamily="66" charset="0"/>
              </a:rPr>
              <a:t>: Draw a diagram to show the arrangement of a saturated solution</a:t>
            </a:r>
          </a:p>
        </p:txBody>
      </p:sp>
    </p:spTree>
    <p:extLst>
      <p:ext uri="{BB962C8B-B14F-4D97-AF65-F5344CB8AC3E}">
        <p14:creationId xmlns:p14="http://schemas.microsoft.com/office/powerpoint/2010/main" val="3657199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291" y="3595501"/>
            <a:ext cx="5516409" cy="3050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-315416"/>
            <a:ext cx="8928992" cy="1609344"/>
          </a:xfrm>
        </p:spPr>
        <p:txBody>
          <a:bodyPr>
            <a:normAutofit/>
          </a:bodyPr>
          <a:lstStyle/>
          <a:p>
            <a:r>
              <a:rPr lang="en-GB" sz="4000" dirty="0"/>
              <a:t> </a:t>
            </a:r>
            <a:r>
              <a:rPr lang="en-GB" sz="4000" u="sng" dirty="0"/>
              <a:t>A Saturated solution 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3512" y="836712"/>
            <a:ext cx="8712968" cy="4050792"/>
          </a:xfrm>
        </p:spPr>
        <p:txBody>
          <a:bodyPr>
            <a:noAutofit/>
          </a:bodyPr>
          <a:lstStyle/>
          <a:p>
            <a:r>
              <a:rPr lang="en-GB" dirty="0"/>
              <a:t>At room temperature you can dissolve 200 g of sugar in a 100 mL of water – 40 teaspoons!</a:t>
            </a:r>
          </a:p>
          <a:p>
            <a:r>
              <a:rPr lang="en-GB" dirty="0"/>
              <a:t>However, if you add anymore it just falls to the bottom.</a:t>
            </a:r>
          </a:p>
          <a:p>
            <a:r>
              <a:rPr lang="en-GB" dirty="0">
                <a:solidFill>
                  <a:srgbClr val="FF0000"/>
                </a:solidFill>
              </a:rPr>
              <a:t>A saturated solution contains the maximum mass of a substance that will dissolve</a:t>
            </a:r>
          </a:p>
        </p:txBody>
      </p:sp>
    </p:spTree>
    <p:extLst>
      <p:ext uri="{BB962C8B-B14F-4D97-AF65-F5344CB8AC3E}">
        <p14:creationId xmlns:p14="http://schemas.microsoft.com/office/powerpoint/2010/main" val="36530733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6070" y="0"/>
            <a:ext cx="894693" cy="1195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3339" y="908720"/>
            <a:ext cx="11423374" cy="1535664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The mass of solute that will dissolve in 100 g of water is called its solubility </a:t>
            </a:r>
          </a:p>
          <a:p>
            <a:r>
              <a:rPr lang="en-GB" dirty="0"/>
              <a:t>Every substance has its own solubility – some are insoluble 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6556" y="-34808"/>
            <a:ext cx="2258888" cy="781000"/>
          </a:xfrm>
        </p:spPr>
        <p:txBody>
          <a:bodyPr>
            <a:normAutofit/>
          </a:bodyPr>
          <a:lstStyle/>
          <a:p>
            <a:r>
              <a:rPr lang="en-GB" sz="3200" u="sng" dirty="0">
                <a:latin typeface="Comic Sans MS" panose="030F0702030302020204" pitchFamily="66" charset="0"/>
              </a:rPr>
              <a:t>Solubility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94" t="26346" r="50589" b="24808"/>
          <a:stretch/>
        </p:blipFill>
        <p:spPr bwMode="auto">
          <a:xfrm>
            <a:off x="1405972" y="2698878"/>
            <a:ext cx="4055768" cy="3773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879976" y="2996952"/>
            <a:ext cx="490605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2800" dirty="0">
                <a:latin typeface="Comic Sans MS" panose="030F0702030302020204" pitchFamily="66" charset="0"/>
              </a:rPr>
              <a:t>Which substance is the most soluble</a:t>
            </a:r>
          </a:p>
          <a:p>
            <a:pPr marL="342900" indent="-342900">
              <a:buFont typeface="+mj-lt"/>
              <a:buAutoNum type="arabicPeriod"/>
            </a:pPr>
            <a:endParaRPr lang="en-GB" sz="2800" dirty="0">
              <a:latin typeface="Comic Sans MS" panose="030F0702030302020204" pitchFamily="66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2800" dirty="0">
                <a:latin typeface="Comic Sans MS" panose="030F0702030302020204" pitchFamily="66" charset="0"/>
              </a:rPr>
              <a:t>Which is the least soluble?</a:t>
            </a:r>
          </a:p>
          <a:p>
            <a:pPr marL="342900" indent="-342900">
              <a:buFont typeface="+mj-lt"/>
              <a:buAutoNum type="arabicPeriod"/>
            </a:pPr>
            <a:endParaRPr lang="en-GB" sz="2800" dirty="0">
              <a:latin typeface="Comic Sans MS" panose="030F0702030302020204" pitchFamily="66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2800" dirty="0">
                <a:latin typeface="Comic Sans MS" panose="030F0702030302020204" pitchFamily="66" charset="0"/>
              </a:rPr>
              <a:t>Which has a solubility of around 73g?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431236" y="3781782"/>
            <a:ext cx="17908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Lithium chloride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22576" y="4837775"/>
            <a:ext cx="1736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Sodium chloride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556239" y="5991937"/>
            <a:ext cx="17027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Copper chloride</a:t>
            </a:r>
          </a:p>
        </p:txBody>
      </p:sp>
    </p:spTree>
    <p:extLst>
      <p:ext uri="{BB962C8B-B14F-4D97-AF65-F5344CB8AC3E}">
        <p14:creationId xmlns:p14="http://schemas.microsoft.com/office/powerpoint/2010/main" val="289528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1742" y="-171400"/>
            <a:ext cx="9390802" cy="1609344"/>
          </a:xfrm>
        </p:spPr>
        <p:txBody>
          <a:bodyPr>
            <a:normAutofit/>
          </a:bodyPr>
          <a:lstStyle/>
          <a:p>
            <a:r>
              <a:rPr lang="en-GB" sz="3600" u="sng" dirty="0"/>
              <a:t>Learning checkpoint – Match up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0904" y="1193563"/>
            <a:ext cx="2880320" cy="954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Comic Sans MS" panose="030F0702030302020204" pitchFamily="66" charset="0"/>
              </a:rPr>
              <a:t>A saturated solution…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0904" y="2416219"/>
            <a:ext cx="2909864" cy="95410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Comic Sans MS" panose="030F0702030302020204" pitchFamily="66" charset="0"/>
              </a:rPr>
              <a:t>An insoluble substance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0904" y="3612775"/>
            <a:ext cx="2304256" cy="52322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Comic Sans MS" panose="030F0702030302020204" pitchFamily="66" charset="0"/>
              </a:rPr>
              <a:t>Solubility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265442" y="1140391"/>
            <a:ext cx="2304256" cy="954107"/>
          </a:xfrm>
          <a:prstGeom prst="rect">
            <a:avLst/>
          </a:prstGeom>
          <a:solidFill>
            <a:srgbClr val="00206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Comic Sans MS" panose="030F0702030302020204" pitchFamily="66" charset="0"/>
              </a:rPr>
              <a:t>Does not dissolve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265442" y="3687925"/>
            <a:ext cx="3960440" cy="1569660"/>
          </a:xfrm>
          <a:prstGeom prst="rect">
            <a:avLst/>
          </a:prstGeom>
          <a:solidFill>
            <a:srgbClr val="00206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Is a solution that contains the greatest mass of solid that can dissolve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265442" y="2289301"/>
            <a:ext cx="3960440" cy="1200329"/>
          </a:xfrm>
          <a:prstGeom prst="rect">
            <a:avLst/>
          </a:prstGeom>
          <a:solidFill>
            <a:srgbClr val="00206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Is the mass of substance that dissolves in 100g of water </a:t>
            </a:r>
          </a:p>
        </p:txBody>
      </p:sp>
      <p:sp>
        <p:nvSpPr>
          <p:cNvPr id="10" name="Right Arrow 9"/>
          <p:cNvSpPr/>
          <p:nvPr/>
        </p:nvSpPr>
        <p:spPr>
          <a:xfrm rot="2112905">
            <a:off x="2411891" y="2865994"/>
            <a:ext cx="5414919" cy="393806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8644" y="941954"/>
            <a:ext cx="909845" cy="6754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ight Arrow 15"/>
          <p:cNvSpPr/>
          <p:nvPr/>
        </p:nvSpPr>
        <p:spPr>
          <a:xfrm rot="20584233">
            <a:off x="3295300" y="2246255"/>
            <a:ext cx="4076731" cy="393806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17" name="Right Arrow 16"/>
          <p:cNvSpPr/>
          <p:nvPr/>
        </p:nvSpPr>
        <p:spPr>
          <a:xfrm rot="20982476">
            <a:off x="2541985" y="3228853"/>
            <a:ext cx="4821789" cy="333936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03512" y="4725145"/>
            <a:ext cx="46805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>
                <a:solidFill>
                  <a:srgbClr val="7030A0"/>
                </a:solidFill>
                <a:latin typeface="Comic Sans MS" panose="030F0702030302020204" pitchFamily="66" charset="0"/>
              </a:rPr>
              <a:t>Stretch:</a:t>
            </a: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 What could the term </a:t>
            </a:r>
            <a:r>
              <a:rPr lang="en-GB" sz="3200" dirty="0" err="1">
                <a:solidFill>
                  <a:srgbClr val="7030A0"/>
                </a:solidFill>
                <a:latin typeface="Comic Sans MS" panose="030F0702030302020204" pitchFamily="66" charset="0"/>
              </a:rPr>
              <a:t>supersaturation</a:t>
            </a: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 mean?</a:t>
            </a:r>
          </a:p>
        </p:txBody>
      </p:sp>
    </p:spTree>
    <p:extLst>
      <p:ext uri="{BB962C8B-B14F-4D97-AF65-F5344CB8AC3E}">
        <p14:creationId xmlns:p14="http://schemas.microsoft.com/office/powerpoint/2010/main" val="3152111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3339" y="0"/>
            <a:ext cx="11224591" cy="848139"/>
          </a:xfrm>
        </p:spPr>
        <p:txBody>
          <a:bodyPr/>
          <a:lstStyle/>
          <a:p>
            <a:r>
              <a:rPr lang="en-GB" u="sng" dirty="0"/>
              <a:t>Design your practical – solubility of salt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9085" y="1238807"/>
            <a:ext cx="5112568" cy="4050792"/>
          </a:xfrm>
        </p:spPr>
        <p:txBody>
          <a:bodyPr>
            <a:noAutofit/>
          </a:bodyPr>
          <a:lstStyle/>
          <a:p>
            <a:r>
              <a:rPr lang="en-GB" dirty="0"/>
              <a:t>Kris wants to find out about the amount of salt dissolved in seawater. </a:t>
            </a:r>
          </a:p>
          <a:p>
            <a:r>
              <a:rPr lang="en-GB" dirty="0"/>
              <a:t>Design a practical investigation to find out whether the solubility of salt in seawater differs according to the temperature of the region. 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112" y="1268760"/>
            <a:ext cx="3234146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234" y="3429001"/>
            <a:ext cx="3176025" cy="2382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26017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0869" y="187351"/>
            <a:ext cx="9110262" cy="795425"/>
          </a:xfrm>
        </p:spPr>
        <p:txBody>
          <a:bodyPr>
            <a:normAutofit/>
          </a:bodyPr>
          <a:lstStyle/>
          <a:p>
            <a:r>
              <a:rPr lang="en-GB" sz="3600" dirty="0"/>
              <a:t>How does temperature affect solubility?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7312128"/>
              </p:ext>
            </p:extLst>
          </p:nvPr>
        </p:nvGraphicFramePr>
        <p:xfrm>
          <a:off x="862791" y="1063631"/>
          <a:ext cx="6096000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Temperature (</a:t>
                      </a:r>
                      <a:r>
                        <a:rPr lang="en-GB" sz="2400" baseline="30000" dirty="0"/>
                        <a:t>o</a:t>
                      </a:r>
                      <a:r>
                        <a:rPr lang="en-GB" sz="2400" dirty="0"/>
                        <a:t>C)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Solubility of sugar (g/100g of water)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236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289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365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476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5385" y="1209371"/>
            <a:ext cx="2414983" cy="2817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03799" y="4399186"/>
            <a:ext cx="80777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31520" lvl="1" indent="-457200">
              <a:buFont typeface="+mj-lt"/>
              <a:buAutoNum type="arabicPeriod"/>
            </a:pPr>
            <a:r>
              <a:rPr lang="en-GB" sz="2400" dirty="0">
                <a:latin typeface="Comic Sans MS" panose="030F0702030302020204" pitchFamily="66" charset="0"/>
              </a:rPr>
              <a:t>What does the data show?</a:t>
            </a:r>
          </a:p>
          <a:p>
            <a:pPr marL="731520" lvl="1" indent="-457200">
              <a:buFont typeface="+mj-lt"/>
              <a:buAutoNum type="arabicPeriod"/>
            </a:pPr>
            <a:r>
              <a:rPr lang="en-GB" sz="2400" dirty="0">
                <a:latin typeface="Comic Sans MS" panose="030F0702030302020204" pitchFamily="66" charset="0"/>
              </a:rPr>
              <a:t>How does solubility change with temperature</a:t>
            </a:r>
          </a:p>
          <a:p>
            <a:pPr marL="731520" lvl="1" indent="-457200">
              <a:buFont typeface="+mj-lt"/>
              <a:buAutoNum type="arabicPeriod"/>
            </a:pPr>
            <a:r>
              <a:rPr lang="en-GB" sz="2400" dirty="0">
                <a:latin typeface="Comic Sans MS" panose="030F0702030302020204" pitchFamily="66" charset="0"/>
              </a:rPr>
              <a:t>Do your results align with your prediction </a:t>
            </a:r>
          </a:p>
          <a:p>
            <a:pPr marL="731520" lvl="1" indent="-457200">
              <a:buFont typeface="+mj-lt"/>
              <a:buAutoNum type="arabicPeriod"/>
            </a:pPr>
            <a:r>
              <a:rPr lang="en-GB" sz="2400" dirty="0">
                <a:latin typeface="Comic Sans MS" panose="030F0702030302020204" pitchFamily="66" charset="0"/>
              </a:rPr>
              <a:t>How could you improve the accuracy and reproducibility of your results?</a:t>
            </a:r>
          </a:p>
        </p:txBody>
      </p:sp>
    </p:spTree>
    <p:extLst>
      <p:ext uri="{BB962C8B-B14F-4D97-AF65-F5344CB8AC3E}">
        <p14:creationId xmlns:p14="http://schemas.microsoft.com/office/powerpoint/2010/main" val="28297831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9616" y="188994"/>
            <a:ext cx="6912768" cy="663913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63552" y="4077073"/>
            <a:ext cx="3672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0000"/>
                </a:solidFill>
              </a:rPr>
              <a:t>Using the data from the practical, draw a sketch graph in your book.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0000"/>
                </a:solidFill>
              </a:rPr>
              <a:t>Include a description of the graph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133F885-9DC0-4DDF-897E-73DB86863EEF}"/>
              </a:ext>
            </a:extLst>
          </p:cNvPr>
          <p:cNvSpPr/>
          <p:nvPr/>
        </p:nvSpPr>
        <p:spPr>
          <a:xfrm>
            <a:off x="7094693" y="1853967"/>
            <a:ext cx="2091252" cy="246413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972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40371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DC427239-4A7A-4530-8E1B-A668C878C642}" vid="{21C4928B-8415-4057-A74E-2A1480CA719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3AB5B83-2035-4E1A-9998-545CFBAEF69C}"/>
</file>

<file path=customXml/itemProps2.xml><?xml version="1.0" encoding="utf-8"?>
<ds:datastoreItem xmlns:ds="http://schemas.openxmlformats.org/officeDocument/2006/customXml" ds:itemID="{87ABBCD5-EEBE-4059-8121-63F4D79B2E3F}"/>
</file>

<file path=customXml/itemProps3.xml><?xml version="1.0" encoding="utf-8"?>
<ds:datastoreItem xmlns:ds="http://schemas.openxmlformats.org/officeDocument/2006/customXml" ds:itemID="{AD4BBF42-E55F-472A-A6DC-D4872E558DD7}"/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103</TotalTime>
  <Words>500</Words>
  <Application>Microsoft Office PowerPoint</Application>
  <PresentationFormat>Widescreen</PresentationFormat>
  <Paragraphs>87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Solutes, Solvents and Solutions</vt:lpstr>
      <vt:lpstr>PowerPoint Presentation</vt:lpstr>
      <vt:lpstr>PowerPoint Presentation</vt:lpstr>
      <vt:lpstr>PowerPoint Presentation</vt:lpstr>
      <vt:lpstr> A Saturated solution   </vt:lpstr>
      <vt:lpstr>Solubility</vt:lpstr>
      <vt:lpstr>Learning checkpoint – Match up</vt:lpstr>
      <vt:lpstr>Design your practical – solubility of salt</vt:lpstr>
      <vt:lpstr>How does temperature affect solubility?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Jodhvir Sidhu</dc:creator>
  <cp:lastModifiedBy>Alex</cp:lastModifiedBy>
  <cp:revision>7</cp:revision>
  <dcterms:created xsi:type="dcterms:W3CDTF">2019-10-16T09:16:51Z</dcterms:created>
  <dcterms:modified xsi:type="dcterms:W3CDTF">2020-10-17T19:53:44Z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