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60" r:id="rId4"/>
  </p:sldMasterIdLst>
  <p:notesMasterIdLst>
    <p:notesMasterId r:id="rId27"/>
  </p:notesMasterIdLst>
  <p:handoutMasterIdLst>
    <p:handoutMasterId r:id="rId28"/>
  </p:handoutMasterIdLst>
  <p:sldIdLst>
    <p:sldId id="294" r:id="rId5"/>
    <p:sldId id="331" r:id="rId6"/>
    <p:sldId id="322" r:id="rId7"/>
    <p:sldId id="324" r:id="rId8"/>
    <p:sldId id="317" r:id="rId9"/>
    <p:sldId id="328" r:id="rId10"/>
    <p:sldId id="325" r:id="rId11"/>
    <p:sldId id="318" r:id="rId12"/>
    <p:sldId id="329" r:id="rId13"/>
    <p:sldId id="319" r:id="rId14"/>
    <p:sldId id="321" r:id="rId15"/>
    <p:sldId id="330" r:id="rId16"/>
    <p:sldId id="341" r:id="rId17"/>
    <p:sldId id="323" r:id="rId18"/>
    <p:sldId id="333" r:id="rId19"/>
    <p:sldId id="340" r:id="rId20"/>
    <p:sldId id="338" r:id="rId21"/>
    <p:sldId id="339" r:id="rId22"/>
    <p:sldId id="336" r:id="rId23"/>
    <p:sldId id="334" r:id="rId24"/>
    <p:sldId id="335" r:id="rId25"/>
    <p:sldId id="337" r:id="rId26"/>
  </p:sldIdLst>
  <p:sldSz cx="9144000" cy="6858000" type="screen4x3"/>
  <p:notesSz cx="6808788" cy="99409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7">
          <p15:clr>
            <a:srgbClr val="A4A3A4"/>
          </p15:clr>
        </p15:guide>
        <p15:guide id="2" pos="2878">
          <p15:clr>
            <a:srgbClr val="A4A3A4"/>
          </p15:clr>
        </p15:guide>
        <p15:guide id="3" orient="horz" pos="1087">
          <p15:clr>
            <a:srgbClr val="A4A3A4"/>
          </p15:clr>
        </p15:guide>
        <p15:guide id="4" pos="3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464A0"/>
    <a:srgbClr val="3273AF"/>
    <a:srgbClr val="783C2D"/>
    <a:srgbClr val="DC7D28"/>
    <a:srgbClr val="325F7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753"/>
    <p:restoredTop sz="82892" autoAdjust="0"/>
  </p:normalViewPr>
  <p:slideViewPr>
    <p:cSldViewPr snapToGrid="0" snapToObjects="1" showGuides="1">
      <p:cViewPr varScale="1">
        <p:scale>
          <a:sx n="68" d="100"/>
          <a:sy n="68" d="100"/>
        </p:scale>
        <p:origin x="1194" y="72"/>
      </p:cViewPr>
      <p:guideLst>
        <p:guide orient="horz" pos="2157"/>
        <p:guide pos="2878"/>
        <p:guide orient="horz" pos="1087"/>
        <p:guide pos="3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71" d="100"/>
          <a:sy n="71" d="100"/>
        </p:scale>
        <p:origin x="1720" y="16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presProps" Target="presProps.xml"/><Relationship Id="rId8" Type="http://schemas.openxmlformats.org/officeDocument/2006/relationships/slide" Target="slides/slide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0475" cy="49704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6737" y="0"/>
            <a:ext cx="2950475" cy="49704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A457E0-B7E6-E24E-BA12-0ABEC3185120}" type="datetimeFigureOut">
              <a:rPr lang="en-US" smtClean="0"/>
              <a:t>10/18/2020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2154"/>
            <a:ext cx="2950475" cy="49704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6737" y="9442154"/>
            <a:ext cx="2950475" cy="49704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88A59E-FE67-3043-A00A-EF9E0FCBDE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887225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0475" cy="49704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6737" y="0"/>
            <a:ext cx="2950475" cy="49704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8A8347-8DF1-B348-8F41-6E1345D82D34}" type="datetimeFigureOut">
              <a:rPr lang="en-US" smtClean="0"/>
              <a:t>10/18/2020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7288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879" y="4721940"/>
            <a:ext cx="5447030" cy="447341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2154"/>
            <a:ext cx="2950475" cy="49704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6737" y="9442154"/>
            <a:ext cx="2950475" cy="49704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A5C70C-4F3D-A24C-BE6B-90E4410CB3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084599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A5C70C-4F3D-A24C-BE6B-90E4410CB343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47008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 userDrawn="1"/>
        </p:nvSpPr>
        <p:spPr>
          <a:xfrm>
            <a:off x="4153" y="6246646"/>
            <a:ext cx="8796168" cy="1657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 userDrawn="1"/>
        </p:nvSpPr>
        <p:spPr>
          <a:xfrm>
            <a:off x="0" y="892053"/>
            <a:ext cx="8796168" cy="1657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540000" y="1303334"/>
            <a:ext cx="4114551" cy="968675"/>
          </a:xfrm>
        </p:spPr>
        <p:txBody>
          <a:bodyPr lIns="0" tIns="0" rIns="0" bIns="0" anchor="t" anchorCtr="0">
            <a:noAutofit/>
          </a:bodyPr>
          <a:lstStyle>
            <a:lvl1pPr algn="l">
              <a:lnSpc>
                <a:spcPts val="3800"/>
              </a:lnSpc>
              <a:defRPr sz="3600" baseline="0">
                <a:solidFill>
                  <a:schemeClr val="tx2"/>
                </a:solidFill>
                <a:latin typeface="AQA Chevin Pro Light"/>
              </a:defRPr>
            </a:lvl1pPr>
          </a:lstStyle>
          <a:p>
            <a:r>
              <a:rPr lang="en-US" dirty="0"/>
              <a:t>Presentation</a:t>
            </a:r>
            <a:br>
              <a:rPr lang="en-US" dirty="0"/>
            </a:br>
            <a:r>
              <a:rPr lang="en-US" dirty="0"/>
              <a:t>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540000" y="2611489"/>
            <a:ext cx="4114551" cy="378312"/>
          </a:xfrm>
        </p:spPr>
        <p:txBody>
          <a:bodyPr lIns="0" tIns="0" rIns="0" bIns="0">
            <a:noAutofit/>
          </a:bodyPr>
          <a:lstStyle>
            <a:lvl1pPr marL="0" indent="0" algn="l">
              <a:lnSpc>
                <a:spcPts val="2600"/>
              </a:lnSpc>
              <a:buNone/>
              <a:defRPr sz="2400" b="0" i="0">
                <a:solidFill>
                  <a:schemeClr val="tx2"/>
                </a:solidFill>
                <a:latin typeface="AQA Chevin Pro Light"/>
                <a:cs typeface="AQA Chevin Pro Ligh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Presented by</a:t>
            </a:r>
            <a:br>
              <a:rPr lang="en-US" dirty="0"/>
            </a:br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0" y="1191693"/>
            <a:ext cx="4645025" cy="0"/>
          </a:xfrm>
          <a:prstGeom prst="line">
            <a:avLst/>
          </a:prstGeom>
          <a:ln w="7620" cap="rnd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 userDrawn="1"/>
        </p:nvCxnSpPr>
        <p:spPr>
          <a:xfrm>
            <a:off x="0" y="2433050"/>
            <a:ext cx="4645025" cy="0"/>
          </a:xfrm>
          <a:prstGeom prst="line">
            <a:avLst/>
          </a:prstGeom>
          <a:ln w="38100" cap="rnd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 userDrawn="1"/>
        </p:nvCxnSpPr>
        <p:spPr>
          <a:xfrm>
            <a:off x="0" y="6339600"/>
            <a:ext cx="8585200" cy="0"/>
          </a:xfrm>
          <a:prstGeom prst="line">
            <a:avLst/>
          </a:prstGeom>
          <a:ln w="7620" cap="rnd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Rectangle 5"/>
          <p:cNvSpPr/>
          <p:nvPr userDrawn="1"/>
        </p:nvSpPr>
        <p:spPr>
          <a:xfrm>
            <a:off x="7825042" y="6455753"/>
            <a:ext cx="971126" cy="40224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2" hasCustomPrompt="1"/>
          </p:nvPr>
        </p:nvSpPr>
        <p:spPr>
          <a:xfrm>
            <a:off x="539750" y="3058062"/>
            <a:ext cx="4114801" cy="338138"/>
          </a:xfrm>
        </p:spPr>
        <p:txBody>
          <a:bodyPr rIns="0"/>
          <a:lstStyle>
            <a:lvl1pPr marL="0" indent="0">
              <a:lnSpc>
                <a:spcPts val="2600"/>
              </a:lnSpc>
              <a:buFontTx/>
              <a:buNone/>
              <a:defRPr sz="2400" b="0" i="0">
                <a:solidFill>
                  <a:schemeClr val="tx2"/>
                </a:solidFill>
                <a:latin typeface="AQA Chevin Pro Light"/>
                <a:cs typeface="AQA Chevin Pro Light"/>
              </a:defRPr>
            </a:lvl1pPr>
          </a:lstStyle>
          <a:p>
            <a:pPr lvl="0"/>
            <a:r>
              <a:rPr lang="en-US" dirty="0"/>
              <a:t>Date &lt;</a:t>
            </a:r>
            <a:r>
              <a:rPr lang="en-US" dirty="0" err="1"/>
              <a:t>dd</a:t>
            </a:r>
            <a:r>
              <a:rPr lang="en-US" dirty="0"/>
              <a:t>/mm/</a:t>
            </a:r>
            <a:r>
              <a:rPr lang="en-US" dirty="0" err="1"/>
              <a:t>yyyy</a:t>
            </a:r>
            <a:r>
              <a:rPr lang="en-US" dirty="0"/>
              <a:t>&gt;</a:t>
            </a:r>
          </a:p>
        </p:txBody>
      </p:sp>
      <p:pic>
        <p:nvPicPr>
          <p:cNvPr id="7" name="Picture 6" descr="AQA_New_logo_no_strapline_RGB_1.5cm_deep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278675"/>
            <a:ext cx="1618488" cy="557784"/>
          </a:xfrm>
          <a:prstGeom prst="rect">
            <a:avLst/>
          </a:prstGeom>
        </p:spPr>
      </p:pic>
      <p:sp>
        <p:nvSpPr>
          <p:cNvPr id="1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76438" y="6617829"/>
            <a:ext cx="2678400" cy="2412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lnSpc>
                <a:spcPts val="1000"/>
              </a:lnSpc>
              <a:defRPr sz="800" b="0" i="0">
                <a:solidFill>
                  <a:schemeClr val="tx1"/>
                </a:solidFill>
                <a:latin typeface="+mn-lt"/>
                <a:cs typeface="AQA Chevin Pro Light"/>
              </a:defRPr>
            </a:lvl1pPr>
          </a:lstStyle>
          <a:p>
            <a:r>
              <a:rPr lang="en-US" dirty="0"/>
              <a:t>Copyright © AQA and its licensors.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9752075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Contents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540000" y="1731713"/>
            <a:ext cx="8045200" cy="44068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76438" y="6617829"/>
            <a:ext cx="2678400" cy="2412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lnSpc>
                <a:spcPts val="1000"/>
              </a:lnSpc>
              <a:defRPr sz="800" b="0" i="0">
                <a:solidFill>
                  <a:schemeClr val="tx1"/>
                </a:solidFill>
                <a:latin typeface="+mn-lt"/>
                <a:cs typeface="AQA Chevin Pro Light"/>
              </a:defRPr>
            </a:lvl1pPr>
          </a:lstStyle>
          <a:p>
            <a:r>
              <a:rPr lang="en-US" dirty="0"/>
              <a:t>Copyright © AQA and its licensors.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18358767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Contents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976438" y="6617829"/>
            <a:ext cx="2678400" cy="241200"/>
          </a:xfrm>
          <a:prstGeom prst="rect">
            <a:avLst/>
          </a:prstGeom>
        </p:spPr>
        <p:txBody>
          <a:bodyPr/>
          <a:lstStyle>
            <a:lvl1pPr>
              <a:lnSpc>
                <a:spcPts val="1000"/>
              </a:lnSpc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Copyright © AQA and its licensors. All rights reserved.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540000" y="1731713"/>
            <a:ext cx="8045200" cy="44068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Rectangle 4"/>
          <p:cNvSpPr/>
          <p:nvPr userDrawn="1"/>
        </p:nvSpPr>
        <p:spPr>
          <a:xfrm>
            <a:off x="7845425" y="6459079"/>
            <a:ext cx="768350" cy="306846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AQA_New_logo_20mm_no_strapline_WHITEOUT_RGB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6000" y="6487200"/>
            <a:ext cx="719352" cy="246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538039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Section title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1976438" y="6617829"/>
            <a:ext cx="2678400" cy="2412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Copyright © AQA and its licensors. All rights reserved.</a:t>
            </a:r>
            <a:endParaRPr 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540000" y="1731713"/>
            <a:ext cx="8045200" cy="44068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04625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esenta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1976438" y="6617829"/>
            <a:ext cx="2678400" cy="241200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Copyright © AQA and its licensors. All rights reserved.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quarter" idx="12"/>
          </p:nvPr>
        </p:nvSpPr>
        <p:spPr>
          <a:xfrm>
            <a:off x="540000" y="1731600"/>
            <a:ext cx="8046000" cy="44064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9946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Vide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en-US" dirty="0"/>
              <a:t>Insert video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76438" y="6617829"/>
            <a:ext cx="2678400" cy="241200"/>
          </a:xfrm>
          <a:prstGeom prst="rect">
            <a:avLst/>
          </a:prstGeom>
        </p:spPr>
        <p:txBody>
          <a:bodyPr/>
          <a:lstStyle>
            <a:lvl1pPr>
              <a:lnSpc>
                <a:spcPts val="1000"/>
              </a:lnSpc>
              <a:defRPr/>
            </a:lvl1pPr>
          </a:lstStyle>
          <a:p>
            <a:r>
              <a:rPr lang="en-US" dirty="0"/>
              <a:t>Copyright © AQA and its licensors.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11834673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ext and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40000" y="1727271"/>
            <a:ext cx="4546350" cy="4406400"/>
          </a:xfrm>
        </p:spPr>
        <p:txBody>
          <a:bodyPr rIns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000"/>
            </a:lvl5pPr>
            <a:lvl6pPr>
              <a:defRPr sz="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5394324" y="1727199"/>
            <a:ext cx="3190875" cy="4406400"/>
          </a:xfrm>
        </p:spPr>
        <p:txBody>
          <a:bodyPr rIns="0"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Insert image or graphic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976438" y="6617829"/>
            <a:ext cx="2678400" cy="241200"/>
          </a:xfrm>
          <a:prstGeom prst="rect">
            <a:avLst/>
          </a:prstGeom>
        </p:spPr>
        <p:txBody>
          <a:bodyPr/>
          <a:lstStyle>
            <a:lvl1pPr>
              <a:lnSpc>
                <a:spcPts val="1000"/>
              </a:lnSpc>
              <a:defRPr/>
            </a:lvl1pPr>
          </a:lstStyle>
          <a:p>
            <a:r>
              <a:rPr lang="en-US" dirty="0"/>
              <a:t>Copyright © AQA and its licensors.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21044520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 userDrawn="1"/>
        </p:nvSpPr>
        <p:spPr>
          <a:xfrm>
            <a:off x="0" y="899455"/>
            <a:ext cx="8768155" cy="22116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976438" y="6617829"/>
            <a:ext cx="2678400" cy="241200"/>
          </a:xfrm>
          <a:prstGeom prst="rect">
            <a:avLst/>
          </a:prstGeom>
        </p:spPr>
        <p:txBody>
          <a:bodyPr/>
          <a:lstStyle>
            <a:lvl1pPr>
              <a:lnSpc>
                <a:spcPts val="1000"/>
              </a:lnSpc>
              <a:defRPr/>
            </a:lvl1pPr>
          </a:lstStyle>
          <a:p>
            <a:r>
              <a:rPr lang="en-US" dirty="0"/>
              <a:t>Copyright © AQA and its licensors. All rights reserved.</a:t>
            </a:r>
          </a:p>
        </p:txBody>
      </p:sp>
      <p:sp>
        <p:nvSpPr>
          <p:cNvPr id="11" name="Title 1"/>
          <p:cNvSpPr>
            <a:spLocks noGrp="1"/>
          </p:cNvSpPr>
          <p:nvPr>
            <p:ph type="ctrTitle" hasCustomPrompt="1"/>
          </p:nvPr>
        </p:nvSpPr>
        <p:spPr>
          <a:xfrm>
            <a:off x="540000" y="1666873"/>
            <a:ext cx="4028825" cy="494942"/>
          </a:xfrm>
        </p:spPr>
        <p:txBody>
          <a:bodyPr lIns="0" tIns="0" rIns="0" bIns="0" anchor="t" anchorCtr="0">
            <a:noAutofit/>
          </a:bodyPr>
          <a:lstStyle>
            <a:lvl1pPr algn="l">
              <a:lnSpc>
                <a:spcPts val="3800"/>
              </a:lnSpc>
              <a:defRPr sz="3600" baseline="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Thank you</a:t>
            </a:r>
          </a:p>
        </p:txBody>
      </p:sp>
      <p:cxnSp>
        <p:nvCxnSpPr>
          <p:cNvPr id="13" name="Straight Connector 12"/>
          <p:cNvCxnSpPr/>
          <p:nvPr userDrawn="1"/>
        </p:nvCxnSpPr>
        <p:spPr>
          <a:xfrm>
            <a:off x="0" y="1191600"/>
            <a:ext cx="4645025" cy="0"/>
          </a:xfrm>
          <a:prstGeom prst="line">
            <a:avLst/>
          </a:prstGeom>
          <a:ln w="7620" cap="rnd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 userDrawn="1"/>
        </p:nvCxnSpPr>
        <p:spPr>
          <a:xfrm>
            <a:off x="0" y="2309805"/>
            <a:ext cx="4645025" cy="0"/>
          </a:xfrm>
          <a:prstGeom prst="line">
            <a:avLst/>
          </a:prstGeom>
          <a:ln w="38100" cap="rnd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 userDrawn="1"/>
        </p:nvSpPr>
        <p:spPr>
          <a:xfrm>
            <a:off x="7780867" y="6458400"/>
            <a:ext cx="829733" cy="3651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 descr="AQA_New_logo_no_strapline_RGB_1.5cm_deep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278675"/>
            <a:ext cx="1618488" cy="557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4167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title Dark Blu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Section title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976438" y="6617829"/>
            <a:ext cx="2678400" cy="241200"/>
          </a:xfrm>
          <a:prstGeom prst="rect">
            <a:avLst/>
          </a:prstGeom>
        </p:spPr>
        <p:txBody>
          <a:bodyPr/>
          <a:lstStyle>
            <a:lvl1pPr>
              <a:lnSpc>
                <a:spcPts val="1000"/>
              </a:lnSpc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Copyright © AQA and its licensors. All rights reserved.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540000" y="1731713"/>
            <a:ext cx="8045200" cy="44068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7845425" y="6459079"/>
            <a:ext cx="768350" cy="306846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AQA_New_logo_20mm_no_strapline_WHITEOUT_RGB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6000" y="6487200"/>
            <a:ext cx="719352" cy="246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14811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Dark Orange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Section title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976438" y="6617829"/>
            <a:ext cx="2678400" cy="241200"/>
          </a:xfrm>
          <a:prstGeom prst="rect">
            <a:avLst/>
          </a:prstGeom>
        </p:spPr>
        <p:txBody>
          <a:bodyPr/>
          <a:lstStyle>
            <a:lvl1pPr>
              <a:lnSpc>
                <a:spcPts val="1000"/>
              </a:lnSpc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Copyright © AQA and its licensors. All rights reserved.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540000" y="1731713"/>
            <a:ext cx="8045200" cy="44068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7845425" y="6459079"/>
            <a:ext cx="768350" cy="306846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AQA_New_logo_20mm_no_strapline_WHITEOUT_RGB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6000" y="6487200"/>
            <a:ext cx="719352" cy="246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89449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Dark Turquoise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Section title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976438" y="6617829"/>
            <a:ext cx="2678400" cy="241200"/>
          </a:xfrm>
          <a:prstGeom prst="rect">
            <a:avLst/>
          </a:prstGeom>
        </p:spPr>
        <p:txBody>
          <a:bodyPr/>
          <a:lstStyle>
            <a:lvl1pPr>
              <a:lnSpc>
                <a:spcPts val="1000"/>
              </a:lnSpc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Copyright © AQA and its licensors. All rights reserved.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540000" y="1731713"/>
            <a:ext cx="8045200" cy="44068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7845425" y="6459079"/>
            <a:ext cx="768350" cy="306846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AQA_New_logo_20mm_no_strapline_WHITEOUT_RGB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6000" y="6487200"/>
            <a:ext cx="719352" cy="246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27785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Dark Pink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Section title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976438" y="6617829"/>
            <a:ext cx="2678400" cy="241200"/>
          </a:xfrm>
          <a:prstGeom prst="rect">
            <a:avLst/>
          </a:prstGeom>
        </p:spPr>
        <p:txBody>
          <a:bodyPr/>
          <a:lstStyle>
            <a:lvl1pPr>
              <a:lnSpc>
                <a:spcPts val="1000"/>
              </a:lnSpc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Copyright © AQA and its licensors. All rights reserved.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540000" y="1731713"/>
            <a:ext cx="8045200" cy="44068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7845425" y="6459079"/>
            <a:ext cx="768350" cy="306846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AQA_New_logo_20mm_no_strapline_WHITEOUT_RGB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6000" y="6487200"/>
            <a:ext cx="719352" cy="246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18779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Dark Green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Section title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976438" y="6617829"/>
            <a:ext cx="2678400" cy="241200"/>
          </a:xfrm>
          <a:prstGeom prst="rect">
            <a:avLst/>
          </a:prstGeom>
        </p:spPr>
        <p:txBody>
          <a:bodyPr/>
          <a:lstStyle>
            <a:lvl1pPr>
              <a:lnSpc>
                <a:spcPts val="1000"/>
              </a:lnSpc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Copyright © AQA and its licensors. All rights reserved.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540000" y="1731713"/>
            <a:ext cx="8045200" cy="44068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7845425" y="6459079"/>
            <a:ext cx="768350" cy="306846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AQA_New_logo_20mm_no_strapline_WHITEOUT_RGB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6000" y="6487200"/>
            <a:ext cx="719352" cy="246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7853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Dark Violet">
    <p:bg>
      <p:bgPr>
        <a:solidFill>
          <a:srgbClr val="6464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Section title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976438" y="6617829"/>
            <a:ext cx="2678400" cy="241200"/>
          </a:xfrm>
          <a:prstGeom prst="rect">
            <a:avLst/>
          </a:prstGeom>
        </p:spPr>
        <p:txBody>
          <a:bodyPr/>
          <a:lstStyle>
            <a:lvl1pPr>
              <a:lnSpc>
                <a:spcPts val="1000"/>
              </a:lnSpc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Copyright © AQA and its licensors. All rights reserved.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540000" y="1731713"/>
            <a:ext cx="8045200" cy="44068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7845425" y="6459079"/>
            <a:ext cx="768350" cy="306846"/>
          </a:xfrm>
          <a:prstGeom prst="rect">
            <a:avLst/>
          </a:prstGeom>
          <a:solidFill>
            <a:srgbClr val="6464A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AQA_New_logo_20mm_no_strapline_WHITEOUT_RGB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6000" y="6487200"/>
            <a:ext cx="719352" cy="246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87770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Dark Teal">
    <p:bg>
      <p:bgPr>
        <a:solidFill>
          <a:srgbClr val="325F7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Section title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976438" y="6617829"/>
            <a:ext cx="2678400" cy="241200"/>
          </a:xfrm>
          <a:prstGeom prst="rect">
            <a:avLst/>
          </a:prstGeom>
        </p:spPr>
        <p:txBody>
          <a:bodyPr/>
          <a:lstStyle>
            <a:lvl1pPr>
              <a:lnSpc>
                <a:spcPts val="1000"/>
              </a:lnSpc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Copyright © AQA and its licensors. All rights reserved.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540000" y="1731713"/>
            <a:ext cx="8045200" cy="44068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7845425" y="6459079"/>
            <a:ext cx="768350" cy="306846"/>
          </a:xfrm>
          <a:prstGeom prst="rect">
            <a:avLst/>
          </a:prstGeom>
          <a:solidFill>
            <a:srgbClr val="325F7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AQA_New_logo_20mm_no_strapline_WHITEOUT_RGB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6000" y="6487200"/>
            <a:ext cx="719352" cy="246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5063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Dark Yellow">
    <p:bg>
      <p:bgPr>
        <a:solidFill>
          <a:srgbClr val="DC7D2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Section title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976438" y="6617829"/>
            <a:ext cx="2678400" cy="241200"/>
          </a:xfrm>
          <a:prstGeom prst="rect">
            <a:avLst/>
          </a:prstGeom>
        </p:spPr>
        <p:txBody>
          <a:bodyPr/>
          <a:lstStyle>
            <a:lvl1pPr>
              <a:lnSpc>
                <a:spcPts val="1000"/>
              </a:lnSpc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Copyright © AQA and its licensors. All rights reserved.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540000" y="1731713"/>
            <a:ext cx="8045200" cy="44068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7845425" y="6459079"/>
            <a:ext cx="768350" cy="306846"/>
          </a:xfrm>
          <a:prstGeom prst="rect">
            <a:avLst/>
          </a:prstGeom>
          <a:solidFill>
            <a:srgbClr val="DC7D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AQA_New_logo_20mm_no_strapline_WHITEOUT_RGB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6000" y="6487200"/>
            <a:ext cx="719352" cy="246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40169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Dark Brick">
    <p:bg>
      <p:bgPr>
        <a:solidFill>
          <a:srgbClr val="783C2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Section title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976438" y="6617829"/>
            <a:ext cx="2678400" cy="241200"/>
          </a:xfrm>
          <a:prstGeom prst="rect">
            <a:avLst/>
          </a:prstGeom>
        </p:spPr>
        <p:txBody>
          <a:bodyPr/>
          <a:lstStyle>
            <a:lvl1pPr>
              <a:lnSpc>
                <a:spcPts val="1000"/>
              </a:lnSpc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Copyright © AQA and its licensors. All rights reserved.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540000" y="1731713"/>
            <a:ext cx="8045200" cy="44068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7845425" y="6459079"/>
            <a:ext cx="768350" cy="306846"/>
          </a:xfrm>
          <a:prstGeom prst="rect">
            <a:avLst/>
          </a:prstGeom>
          <a:solidFill>
            <a:srgbClr val="783C2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AQA_New_logo_20mm_no_strapline_WHITEOUT_RGB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6000" y="6487200"/>
            <a:ext cx="719352" cy="246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1653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0000" y="441132"/>
            <a:ext cx="8045200" cy="431181"/>
          </a:xfrm>
          <a:prstGeom prst="rect">
            <a:avLst/>
          </a:prstGeom>
        </p:spPr>
        <p:txBody>
          <a:bodyPr vert="horz" lIns="0" tIns="0" rIns="91440" bIns="0" rtlCol="0" anchor="t" anchorCtr="0">
            <a:noAutofit/>
          </a:bodyPr>
          <a:lstStyle/>
          <a:p>
            <a:r>
              <a:rPr lang="en-US" dirty="0"/>
              <a:t>Presentation title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0000" y="1731713"/>
            <a:ext cx="8045200" cy="4406804"/>
          </a:xfrm>
          <a:prstGeom prst="rect">
            <a:avLst/>
          </a:prstGeom>
        </p:spPr>
        <p:txBody>
          <a:bodyPr vert="horz" lIns="0" tIns="0" rIns="9144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962025"/>
            <a:ext cx="8585200" cy="0"/>
          </a:xfrm>
          <a:prstGeom prst="line">
            <a:avLst/>
          </a:prstGeom>
          <a:ln w="7620" cap="rnd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0" y="6340475"/>
            <a:ext cx="8585200" cy="0"/>
          </a:xfrm>
          <a:prstGeom prst="line">
            <a:avLst/>
          </a:prstGeom>
          <a:ln w="7620" cap="rnd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Picture 7" descr="AQA_New_logo_20mm_no_strapline_RGB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6000" y="6487200"/>
            <a:ext cx="719352" cy="246896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40000" y="6415200"/>
            <a:ext cx="1436438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fld id="{80DAB091-367A-9141-A74C-3AA754BCBACD}" type="slidenum">
              <a:rPr lang="en-US" sz="800" smtClean="0"/>
              <a:t>‹#›</a:t>
            </a:fld>
            <a:r>
              <a:rPr lang="en-US" sz="800" dirty="0"/>
              <a:t> of 22</a:t>
            </a:r>
          </a:p>
        </p:txBody>
      </p:sp>
      <p:sp>
        <p:nvSpPr>
          <p:cNvPr id="15" name="Footer Placeholder 3"/>
          <p:cNvSpPr txBox="1">
            <a:spLocks/>
          </p:cNvSpPr>
          <p:nvPr userDrawn="1"/>
        </p:nvSpPr>
        <p:spPr>
          <a:xfrm>
            <a:off x="543398" y="6617829"/>
            <a:ext cx="2678400" cy="2412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defPPr>
              <a:defRPr lang="en-US"/>
            </a:defPPr>
            <a:lvl1pPr marL="0" algn="r" defTabSz="457200" rtl="0" eaLnBrk="1" latinLnBrk="0" hangingPunct="1">
              <a:lnSpc>
                <a:spcPts val="1000"/>
              </a:lnSpc>
              <a:defRPr sz="800" b="0" i="0" kern="1200">
                <a:solidFill>
                  <a:schemeClr val="tx1"/>
                </a:solidFill>
                <a:latin typeface="+mn-lt"/>
                <a:ea typeface="+mn-ea"/>
                <a:cs typeface="AQA Chevin Pro Light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dirty="0"/>
              <a:t>Copyright © AQA and its licensors.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4040711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9" r:id="rId2"/>
    <p:sldLayoutId id="2147483677" r:id="rId3"/>
    <p:sldLayoutId id="2147483680" r:id="rId4"/>
    <p:sldLayoutId id="2147483667" r:id="rId5"/>
    <p:sldLayoutId id="2147483662" r:id="rId6"/>
    <p:sldLayoutId id="2147483664" r:id="rId7"/>
    <p:sldLayoutId id="2147483665" r:id="rId8"/>
    <p:sldLayoutId id="2147483678" r:id="rId9"/>
    <p:sldLayoutId id="2147483669" r:id="rId10"/>
    <p:sldLayoutId id="2147483670" r:id="rId11"/>
    <p:sldLayoutId id="2147483671" r:id="rId12"/>
    <p:sldLayoutId id="2147483672" r:id="rId13"/>
    <p:sldLayoutId id="2147483674" r:id="rId14"/>
    <p:sldLayoutId id="2147483673" r:id="rId15"/>
    <p:sldLayoutId id="2147483675" r:id="rId16"/>
    <p:sldLayoutId id="2147483676" r:id="rId17"/>
  </p:sldLayoutIdLst>
  <p:hf sldNum="0" hdr="0"/>
  <p:txStyles>
    <p:titleStyle>
      <a:lvl1pPr algn="l" defTabSz="457200" rtl="0" eaLnBrk="1" latinLnBrk="0" hangingPunct="1">
        <a:lnSpc>
          <a:spcPts val="2800"/>
        </a:lnSpc>
        <a:spcBef>
          <a:spcPct val="0"/>
        </a:spcBef>
        <a:buNone/>
        <a:defRPr sz="2600" b="0" i="0" kern="1200">
          <a:solidFill>
            <a:schemeClr val="tx2"/>
          </a:solidFill>
          <a:latin typeface="AQA Chevin Pro Light"/>
          <a:ea typeface="+mj-ea"/>
          <a:cs typeface="AQA Chevin Pro Light"/>
        </a:defRPr>
      </a:lvl1pPr>
    </p:titleStyle>
    <p:bodyStyle>
      <a:lvl1pPr marL="342900" indent="-342900" algn="l" defTabSz="457200" rtl="0" eaLnBrk="1" latinLnBrk="0" hangingPunct="1">
        <a:lnSpc>
          <a:spcPts val="2000"/>
        </a:lnSpc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lnSpc>
          <a:spcPts val="2000"/>
        </a:lnSpc>
        <a:spcBef>
          <a:spcPct val="20000"/>
        </a:spcBef>
        <a:buFont typeface="Arial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lnSpc>
          <a:spcPts val="2000"/>
        </a:lnSpc>
        <a:spcBef>
          <a:spcPct val="20000"/>
        </a:spcBef>
        <a:buFont typeface="Arial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lnSpc>
          <a:spcPts val="2000"/>
        </a:lnSpc>
        <a:spcBef>
          <a:spcPct val="20000"/>
        </a:spcBef>
        <a:buFont typeface="Arial"/>
        <a:buChar char="–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lnSpc>
          <a:spcPts val="2000"/>
        </a:lnSpc>
        <a:spcBef>
          <a:spcPct val="20000"/>
        </a:spcBef>
        <a:buFont typeface="Arial"/>
        <a:buChar char="»"/>
        <a:defRPr sz="10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indent="0" algn="l" defTabSz="457200" rtl="0" eaLnBrk="1" latinLnBrk="0" hangingPunct="1">
        <a:spcBef>
          <a:spcPct val="20000"/>
        </a:spcBef>
        <a:buFont typeface="Arial"/>
        <a:buNone/>
        <a:defRPr sz="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indent="0" algn="l" defTabSz="457200" rtl="0" eaLnBrk="1" latinLnBrk="0" hangingPunct="1">
        <a:spcBef>
          <a:spcPct val="20000"/>
        </a:spcBef>
        <a:buFont typeface="Arial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7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Relationship Id="rId1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0000" y="1303334"/>
            <a:ext cx="7181600" cy="968675"/>
          </a:xfrm>
        </p:spPr>
        <p:txBody>
          <a:bodyPr/>
          <a:lstStyle/>
          <a:p>
            <a:r>
              <a:rPr lang="en-US" dirty="0"/>
              <a:t>Algebra skills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9999" y="2611489"/>
            <a:ext cx="7181601" cy="378312"/>
          </a:xfrm>
        </p:spPr>
        <p:txBody>
          <a:bodyPr/>
          <a:lstStyle/>
          <a:p>
            <a:r>
              <a:rPr lang="en-US" dirty="0"/>
              <a:t>Mathematics for GCSE Science</a:t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55555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0000" y="428432"/>
            <a:ext cx="8045200" cy="431181"/>
          </a:xfrm>
        </p:spPr>
        <p:txBody>
          <a:bodyPr/>
          <a:lstStyle/>
          <a:p>
            <a:r>
              <a:rPr lang="en-US" dirty="0"/>
              <a:t>Objectives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lIns="90000"/>
          <a:lstStyle/>
          <a:p>
            <a:r>
              <a:rPr lang="en-US" dirty="0"/>
              <a:t>Understand and use the symbols: =, &lt;, &lt;&lt;, &gt;&gt;, &gt;, ∝, ~</a:t>
            </a:r>
            <a:br>
              <a:rPr lang="en-US" dirty="0"/>
            </a:br>
            <a:endParaRPr lang="en-US" dirty="0"/>
          </a:p>
          <a:p>
            <a:r>
              <a:rPr lang="en-US" dirty="0"/>
              <a:t>Change the subject of an equation</a:t>
            </a:r>
            <a:br>
              <a:rPr lang="en-US" dirty="0"/>
            </a:br>
            <a:endParaRPr lang="en-US" dirty="0"/>
          </a:p>
          <a:p>
            <a:r>
              <a:rPr lang="en-US" dirty="0"/>
              <a:t>Substitute numerical values into algebraic equations using appropriate units for physical quantities</a:t>
            </a:r>
            <a:br>
              <a:rPr lang="en-US" dirty="0"/>
            </a:br>
            <a:endParaRPr lang="en-US" dirty="0"/>
          </a:p>
          <a:p>
            <a:r>
              <a:rPr lang="en-US" dirty="0"/>
              <a:t>Solve simple algebraic equations</a:t>
            </a:r>
          </a:p>
        </p:txBody>
      </p:sp>
    </p:spTree>
    <p:extLst>
      <p:ext uri="{BB962C8B-B14F-4D97-AF65-F5344CB8AC3E}">
        <p14:creationId xmlns:p14="http://schemas.microsoft.com/office/powerpoint/2010/main" val="12003376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0000" y="431604"/>
            <a:ext cx="8045200" cy="431181"/>
          </a:xfrm>
        </p:spPr>
        <p:txBody>
          <a:bodyPr>
            <a:normAutofit/>
          </a:bodyPr>
          <a:lstStyle/>
          <a:p>
            <a:r>
              <a:rPr lang="en-US" sz="2900" dirty="0"/>
              <a:t> Introduction</a:t>
            </a:r>
          </a:p>
        </p:txBody>
      </p:sp>
      <p:sp>
        <p:nvSpPr>
          <p:cNvPr id="5" name="Content Placeholder 4"/>
          <p:cNvSpPr txBox="1">
            <a:spLocks noGrp="1"/>
          </p:cNvSpPr>
          <p:nvPr>
            <p:ph idx="1"/>
          </p:nvPr>
        </p:nvSpPr>
        <p:spPr>
          <a:xfrm>
            <a:off x="539750" y="1725613"/>
            <a:ext cx="8373375" cy="2439642"/>
          </a:xfrm>
          <a:prstGeom prst="rect">
            <a:avLst/>
          </a:prstGeom>
          <a:noFill/>
        </p:spPr>
        <p:txBody>
          <a:bodyPr wrap="square" lIns="90000" rtlCol="0">
            <a:spAutoFit/>
          </a:bodyPr>
          <a:lstStyle/>
          <a:p>
            <a:pPr marL="0" indent="0">
              <a:buNone/>
            </a:pPr>
            <a:r>
              <a:rPr lang="en-US" dirty="0"/>
              <a:t>Algebra is used in many different aspects of Science and </a:t>
            </a:r>
            <a:r>
              <a:rPr lang="en-US" dirty="0" err="1"/>
              <a:t>Maths</a:t>
            </a:r>
            <a:r>
              <a:rPr lang="en-US" dirty="0"/>
              <a:t>.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Here is an example of a useful algebraic formula: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2659874" y="2949181"/>
                <a:ext cx="3824252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 dirty="0" smtClean="0">
                          <a:latin typeface="Cambria Math" charset="0"/>
                        </a:rPr>
                        <m:t>𝑘𝑖𝑙𝑜𝑚𝑒𝑡𝑟𝑒𝑠</m:t>
                      </m:r>
                      <m:r>
                        <a:rPr lang="en-US" sz="2400" i="1" dirty="0" smtClean="0">
                          <a:latin typeface="Cambria Math" charset="0"/>
                        </a:rPr>
                        <m:t> = 1.6 × </m:t>
                      </m:r>
                      <m:r>
                        <a:rPr lang="en-US" sz="2400" i="1" dirty="0">
                          <a:latin typeface="Cambria Math" charset="0"/>
                        </a:rPr>
                        <m:t>𝑚𝑖𝑙𝑒𝑠</m:t>
                      </m:r>
                    </m:oMath>
                  </m:oMathPara>
                </a14:m>
                <a:endParaRPr lang="en-US" sz="2400" i="1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59874" y="2949181"/>
                <a:ext cx="3824252" cy="461665"/>
              </a:xfrm>
              <a:prstGeom prst="rect">
                <a:avLst/>
              </a:prstGeom>
              <a:blipFill rotWithShape="1">
                <a:blip r:embed="rId2"/>
                <a:stretch>
                  <a:fillRect l="-318" r="-79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3105509" y="4355754"/>
                <a:ext cx="2932982" cy="79355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bg-BG" sz="24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400" b="0" i="1" dirty="0" smtClean="0">
                              <a:latin typeface="Cambria Math" charset="0"/>
                            </a:rPr>
                            <m:t>𝑘𝑖𝑙𝑜𝑚𝑒𝑡𝑟𝑒𝑠</m:t>
                          </m:r>
                        </m:num>
                        <m:den>
                          <m:r>
                            <a:rPr lang="en-US" sz="2400" i="0" dirty="0">
                              <a:latin typeface="Cambria Math" charset="0"/>
                            </a:rPr>
                            <m:t>1.6</m:t>
                          </m:r>
                        </m:den>
                      </m:f>
                      <m:r>
                        <a:rPr lang="en-GB" sz="2400" b="0" i="0" dirty="0" smtClean="0">
                          <a:latin typeface="Cambria Math" charset="0"/>
                        </a:rPr>
                        <m:t>=</m:t>
                      </m:r>
                      <m:r>
                        <a:rPr lang="en-GB" sz="2400" b="0" i="1" smtClean="0">
                          <a:latin typeface="Cambria Math" charset="0"/>
                        </a:rPr>
                        <m:t>𝑚𝑖𝑙𝑒𝑠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05509" y="4355754"/>
                <a:ext cx="2932982" cy="793551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Rectangle 10"/>
          <p:cNvSpPr/>
          <p:nvPr/>
        </p:nvSpPr>
        <p:spPr>
          <a:xfrm>
            <a:off x="540000" y="3756438"/>
            <a:ext cx="7943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By rearranging this formula, we could figure out </a:t>
            </a:r>
            <a:r>
              <a:rPr lang="en-US" i="1" dirty="0"/>
              <a:t>miles </a:t>
            </a:r>
            <a:r>
              <a:rPr lang="en-US" dirty="0"/>
              <a:t>in terms of </a:t>
            </a:r>
            <a:r>
              <a:rPr lang="en-US" i="1" dirty="0" err="1"/>
              <a:t>kilometres</a:t>
            </a:r>
            <a:r>
              <a:rPr lang="en-US" dirty="0"/>
              <a:t>:</a:t>
            </a:r>
          </a:p>
        </p:txBody>
      </p:sp>
      <p:sp>
        <p:nvSpPr>
          <p:cNvPr id="12" name="Rectangle 11"/>
          <p:cNvSpPr/>
          <p:nvPr/>
        </p:nvSpPr>
        <p:spPr>
          <a:xfrm>
            <a:off x="539750" y="5340979"/>
            <a:ext cx="794385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Over the course of this presentation, you will learn the key facts of algebra and how to use it. </a:t>
            </a:r>
          </a:p>
        </p:txBody>
      </p:sp>
    </p:spTree>
    <p:extLst>
      <p:ext uri="{BB962C8B-B14F-4D97-AF65-F5344CB8AC3E}">
        <p14:creationId xmlns:p14="http://schemas.microsoft.com/office/powerpoint/2010/main" val="1652279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  <p:bldP spid="8" grpId="0"/>
      <p:bldP spid="9" grpId="0"/>
      <p:bldP spid="1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0000" y="428432"/>
            <a:ext cx="8045200" cy="431181"/>
          </a:xfrm>
        </p:spPr>
        <p:txBody>
          <a:bodyPr/>
          <a:lstStyle/>
          <a:p>
            <a:r>
              <a:rPr lang="en-US" dirty="0"/>
              <a:t>The symbols of algebra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0000" y="1266494"/>
            <a:ext cx="8045200" cy="446646"/>
          </a:xfrm>
        </p:spPr>
        <p:txBody>
          <a:bodyPr lIns="90000"/>
          <a:lstStyle/>
          <a:p>
            <a:pPr marL="0" indent="0">
              <a:buNone/>
            </a:pPr>
            <a:r>
              <a:rPr lang="en-US" dirty="0"/>
              <a:t>Symbols are used in algebra to show the relationships between variables.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4406573" y="1725839"/>
                <a:ext cx="468000" cy="46800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1" i="1" dirty="0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en-US" sz="2400" b="1" dirty="0"/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06573" y="1725839"/>
                <a:ext cx="468000" cy="468000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499482" y="2749807"/>
                <a:ext cx="500457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1" i="1" smtClean="0">
                          <a:latin typeface="Cambria Math"/>
                          <a:ea typeface="Cambria Math"/>
                        </a:rPr>
                        <m:t>&lt;</m:t>
                      </m:r>
                    </m:oMath>
                  </m:oMathPara>
                </a14:m>
                <a:endParaRPr lang="en-US" sz="2400" b="1" dirty="0"/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9482" y="2749807"/>
                <a:ext cx="500457" cy="461665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539750" y="3295736"/>
                <a:ext cx="543739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1" i="1" smtClean="0">
                          <a:latin typeface="Cambria Math"/>
                          <a:ea typeface="Cambria Math"/>
                        </a:rPr>
                        <m:t>≪</m:t>
                      </m:r>
                    </m:oMath>
                  </m:oMathPara>
                </a14:m>
                <a:endParaRPr lang="en-US" sz="2400" b="1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750" y="3295736"/>
                <a:ext cx="543739" cy="46166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4406573" y="3295736"/>
                <a:ext cx="468000" cy="46800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1" i="1" dirty="0" smtClean="0">
                          <a:latin typeface="Cambria Math"/>
                          <a:ea typeface="Cambria Math"/>
                        </a:rPr>
                        <m:t>≫</m:t>
                      </m:r>
                    </m:oMath>
                  </m:oMathPara>
                </a14:m>
                <a:endParaRPr lang="en-US" sz="2400" b="1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06573" y="3295736"/>
                <a:ext cx="468000" cy="468000"/>
              </a:xfrm>
              <a:prstGeom prst="rect">
                <a:avLst/>
              </a:prstGeom>
              <a:blipFill rotWithShape="1">
                <a:blip r:embed="rId5"/>
                <a:stretch>
                  <a:fillRect l="-129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4406573" y="2749807"/>
                <a:ext cx="468000" cy="46800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1" i="1" dirty="0" smtClean="0">
                          <a:latin typeface="Cambria Math"/>
                        </a:rPr>
                        <m:t>&gt;</m:t>
                      </m:r>
                    </m:oMath>
                  </m:oMathPara>
                </a14:m>
                <a:endParaRPr lang="en-US" sz="2400" b="1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06573" y="2749807"/>
                <a:ext cx="468000" cy="468000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 flipH="1">
                <a:off x="537646" y="5282116"/>
                <a:ext cx="468000" cy="46800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1" i="1" dirty="0" smtClean="0">
                          <a:latin typeface="Cambria Math"/>
                        </a:rPr>
                        <m:t>∝</m:t>
                      </m:r>
                    </m:oMath>
                  </m:oMathPara>
                </a14:m>
                <a:endParaRPr lang="en-US" sz="2400" b="1" dirty="0"/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flipH="1">
                <a:off x="537646" y="5282116"/>
                <a:ext cx="468000" cy="468000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539750" y="4288926"/>
                <a:ext cx="468000" cy="46800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1" i="1" dirty="0" smtClean="0">
                          <a:latin typeface="Cambria Math"/>
                        </a:rPr>
                        <m:t>~</m:t>
                      </m:r>
                    </m:oMath>
                  </m:oMathPara>
                </a14:m>
                <a:endParaRPr lang="en-US" sz="2400" b="1" dirty="0"/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750" y="4288926"/>
                <a:ext cx="468000" cy="468000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548845" y="1725839"/>
                <a:ext cx="468000" cy="46800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1" i="1" dirty="0" smtClean="0">
                          <a:solidFill>
                            <a:srgbClr val="1A1A1A"/>
                          </a:solidFill>
                          <a:latin typeface="Cambria Math"/>
                          <a:ea typeface="Cambria Math" panose="02040503050406030204" pitchFamily="18" charset="0"/>
                          <a:cs typeface="Times New Roman" charset="0"/>
                        </a:rPr>
                        <m:t>𝒙</m:t>
                      </m:r>
                    </m:oMath>
                  </m:oMathPara>
                </a14:m>
                <a:endParaRPr lang="en-US" sz="2400" b="1" dirty="0">
                  <a:latin typeface="Cambria Math" panose="02040503050406030204" pitchFamily="18" charset="0"/>
                  <a:ea typeface="Cambria Math" panose="02040503050406030204" pitchFamily="18" charset="0"/>
                  <a:cs typeface="Times New Roman" charset="0"/>
                </a:endParaRPr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8845" y="1725839"/>
                <a:ext cx="468000" cy="468000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/>
          <p:cNvSpPr txBox="1"/>
          <p:nvPr/>
        </p:nvSpPr>
        <p:spPr>
          <a:xfrm>
            <a:off x="1073323" y="4338260"/>
            <a:ext cx="24375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Weak approximation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72928" y="5331450"/>
            <a:ext cx="18389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Proportional to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72928" y="3345070"/>
            <a:ext cx="18517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Much less than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964218" y="3345070"/>
            <a:ext cx="21852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Much greater than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72928" y="2799141"/>
            <a:ext cx="12618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Less than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964218" y="2799141"/>
            <a:ext cx="15568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Greater than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73323" y="1788138"/>
            <a:ext cx="1877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Unknown value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964218" y="1788138"/>
            <a:ext cx="10951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Equal to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1072357" y="5828043"/>
                <a:ext cx="156795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 err="1">
                    <a:solidFill>
                      <a:schemeClr val="accent1"/>
                    </a:solidFill>
                    <a:ea typeface="Times New Roman" charset="0"/>
                    <a:cs typeface="Times New Roman" charset="0"/>
                  </a:rPr>
                  <a:t>Eg</a:t>
                </a:r>
                <a:r>
                  <a:rPr lang="en-US" dirty="0">
                    <a:solidFill>
                      <a:schemeClr val="accent1"/>
                    </a:solidFill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b="0" i="1" dirty="0" smtClean="0">
                        <a:solidFill>
                          <a:schemeClr val="accent1"/>
                        </a:solidFill>
                        <a:latin typeface="Cambria Math"/>
                        <a:ea typeface="Times New Roman" charset="0"/>
                        <a:cs typeface="Times New Roman" charset="0"/>
                      </a:rPr>
                      <m:t>𝑦</m:t>
                    </m:r>
                    <m:r>
                      <a:rPr lang="en-US" b="0" i="1" dirty="0" smtClean="0">
                        <a:solidFill>
                          <a:schemeClr val="accent1"/>
                        </a:solidFill>
                        <a:latin typeface="Cambria Math"/>
                      </a:rPr>
                      <m:t>∝</m:t>
                    </m:r>
                    <m:r>
                      <a:rPr lang="en-US" b="0" i="1" dirty="0" smtClean="0">
                        <a:solidFill>
                          <a:schemeClr val="accent1"/>
                        </a:solidFill>
                        <a:latin typeface="Cambria Math"/>
                        <a:ea typeface="Times New Roman" charset="0"/>
                        <a:cs typeface="Times New Roman" charset="0"/>
                      </a:rPr>
                      <m:t>𝑥</m:t>
                    </m:r>
                  </m:oMath>
                </a14:m>
                <a:endParaRPr lang="en-US" i="1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2357" y="5828043"/>
                <a:ext cx="1567954" cy="369332"/>
              </a:xfrm>
              <a:prstGeom prst="rect">
                <a:avLst/>
              </a:prstGeom>
              <a:blipFill rotWithShape="1">
                <a:blip r:embed="rId10"/>
                <a:stretch>
                  <a:fillRect l="-3502" t="-8197" b="-24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1073323" y="4834855"/>
                <a:ext cx="156698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 err="1">
                    <a:solidFill>
                      <a:schemeClr val="accent1"/>
                    </a:solidFill>
                  </a:rPr>
                  <a:t>Eg</a:t>
                </a:r>
                <a:r>
                  <a:rPr lang="en-US" dirty="0">
                    <a:solidFill>
                      <a:schemeClr val="accent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b="0" i="1" dirty="0" smtClean="0">
                        <a:solidFill>
                          <a:schemeClr val="accent1"/>
                        </a:solidFill>
                        <a:latin typeface="Cambria Math"/>
                      </a:rPr>
                      <m:t>3.5</m:t>
                    </m:r>
                    <m:r>
                      <a:rPr lang="en-US" b="0" i="1" dirty="0" smtClean="0">
                        <a:solidFill>
                          <a:schemeClr val="accent1"/>
                        </a:solidFill>
                        <a:latin typeface="Cambria Math"/>
                      </a:rPr>
                      <m:t>𝜋</m:t>
                    </m:r>
                    <m:r>
                      <a:rPr lang="en-US" b="0" i="1" dirty="0" smtClean="0">
                        <a:solidFill>
                          <a:schemeClr val="accent1"/>
                        </a:solidFill>
                        <a:latin typeface="Cambria Math"/>
                      </a:rPr>
                      <m:t>~10</m:t>
                    </m:r>
                  </m:oMath>
                </a14:m>
                <a:endParaRPr lang="en-US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3323" y="4834855"/>
                <a:ext cx="1566988" cy="369332"/>
              </a:xfrm>
              <a:prstGeom prst="rect">
                <a:avLst/>
              </a:prstGeom>
              <a:blipFill rotWithShape="1">
                <a:blip r:embed="rId11"/>
                <a:stretch>
                  <a:fillRect l="-3113" t="-8197" b="-24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1072357" y="2269090"/>
                <a:ext cx="180094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>
                    <a:solidFill>
                      <a:schemeClr val="accent1"/>
                    </a:solidFill>
                    <a:ea typeface="Times New Roman" charset="0"/>
                    <a:cs typeface="Times New Roman" charset="0"/>
                  </a:rPr>
                  <a:t>Eg</a:t>
                </a:r>
                <a:r>
                  <a:rPr lang="en-US" i="1" dirty="0">
                    <a:solidFill>
                      <a:schemeClr val="accent1"/>
                    </a:solidFill>
                    <a:ea typeface="Times New Roman" charset="0"/>
                    <a:cs typeface="Times New Roman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b="0" i="1" dirty="0" smtClean="0">
                        <a:solidFill>
                          <a:schemeClr val="accent1"/>
                        </a:solidFill>
                        <a:latin typeface="Cambria Math"/>
                        <a:ea typeface="Times New Roman" charset="0"/>
                        <a:cs typeface="Times New Roman" charset="0"/>
                      </a:rPr>
                      <m:t>𝑥</m:t>
                    </m:r>
                    <m:r>
                      <a:rPr lang="en-US" b="0" i="1" dirty="0" smtClean="0">
                        <a:solidFill>
                          <a:schemeClr val="accent1"/>
                        </a:solidFill>
                        <a:latin typeface="Cambria Math"/>
                        <a:ea typeface="Times New Roman" charset="0"/>
                        <a:cs typeface="Times New Roman" charset="0"/>
                      </a:rPr>
                      <m:t>=6</m:t>
                    </m:r>
                  </m:oMath>
                </a14:m>
                <a:endParaRPr lang="en-US" dirty="0">
                  <a:solidFill>
                    <a:schemeClr val="accent1"/>
                  </a:solidFill>
                  <a:latin typeface="Times New Roman" charset="0"/>
                  <a:ea typeface="Times New Roman" charset="0"/>
                  <a:cs typeface="Times New Roman" charset="0"/>
                </a:endParaRP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2357" y="2269090"/>
                <a:ext cx="1800942" cy="369332"/>
              </a:xfrm>
              <a:prstGeom prst="rect">
                <a:avLst/>
              </a:prstGeom>
              <a:blipFill rotWithShape="1">
                <a:blip r:embed="rId12"/>
                <a:stretch>
                  <a:fillRect l="-3051" t="-8197" b="-24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1072357" y="3881925"/>
                <a:ext cx="333421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 err="1">
                    <a:solidFill>
                      <a:schemeClr val="accent1"/>
                    </a:solidFill>
                    <a:ea typeface="Times New Roman" charset="0"/>
                    <a:cs typeface="Times New Roman" charset="0"/>
                  </a:rPr>
                  <a:t>Eg</a:t>
                </a:r>
                <a:r>
                  <a:rPr lang="en-US" dirty="0">
                    <a:solidFill>
                      <a:schemeClr val="accent1"/>
                    </a:solidFill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b="0" i="1" dirty="0" smtClean="0">
                        <a:solidFill>
                          <a:schemeClr val="accent1"/>
                        </a:solidFill>
                        <a:latin typeface="Cambria Math"/>
                        <a:ea typeface="Times New Roman" charset="0"/>
                        <a:cs typeface="Times New Roman" charset="0"/>
                      </a:rPr>
                      <m:t>𝑥</m:t>
                    </m:r>
                    <m:r>
                      <a:rPr lang="en-US" b="0" i="1" dirty="0" smtClean="0">
                        <a:solidFill>
                          <a:schemeClr val="accent1"/>
                        </a:solidFill>
                        <a:latin typeface="Cambria Math"/>
                      </a:rPr>
                      <m:t>&lt;3</m:t>
                    </m:r>
                    <m:r>
                      <a:rPr lang="en-US" b="0" i="1" dirty="0" smtClean="0">
                        <a:solidFill>
                          <a:schemeClr val="accent1"/>
                        </a:solidFill>
                        <a:latin typeface="Cambria Math"/>
                        <a:ea typeface="Times New Roman" charset="0"/>
                        <a:cs typeface="Times New Roman" charset="0"/>
                      </a:rPr>
                      <m:t>𝑥</m:t>
                    </m:r>
                    <m:r>
                      <a:rPr lang="en-US" b="0" i="1" dirty="0" smtClean="0">
                        <a:solidFill>
                          <a:schemeClr val="accent1"/>
                        </a:solidFill>
                        <a:latin typeface="Cambria Math"/>
                      </a:rPr>
                      <m:t>&lt;&lt;50</m:t>
                    </m:r>
                    <m:r>
                      <a:rPr lang="en-US" b="0" i="1" dirty="0" smtClean="0">
                        <a:solidFill>
                          <a:schemeClr val="accent1"/>
                        </a:solidFill>
                        <a:latin typeface="Cambria Math"/>
                        <a:ea typeface="Times New Roman" charset="0"/>
                        <a:cs typeface="Times New Roman" charset="0"/>
                      </a:rPr>
                      <m:t>𝑥</m:t>
                    </m:r>
                  </m:oMath>
                </a14:m>
                <a:r>
                  <a:rPr lang="en-US" dirty="0">
                    <a:solidFill>
                      <a:schemeClr val="accent1"/>
                    </a:solidFill>
                    <a:latin typeface="Times New Roman" charset="0"/>
                    <a:ea typeface="Times New Roman" charset="0"/>
                    <a:cs typeface="Times New Roman" charset="0"/>
                  </a:rPr>
                  <a:t> for</a:t>
                </a:r>
                <a:r>
                  <a:rPr lang="en-US" i="1" dirty="0">
                    <a:solidFill>
                      <a:schemeClr val="accent1"/>
                    </a:solidFill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b="0" i="1" dirty="0" smtClean="0">
                        <a:solidFill>
                          <a:schemeClr val="accent1"/>
                        </a:solidFill>
                        <a:latin typeface="Cambria Math"/>
                        <a:ea typeface="Times New Roman" charset="0"/>
                        <a:cs typeface="Times New Roman" charset="0"/>
                      </a:rPr>
                      <m:t>𝑥</m:t>
                    </m:r>
                    <m:r>
                      <a:rPr lang="en-US" b="0" i="1" dirty="0" smtClean="0">
                        <a:solidFill>
                          <a:schemeClr val="accent1"/>
                        </a:solidFill>
                        <a:latin typeface="Cambria Math"/>
                        <a:ea typeface="Times New Roman" charset="0"/>
                        <a:cs typeface="Times New Roman" charset="0"/>
                      </a:rPr>
                      <m:t>&gt;0 </m:t>
                    </m:r>
                  </m:oMath>
                </a14:m>
                <a:endParaRPr lang="en-US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2357" y="3881925"/>
                <a:ext cx="3334216" cy="369332"/>
              </a:xfrm>
              <a:prstGeom prst="rect">
                <a:avLst/>
              </a:prstGeom>
              <a:blipFill rotWithShape="1">
                <a:blip r:embed="rId13"/>
                <a:stretch>
                  <a:fillRect l="-1645" t="-8333" b="-26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Rectangle 30"/>
              <p:cNvSpPr/>
              <p:nvPr/>
            </p:nvSpPr>
            <p:spPr>
              <a:xfrm>
                <a:off x="4964218" y="3881925"/>
                <a:ext cx="3543675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dirty="0" err="1">
                    <a:solidFill>
                      <a:schemeClr val="accent1"/>
                    </a:solidFill>
                  </a:rPr>
                  <a:t>Eg</a:t>
                </a:r>
                <a:r>
                  <a:rPr lang="en-US" dirty="0">
                    <a:solidFill>
                      <a:schemeClr val="accent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b="0" i="1" dirty="0" smtClean="0">
                        <a:solidFill>
                          <a:schemeClr val="accent1"/>
                        </a:solidFill>
                        <a:latin typeface="Cambria Math"/>
                      </a:rPr>
                      <m:t>50</m:t>
                    </m:r>
                    <m:r>
                      <a:rPr lang="en-US" b="0" i="1" dirty="0" smtClean="0">
                        <a:solidFill>
                          <a:schemeClr val="accent1"/>
                        </a:solidFill>
                        <a:latin typeface="Cambria Math"/>
                        <a:ea typeface="Times New Roman" charset="0"/>
                        <a:cs typeface="Times New Roman" charset="0"/>
                      </a:rPr>
                      <m:t>𝑥</m:t>
                    </m:r>
                    <m:r>
                      <a:rPr lang="en-US" b="0" i="1" dirty="0" smtClean="0">
                        <a:solidFill>
                          <a:schemeClr val="accent1"/>
                        </a:solidFill>
                        <a:latin typeface="Cambria Math"/>
                      </a:rPr>
                      <m:t>&gt;&gt;3</m:t>
                    </m:r>
                    <m:r>
                      <a:rPr lang="en-US" b="0" i="1" dirty="0" smtClean="0">
                        <a:solidFill>
                          <a:schemeClr val="accent1"/>
                        </a:solidFill>
                        <a:latin typeface="Cambria Math"/>
                        <a:ea typeface="Times New Roman" charset="0"/>
                        <a:cs typeface="Times New Roman" charset="0"/>
                      </a:rPr>
                      <m:t>𝑥</m:t>
                    </m:r>
                    <m:r>
                      <a:rPr lang="en-US" b="0" i="1" dirty="0" smtClean="0">
                        <a:solidFill>
                          <a:schemeClr val="accent1"/>
                        </a:solidFill>
                        <a:latin typeface="Cambria Math"/>
                      </a:rPr>
                      <m:t>&gt;</m:t>
                    </m:r>
                    <m:r>
                      <a:rPr lang="en-US" b="0" i="1" dirty="0" smtClean="0">
                        <a:solidFill>
                          <a:schemeClr val="accent1"/>
                        </a:solidFill>
                        <a:latin typeface="Cambria Math"/>
                        <a:ea typeface="Times New Roman" charset="0"/>
                        <a:cs typeface="Times New Roman" charset="0"/>
                      </a:rPr>
                      <m:t>𝑥</m:t>
                    </m:r>
                    <m:r>
                      <a:rPr lang="en-US" b="0" i="1" dirty="0" smtClean="0">
                        <a:solidFill>
                          <a:schemeClr val="accent1"/>
                        </a:solidFill>
                        <a:latin typeface="Cambria Math"/>
                        <a:ea typeface="Times New Roman" charset="0"/>
                        <a:cs typeface="Times New Roman" charset="0"/>
                      </a:rPr>
                      <m:t> </m:t>
                    </m:r>
                  </m:oMath>
                </a14:m>
                <a:r>
                  <a:rPr lang="en-US" dirty="0">
                    <a:solidFill>
                      <a:schemeClr val="accent1"/>
                    </a:solidFill>
                    <a:latin typeface="Times New Roman" charset="0"/>
                    <a:ea typeface="Times New Roman" charset="0"/>
                    <a:cs typeface="Times New Roman" charset="0"/>
                  </a:rPr>
                  <a:t>for</a:t>
                </a:r>
                <a:r>
                  <a:rPr lang="en-US" i="1" dirty="0">
                    <a:solidFill>
                      <a:schemeClr val="accent1"/>
                    </a:solidFill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b="0" i="1" dirty="0" smtClean="0">
                        <a:solidFill>
                          <a:schemeClr val="accent1"/>
                        </a:solidFill>
                        <a:latin typeface="Cambria Math"/>
                        <a:ea typeface="Times New Roman" charset="0"/>
                        <a:cs typeface="Times New Roman" charset="0"/>
                      </a:rPr>
                      <m:t>𝑥</m:t>
                    </m:r>
                    <m:r>
                      <a:rPr lang="en-US" b="0" i="1" dirty="0" smtClean="0">
                        <a:solidFill>
                          <a:schemeClr val="accent1"/>
                        </a:solidFill>
                        <a:latin typeface="Cambria Math"/>
                        <a:ea typeface="Times New Roman" charset="0"/>
                        <a:cs typeface="Times New Roman" charset="0"/>
                      </a:rPr>
                      <m:t>&gt;0</m:t>
                    </m:r>
                  </m:oMath>
                </a14:m>
                <a:endParaRPr lang="en-US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31" name="Rectangle 3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64218" y="3881925"/>
                <a:ext cx="3543675" cy="369332"/>
              </a:xfrm>
              <a:prstGeom prst="rect">
                <a:avLst/>
              </a:prstGeom>
              <a:blipFill rotWithShape="1">
                <a:blip r:embed="rId14"/>
                <a:stretch>
                  <a:fillRect l="-1375" t="-8333" b="-26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5989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  <p:bldP spid="10" grpId="0"/>
      <p:bldP spid="11" grpId="0"/>
      <p:bldP spid="12" grpId="0"/>
      <p:bldP spid="15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5" grpId="0"/>
      <p:bldP spid="26" grpId="0"/>
      <p:bldP spid="28" grpId="0"/>
      <p:bldP spid="30" grpId="0"/>
      <p:bldP spid="3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0000" y="428432"/>
            <a:ext cx="8045200" cy="431181"/>
          </a:xfrm>
        </p:spPr>
        <p:txBody>
          <a:bodyPr/>
          <a:lstStyle/>
          <a:p>
            <a:r>
              <a:rPr lang="en-US" dirty="0"/>
              <a:t>What are formulae?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0000" y="1725613"/>
            <a:ext cx="8045200" cy="547474"/>
          </a:xfrm>
        </p:spPr>
        <p:txBody>
          <a:bodyPr lIns="90000"/>
          <a:lstStyle/>
          <a:p>
            <a:pPr marL="0" indent="0">
              <a:buNone/>
            </a:pPr>
            <a:r>
              <a:rPr lang="en-US" dirty="0"/>
              <a:t>Formulae describe the relationships between things, such as temperature measured in degrees Fahrenheit and degrees Celsius.</a:t>
            </a:r>
          </a:p>
          <a:p>
            <a:endParaRPr lang="en-US" dirty="0"/>
          </a:p>
          <a:p>
            <a:endParaRPr lang="en-US" dirty="0"/>
          </a:p>
          <a:p>
            <a:pPr marL="457200" lvl="1" indent="0">
              <a:buNone/>
            </a:pPr>
            <a:endParaRPr lang="en-US" dirty="0"/>
          </a:p>
          <a:p>
            <a:endParaRPr lang="en-US" dirty="0"/>
          </a:p>
          <a:p>
            <a:pPr marL="0" indent="0">
              <a:buNone/>
            </a:pPr>
            <a:r>
              <a:rPr lang="en-US" dirty="0"/>
              <a:t>	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540000" y="2597921"/>
                <a:ext cx="2760955" cy="78617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1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GB" sz="2400" i="1" smtClean="0">
                          <a:solidFill>
                            <a:schemeClr val="accent1"/>
                          </a:solidFill>
                          <a:latin typeface="Cambria Math" charset="0"/>
                        </a:rPr>
                        <m:t>𝐹</m:t>
                      </m:r>
                      <m:r>
                        <a:rPr lang="en-GB" sz="2400" i="1" smtClean="0">
                          <a:solidFill>
                            <a:schemeClr val="accent1"/>
                          </a:solidFill>
                          <a:latin typeface="Cambria Math" charset="0"/>
                        </a:rPr>
                        <m:t>=</m:t>
                      </m:r>
                      <m:f>
                        <m:fPr>
                          <m:ctrlPr>
                            <a:rPr lang="bg-BG" sz="2400" i="1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4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9</m:t>
                          </m:r>
                        </m:num>
                        <m:den>
                          <m:r>
                            <a:rPr lang="en-GB" sz="24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  <m:r>
                        <a:rPr lang="bg-BG" sz="2400" i="1">
                          <a:solidFill>
                            <a:schemeClr val="accent1"/>
                          </a:solidFill>
                          <a:latin typeface="Cambria Math" charset="0"/>
                          <a:ea typeface="Cambria Math" charset="0"/>
                          <a:cs typeface="Cambria Math" charset="0"/>
                        </a:rPr>
                        <m:t>×</m:t>
                      </m:r>
                      <m:r>
                        <a:rPr lang="en-GB" sz="2400" i="1">
                          <a:solidFill>
                            <a:schemeClr val="accent1"/>
                          </a:solidFill>
                          <a:latin typeface="Cambria Math" charset="0"/>
                          <a:ea typeface="Cambria Math" charset="0"/>
                          <a:cs typeface="Cambria Math" charset="0"/>
                        </a:rPr>
                        <m:t>𝐶</m:t>
                      </m:r>
                      <m:r>
                        <a:rPr lang="en-GB" sz="2400" i="1">
                          <a:solidFill>
                            <a:schemeClr val="accent1"/>
                          </a:solidFill>
                          <a:latin typeface="Cambria Math" charset="0"/>
                          <a:ea typeface="Cambria Math" charset="0"/>
                          <a:cs typeface="Cambria Math" charset="0"/>
                        </a:rPr>
                        <m:t>+32</m:t>
                      </m:r>
                    </m:oMath>
                  </m:oMathPara>
                </a14:m>
                <a:endParaRPr lang="en-US" sz="24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0000" y="2597921"/>
                <a:ext cx="2760955" cy="786177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/>
          <p:cNvSpPr/>
          <p:nvPr/>
        </p:nvSpPr>
        <p:spPr>
          <a:xfrm>
            <a:off x="540000" y="3708932"/>
            <a:ext cx="6318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They usually use variables (letters) but they can use words: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539750" y="4403097"/>
                <a:ext cx="5722374" cy="4616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GB" sz="2400" i="1" smtClean="0">
                          <a:solidFill>
                            <a:schemeClr val="accent1"/>
                          </a:solidFill>
                          <a:latin typeface="Cambria Math" charset="0"/>
                        </a:rPr>
                        <m:t>𝑠𝑝𝑒𝑒𝑑</m:t>
                      </m:r>
                      <m:r>
                        <a:rPr lang="en-GB" sz="2400" i="1" smtClean="0">
                          <a:solidFill>
                            <a:schemeClr val="accent1"/>
                          </a:solidFill>
                          <a:latin typeface="Cambria Math" charset="0"/>
                        </a:rPr>
                        <m:t>=</m:t>
                      </m:r>
                      <m:r>
                        <a:rPr lang="en-GB" sz="2400" i="1" smtClean="0">
                          <a:solidFill>
                            <a:schemeClr val="accent1"/>
                          </a:solidFill>
                          <a:latin typeface="Cambria Math" charset="0"/>
                        </a:rPr>
                        <m:t>𝑑𝑖𝑠𝑡𝑎𝑛𝑐𝑒</m:t>
                      </m:r>
                      <m:r>
                        <a:rPr lang="en-GB" sz="2400" i="1">
                          <a:solidFill>
                            <a:schemeClr val="accent1"/>
                          </a:solidFill>
                          <a:latin typeface="Cambria Math" charset="0"/>
                          <a:ea typeface="Cambria Math" charset="0"/>
                          <a:cs typeface="Cambria Math" charset="0"/>
                        </a:rPr>
                        <m:t>÷</m:t>
                      </m:r>
                      <m:r>
                        <a:rPr lang="en-GB" sz="2400" i="1">
                          <a:solidFill>
                            <a:schemeClr val="accent1"/>
                          </a:solidFill>
                          <a:latin typeface="Cambria Math" charset="0"/>
                          <a:ea typeface="Cambria Math" charset="0"/>
                          <a:cs typeface="Cambria Math" charset="0"/>
                        </a:rPr>
                        <m:t>𝑡𝑖𝑚𝑒</m:t>
                      </m:r>
                    </m:oMath>
                  </m:oMathPara>
                </a14:m>
                <a:endParaRPr lang="en-GB" sz="2400" dirty="0">
                  <a:solidFill>
                    <a:schemeClr val="accent1"/>
                  </a:solidFill>
                  <a:ea typeface="Cambria Math" charset="0"/>
                  <a:cs typeface="Cambria Math" charset="0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750" y="4403097"/>
                <a:ext cx="5722374" cy="461665"/>
              </a:xfrm>
              <a:prstGeom prst="rect">
                <a:avLst/>
              </a:prstGeom>
              <a:blipFill rotWithShape="1">
                <a:blip r:embed="rId3"/>
                <a:stretch>
                  <a:fillRect l="-959" b="-197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Content Placeholder 2"/>
          <p:cNvSpPr txBox="1">
            <a:spLocks/>
          </p:cNvSpPr>
          <p:nvPr/>
        </p:nvSpPr>
        <p:spPr>
          <a:xfrm>
            <a:off x="539750" y="5148013"/>
            <a:ext cx="8045200" cy="782887"/>
          </a:xfrm>
          <a:prstGeom prst="rect">
            <a:avLst/>
          </a:prstGeom>
        </p:spPr>
        <p:txBody>
          <a:bodyPr vert="horz" lIns="90000" tIns="0" rIns="91440" bIns="0" rtlCol="0">
            <a:noAutofit/>
          </a:bodyPr>
          <a:lstStyle>
            <a:lvl1pPr marL="342900" indent="-342900" algn="l" defTabSz="457200" rtl="0" eaLnBrk="1" latinLnBrk="0" hangingPunct="1">
              <a:lnSpc>
                <a:spcPts val="2000"/>
              </a:lnSpc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lnSpc>
                <a:spcPts val="2000"/>
              </a:lnSpc>
              <a:spcBef>
                <a:spcPct val="20000"/>
              </a:spcBef>
              <a:buFont typeface="Arial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lnSpc>
                <a:spcPts val="2000"/>
              </a:lnSpc>
              <a:spcBef>
                <a:spcPct val="20000"/>
              </a:spcBef>
              <a:buFont typeface="Arial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lnSpc>
                <a:spcPts val="2000"/>
              </a:lnSpc>
              <a:spcBef>
                <a:spcPct val="20000"/>
              </a:spcBef>
              <a:buFont typeface="Arial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lnSpc>
                <a:spcPts val="2000"/>
              </a:lnSpc>
              <a:spcBef>
                <a:spcPct val="20000"/>
              </a:spcBef>
              <a:buFont typeface="Arial"/>
              <a:buChar char="»"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en-US"/>
              <a:t>The key skills are changing the subjects of equations, substitution of values into equations, and ultimately solving equations.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6712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0000" y="428432"/>
            <a:ext cx="8045200" cy="431181"/>
          </a:xfrm>
        </p:spPr>
        <p:txBody>
          <a:bodyPr/>
          <a:lstStyle/>
          <a:p>
            <a:r>
              <a:rPr lang="en-US" dirty="0"/>
              <a:t>Solving equations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lIns="90000"/>
          <a:lstStyle/>
          <a:p>
            <a:pPr marL="0" indent="0">
              <a:buNone/>
            </a:pPr>
            <a:r>
              <a:rPr lang="en-US" dirty="0"/>
              <a:t>There are a few vital tools we can use to solve equations, which will be introduced over the next few slides.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The key idea is to unravel the thread of an equation, to get it to its simplest form.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We need to remember that operations must be performed on both sides of the equation, to keep it balanced.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If we want to add 5 to the left hand side in order to isolate x, we must also add it to the right,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3713714" y="4176415"/>
                <a:ext cx="2884379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 dirty="0" smtClean="0">
                          <a:solidFill>
                            <a:schemeClr val="accent1"/>
                          </a:solidFill>
                          <a:latin typeface="Cambria Math" charset="0"/>
                        </a:rPr>
                        <m:t>𝑥</m:t>
                      </m:r>
                      <m:r>
                        <a:rPr lang="en-US" sz="2800" i="1" dirty="0" smtClean="0">
                          <a:latin typeface="Cambria Math" charset="0"/>
                        </a:rPr>
                        <m:t> − </m:t>
                      </m:r>
                      <m:r>
                        <a:rPr lang="en-US" sz="2800" i="1" dirty="0" smtClean="0">
                          <a:solidFill>
                            <a:schemeClr val="accent6"/>
                          </a:solidFill>
                          <a:latin typeface="Cambria Math" charset="0"/>
                        </a:rPr>
                        <m:t>5</m:t>
                      </m:r>
                      <m:r>
                        <a:rPr lang="en-GB" sz="2800" b="0" i="1" dirty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800" i="1" dirty="0" smtClean="0">
                          <a:latin typeface="Cambria Math" charset="0"/>
                        </a:rPr>
                        <m:t> </m:t>
                      </m:r>
                      <m:r>
                        <a:rPr lang="en-US" sz="2800" i="1" dirty="0" smtClean="0">
                          <a:solidFill>
                            <a:schemeClr val="accent1"/>
                          </a:solidFill>
                          <a:latin typeface="Cambria Math" charset="0"/>
                        </a:rPr>
                        <m:t>𝑦</m:t>
                      </m:r>
                      <m:r>
                        <a:rPr lang="en-US" sz="2800" i="1" dirty="0">
                          <a:latin typeface="Cambria Math" charset="0"/>
                        </a:rPr>
                        <m:t> +</m:t>
                      </m:r>
                      <m:r>
                        <a:rPr lang="en-US" sz="2800" i="1" dirty="0" smtClean="0">
                          <a:solidFill>
                            <a:schemeClr val="accent6"/>
                          </a:solidFill>
                          <a:latin typeface="Cambria Math" charset="0"/>
                        </a:rPr>
                        <m:t>2</m:t>
                      </m:r>
                      <m:r>
                        <a:rPr lang="en-US" sz="2800" i="1" dirty="0">
                          <a:latin typeface="Cambria Math" charset="0"/>
                        </a:rPr>
                        <m:t> </m:t>
                      </m:r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13714" y="4176415"/>
                <a:ext cx="2884379" cy="523220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3713713" y="5534636"/>
                <a:ext cx="2179828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 dirty="0" smtClean="0">
                          <a:solidFill>
                            <a:schemeClr val="accent1"/>
                          </a:solidFill>
                          <a:latin typeface="Cambria Math" charset="0"/>
                        </a:rPr>
                        <m:t>𝑥</m:t>
                      </m:r>
                      <m:r>
                        <a:rPr lang="en-GB" sz="2800" b="0" i="1" dirty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800" i="1" dirty="0" smtClean="0">
                          <a:latin typeface="Cambria Math" charset="0"/>
                        </a:rPr>
                        <m:t> </m:t>
                      </m:r>
                      <m:r>
                        <a:rPr lang="en-US" sz="2800" i="1" dirty="0" smtClean="0">
                          <a:solidFill>
                            <a:schemeClr val="accent1"/>
                          </a:solidFill>
                          <a:latin typeface="Cambria Math" charset="0"/>
                        </a:rPr>
                        <m:t>𝑦</m:t>
                      </m:r>
                      <m:r>
                        <a:rPr lang="en-US" sz="2800" i="1" dirty="0">
                          <a:latin typeface="Cambria Math" charset="0"/>
                        </a:rPr>
                        <m:t> </m:t>
                      </m:r>
                      <m:r>
                        <a:rPr lang="en-US" sz="2800" i="1" dirty="0" smtClean="0">
                          <a:latin typeface="Cambria Math" charset="0"/>
                        </a:rPr>
                        <m:t>+</m:t>
                      </m:r>
                      <m:r>
                        <a:rPr lang="en-US" sz="2800" i="1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Cambria Math" charset="0"/>
                        </a:rPr>
                        <m:t> </m:t>
                      </m:r>
                      <m:r>
                        <a:rPr lang="en-US" sz="2800" i="1" dirty="0" smtClean="0">
                          <a:solidFill>
                            <a:schemeClr val="accent6"/>
                          </a:solidFill>
                          <a:latin typeface="Cambria Math" charset="0"/>
                        </a:rPr>
                        <m:t>7</m:t>
                      </m:r>
                      <m:r>
                        <a:rPr lang="en-US" sz="2800" i="1" dirty="0" smtClean="0">
                          <a:latin typeface="Cambria Math" charset="0"/>
                        </a:rPr>
                        <m:t> </m:t>
                      </m:r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13713" y="5534636"/>
                <a:ext cx="2179828" cy="523220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27634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0000" y="428432"/>
            <a:ext cx="8045200" cy="431181"/>
          </a:xfrm>
        </p:spPr>
        <p:txBody>
          <a:bodyPr/>
          <a:lstStyle/>
          <a:p>
            <a:r>
              <a:rPr lang="en-US" dirty="0"/>
              <a:t>Rearranging equations to change the subject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40000" y="1733457"/>
                <a:ext cx="8045200" cy="632142"/>
              </a:xfrm>
            </p:spPr>
            <p:txBody>
              <a:bodyPr lIns="90000"/>
              <a:lstStyle/>
              <a:p>
                <a:pPr marL="0" indent="0">
                  <a:buNone/>
                </a:pPr>
                <a:r>
                  <a:rPr lang="en-US" dirty="0"/>
                  <a:t>You are given the following equation, and asked to give it in terms of </a:t>
                </a:r>
                <a14:m>
                  <m:oMath xmlns:m="http://schemas.openxmlformats.org/officeDocument/2006/math">
                    <m:r>
                      <a:rPr lang="en-US" i="1" dirty="0" smtClean="0">
                        <a:latin typeface="Cambria Math" charset="0"/>
                      </a:rPr>
                      <m:t>𝑥</m:t>
                    </m:r>
                  </m:oMath>
                </a14:m>
                <a:r>
                  <a:rPr lang="en-US" dirty="0"/>
                  <a:t>. This means isolating </a:t>
                </a:r>
                <a14:m>
                  <m:oMath xmlns:m="http://schemas.openxmlformats.org/officeDocument/2006/math">
                    <m:r>
                      <a:rPr lang="en-US" i="1" dirty="0" smtClean="0">
                        <a:latin typeface="Cambria Math" charset="0"/>
                      </a:rPr>
                      <m:t>𝑥</m:t>
                    </m:r>
                  </m:oMath>
                </a14:m>
                <a:r>
                  <a:rPr lang="en-US" dirty="0"/>
                  <a:t> on one side of the equation.</a:t>
                </a:r>
              </a:p>
              <a:p>
                <a:pPr marL="0" indent="0">
                  <a:buNone/>
                </a:pPr>
                <a:endParaRPr lang="en-US" dirty="0"/>
              </a:p>
              <a:p>
                <a:pPr marL="0" indent="0">
                  <a:buNone/>
                </a:pPr>
                <a:r>
                  <a:rPr lang="en-US" dirty="0"/>
                  <a:t> </a:t>
                </a: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40000" y="1733457"/>
                <a:ext cx="8045200" cy="632142"/>
              </a:xfrm>
              <a:blipFill rotWithShape="1">
                <a:blip r:embed="rId2"/>
                <a:stretch>
                  <a:fillRect l="-682" t="-14423" b="-384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6124625" y="2280699"/>
                <a:ext cx="1314591" cy="903902"/>
              </a:xfrm>
              <a:prstGeom prst="rect">
                <a:avLst/>
              </a:prstGeom>
            </p:spPr>
            <p:txBody>
              <a:bodyPr wrap="none" lIns="9000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bg-BG" sz="2800" i="1" smtClean="0">
                              <a:latin typeface="Cambria Math" panose="02040503050406030204" pitchFamily="18" charset="0"/>
                              <a:ea typeface="Cambria Math" charset="0"/>
                              <a:cs typeface="Cambria Math" charset="0"/>
                            </a:rPr>
                          </m:ctrlPr>
                        </m:fPr>
                        <m:num>
                          <m:r>
                            <a:rPr lang="en-GB" sz="2800" b="0" i="1" smtClean="0">
                              <a:latin typeface="Cambria Math" charset="0"/>
                              <a:ea typeface="Cambria Math" charset="0"/>
                              <a:cs typeface="Cambria Math" charset="0"/>
                            </a:rPr>
                            <m:t>𝑥</m:t>
                          </m:r>
                        </m:num>
                        <m:den>
                          <m:r>
                            <a:rPr lang="en-GB" sz="2800" b="0" i="1" smtClean="0">
                              <a:latin typeface="Cambria Math" charset="0"/>
                              <a:ea typeface="Cambria Math" charset="0"/>
                              <a:cs typeface="Cambria Math" charset="0"/>
                            </a:rPr>
                            <m:t>𝑦</m:t>
                          </m:r>
                        </m:den>
                      </m:f>
                      <m:sSup>
                        <m:sSupPr>
                          <m:ctrlPr>
                            <a:rPr lang="en-US" sz="2800" i="1" smtClean="0">
                              <a:latin typeface="Cambria Math" panose="02040503050406030204" pitchFamily="18" charset="0"/>
                              <a:ea typeface="Cambria Math" charset="0"/>
                              <a:cs typeface="Cambria Math" charset="0"/>
                            </a:rPr>
                          </m:ctrlPr>
                        </m:sSupPr>
                        <m:e>
                          <m:r>
                            <a:rPr lang="en-GB" sz="2800" b="0" i="1" smtClean="0">
                              <a:latin typeface="Cambria Math" charset="0"/>
                              <a:ea typeface="Cambria Math" charset="0"/>
                              <a:cs typeface="Cambria Math" charset="0"/>
                            </a:rPr>
                            <m:t>=</m:t>
                          </m:r>
                          <m:r>
                            <a:rPr lang="en-US" sz="2800" i="1">
                              <a:latin typeface="Cambria Math" charset="0"/>
                              <a:ea typeface="Cambria Math" charset="0"/>
                              <a:cs typeface="Cambria Math" charset="0"/>
                            </a:rPr>
                            <m:t>𝑥</m:t>
                          </m:r>
                        </m:e>
                        <m:sup>
                          <m:r>
                            <a:rPr lang="en-US" sz="2800" i="1">
                              <a:latin typeface="Cambria Math" charset="0"/>
                              <a:ea typeface="Cambria Math" charset="0"/>
                              <a:cs typeface="Cambria Math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sz="2800" dirty="0">
                  <a:latin typeface="Cambria Math" charset="0"/>
                  <a:ea typeface="Cambria Math" charset="0"/>
                  <a:cs typeface="Cambria Math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24625" y="2280699"/>
                <a:ext cx="1314591" cy="90390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6122638" y="3369566"/>
                <a:ext cx="1316578" cy="975395"/>
              </a:xfrm>
              <a:prstGeom prst="rect">
                <a:avLst/>
              </a:prstGeom>
            </p:spPr>
            <p:txBody>
              <a:bodyPr wrap="none" lIns="9000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 dirty="0" smtClean="0">
                          <a:latin typeface="Cambria Math" charset="0"/>
                        </a:rPr>
                        <m:t> </m:t>
                      </m:r>
                      <m:f>
                        <m:fPr>
                          <m:ctrlPr>
                            <a:rPr lang="bg-BG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b="0" i="1" dirty="0" smtClean="0">
                              <a:latin typeface="Cambria Math" charset="0"/>
                            </a:rPr>
                            <m:t>1</m:t>
                          </m:r>
                        </m:num>
                        <m:den>
                          <m:r>
                            <a:rPr lang="en-GB" sz="2800" b="0" i="1" dirty="0" smtClean="0">
                              <a:latin typeface="Cambria Math" charset="0"/>
                            </a:rPr>
                            <m:t>𝑦</m:t>
                          </m:r>
                        </m:den>
                      </m:f>
                      <m:r>
                        <a:rPr lang="en-US" sz="2800" i="1" dirty="0" smtClean="0">
                          <a:latin typeface="Cambria Math" charset="0"/>
                        </a:rPr>
                        <m:t>= </m:t>
                      </m:r>
                      <m:r>
                        <a:rPr lang="en-US" sz="2800" i="1" dirty="0">
                          <a:latin typeface="Cambria Math" charset="0"/>
                        </a:rPr>
                        <m:t>𝑥</m:t>
                      </m:r>
                    </m:oMath>
                  </m:oMathPara>
                </a14:m>
                <a:endParaRPr lang="en-US" sz="2800" i="1" dirty="0"/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22638" y="3369566"/>
                <a:ext cx="1316578" cy="97539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540000" y="3156322"/>
                <a:ext cx="3005951" cy="369332"/>
              </a:xfrm>
              <a:prstGeom prst="rect">
                <a:avLst/>
              </a:prstGeom>
            </p:spPr>
            <p:txBody>
              <a:bodyPr wrap="none" lIns="90000">
                <a:spAutoFit/>
              </a:bodyPr>
              <a:lstStyle/>
              <a:p>
                <a:r>
                  <a:rPr lang="en-US" dirty="0"/>
                  <a:t>If  we divide both sides by </a:t>
                </a:r>
                <a14:m>
                  <m:oMath xmlns:m="http://schemas.openxmlformats.org/officeDocument/2006/math">
                    <m:r>
                      <a:rPr lang="en-US" i="1" dirty="0" smtClean="0">
                        <a:latin typeface="Cambria Math" charset="0"/>
                      </a:rPr>
                      <m:t>𝑥</m:t>
                    </m:r>
                  </m:oMath>
                </a14:m>
                <a:endParaRPr lang="en-US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0000" y="3156322"/>
                <a:ext cx="3005951" cy="369332"/>
              </a:xfrm>
              <a:prstGeom prst="rect">
                <a:avLst/>
              </a:prstGeom>
              <a:blipFill rotWithShape="1">
                <a:blip r:embed="rId5"/>
                <a:stretch>
                  <a:fillRect l="-1826" t="-8333" b="-26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6201184" y="4294755"/>
                <a:ext cx="1159485" cy="975395"/>
              </a:xfrm>
              <a:prstGeom prst="rect">
                <a:avLst/>
              </a:prstGeom>
            </p:spPr>
            <p:txBody>
              <a:bodyPr wrap="none" lIns="9000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charset="0"/>
                        </a:rPr>
                        <m:t>𝑥</m:t>
                      </m:r>
                      <m:r>
                        <a:rPr lang="en-GB" sz="2800" b="0" i="1" smtClean="0">
                          <a:latin typeface="Cambria Math" charset="0"/>
                        </a:rPr>
                        <m:t>=</m:t>
                      </m:r>
                      <m:f>
                        <m:fPr>
                          <m:ctrlPr>
                            <a:rPr lang="bg-BG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b="0" i="1" smtClean="0">
                              <a:latin typeface="Cambria Math" charset="0"/>
                            </a:rPr>
                            <m:t>1</m:t>
                          </m:r>
                        </m:num>
                        <m:den>
                          <m:r>
                            <a:rPr lang="en-GB" sz="2800" b="0" i="1" smtClean="0">
                              <a:latin typeface="Cambria Math" charset="0"/>
                            </a:rPr>
                            <m:t>𝑦</m:t>
                          </m:r>
                        </m:den>
                      </m:f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1184" y="4294755"/>
                <a:ext cx="1159485" cy="975395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ectangle 9"/>
          <p:cNvSpPr/>
          <p:nvPr/>
        </p:nvSpPr>
        <p:spPr>
          <a:xfrm>
            <a:off x="510364" y="5341287"/>
            <a:ext cx="8074836" cy="369332"/>
          </a:xfrm>
          <a:prstGeom prst="rect">
            <a:avLst/>
          </a:prstGeom>
        </p:spPr>
        <p:txBody>
          <a:bodyPr wrap="square" lIns="90000">
            <a:spAutoFit/>
          </a:bodyPr>
          <a:lstStyle/>
          <a:p>
            <a:r>
              <a:rPr lang="en-US" dirty="0"/>
              <a:t>This basic technique forms the basis of all equation solving.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46049" y="5798906"/>
            <a:ext cx="8074836" cy="400110"/>
          </a:xfrm>
          <a:prstGeom prst="rect">
            <a:avLst/>
          </a:prstGeom>
        </p:spPr>
        <p:txBody>
          <a:bodyPr wrap="square" lIns="90000">
            <a:spAutoFit/>
          </a:bodyPr>
          <a:lstStyle/>
          <a:p>
            <a:r>
              <a:rPr lang="en-US" dirty="0"/>
              <a:t>Note that dividing by</a:t>
            </a:r>
            <a:r>
              <a:rPr lang="en-US" sz="2000" dirty="0"/>
              <a:t> 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000" dirty="0"/>
              <a:t> </a:t>
            </a:r>
            <a:r>
              <a:rPr lang="en-US" dirty="0"/>
              <a:t>means 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dirty="0"/>
              <a:t> cannot be zero.</a:t>
            </a:r>
          </a:p>
        </p:txBody>
      </p:sp>
    </p:spTree>
    <p:extLst>
      <p:ext uri="{BB962C8B-B14F-4D97-AF65-F5344CB8AC3E}">
        <p14:creationId xmlns:p14="http://schemas.microsoft.com/office/powerpoint/2010/main" val="419101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9" grpId="0"/>
      <p:bldP spid="10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0000" y="428432"/>
            <a:ext cx="8045200" cy="431181"/>
          </a:xfrm>
        </p:spPr>
        <p:txBody>
          <a:bodyPr/>
          <a:lstStyle/>
          <a:p>
            <a:r>
              <a:rPr lang="en-US" dirty="0"/>
              <a:t>Simplifying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0000" y="1731713"/>
            <a:ext cx="8045200" cy="672274"/>
          </a:xfrm>
        </p:spPr>
        <p:txBody>
          <a:bodyPr lIns="90000"/>
          <a:lstStyle/>
          <a:p>
            <a:pPr marL="0" indent="0">
              <a:buNone/>
            </a:pPr>
            <a:r>
              <a:rPr lang="en-US" dirty="0"/>
              <a:t>Expressions (collections of numbers and letters) can often be simplified. This is called </a:t>
            </a:r>
            <a:r>
              <a:rPr lang="en-US" b="1" dirty="0"/>
              <a:t>collection of like terms.</a:t>
            </a:r>
          </a:p>
          <a:p>
            <a:endParaRPr lang="en-US" dirty="0"/>
          </a:p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3315638" y="2457706"/>
                <a:ext cx="2764155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 dirty="0" smtClean="0">
                          <a:solidFill>
                            <a:schemeClr val="accent1"/>
                          </a:solidFill>
                          <a:latin typeface="Cambria Math" charset="0"/>
                        </a:rPr>
                        <m:t>3</m:t>
                      </m:r>
                      <m:r>
                        <a:rPr lang="en-US" sz="2800" i="1" dirty="0" smtClean="0">
                          <a:solidFill>
                            <a:schemeClr val="accent1"/>
                          </a:solidFill>
                          <a:latin typeface="Cambria Math" charset="0"/>
                        </a:rPr>
                        <m:t>𝑥</m:t>
                      </m:r>
                      <m:r>
                        <a:rPr lang="en-GB" sz="2800" b="0" i="1" dirty="0" smtClean="0">
                          <a:solidFill>
                            <a:schemeClr val="tx1"/>
                          </a:solidFill>
                          <a:latin typeface="Cambria Math" charset="0"/>
                        </a:rPr>
                        <m:t>−</m:t>
                      </m:r>
                      <m:r>
                        <a:rPr lang="en-US" sz="2800" i="1" dirty="0" smtClean="0">
                          <a:solidFill>
                            <a:schemeClr val="accent6"/>
                          </a:solidFill>
                          <a:latin typeface="Cambria Math" charset="0"/>
                        </a:rPr>
                        <m:t>4</m:t>
                      </m:r>
                      <m:r>
                        <a:rPr lang="en-US" sz="2800" i="1" dirty="0" smtClean="0">
                          <a:solidFill>
                            <a:schemeClr val="tx1"/>
                          </a:solidFill>
                          <a:latin typeface="Cambria Math" charset="0"/>
                        </a:rPr>
                        <m:t>+</m:t>
                      </m:r>
                      <m:r>
                        <a:rPr lang="en-US" sz="2800" i="1" dirty="0" smtClean="0">
                          <a:solidFill>
                            <a:schemeClr val="accent1"/>
                          </a:solidFill>
                          <a:latin typeface="Cambria Math" charset="0"/>
                        </a:rPr>
                        <m:t>9</m:t>
                      </m:r>
                      <m:r>
                        <a:rPr lang="en-US" sz="2800" i="1" dirty="0" smtClean="0">
                          <a:solidFill>
                            <a:schemeClr val="accent1"/>
                          </a:solidFill>
                          <a:latin typeface="Cambria Math" charset="0"/>
                        </a:rPr>
                        <m:t>𝑥</m:t>
                      </m:r>
                      <m:r>
                        <a:rPr lang="en-US" sz="2800" i="1" dirty="0" smtClean="0">
                          <a:solidFill>
                            <a:schemeClr val="tx1"/>
                          </a:solidFill>
                          <a:latin typeface="Cambria Math" charset="0"/>
                        </a:rPr>
                        <m:t>+</m:t>
                      </m:r>
                      <m:r>
                        <a:rPr lang="en-US" sz="2800" i="1" dirty="0" smtClean="0">
                          <a:solidFill>
                            <a:schemeClr val="accent6"/>
                          </a:solidFill>
                          <a:latin typeface="Cambria Math" charset="0"/>
                        </a:rPr>
                        <m:t>2</m:t>
                      </m:r>
                    </m:oMath>
                  </m:oMathPara>
                </a14:m>
                <a:endParaRPr lang="en-US" sz="2800" dirty="0">
                  <a:solidFill>
                    <a:schemeClr val="accent6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15638" y="2457706"/>
                <a:ext cx="2764155" cy="523220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540000" y="3263245"/>
                <a:ext cx="525496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dirty="0"/>
                  <a:t>The </a:t>
                </a:r>
                <a14:m>
                  <m:oMath xmlns:m="http://schemas.openxmlformats.org/officeDocument/2006/math">
                    <m:r>
                      <a:rPr lang="en-US" b="1" i="1" dirty="0" smtClean="0">
                        <a:solidFill>
                          <a:schemeClr val="accent1"/>
                        </a:solidFill>
                        <a:latin typeface="Cambria Math" charset="0"/>
                      </a:rPr>
                      <m:t>𝒙</m:t>
                    </m:r>
                  </m:oMath>
                </a14:m>
                <a:r>
                  <a:rPr lang="en-US" dirty="0"/>
                  <a:t> terms can be </a:t>
                </a:r>
                <a:r>
                  <a:rPr lang="en-US" b="1" dirty="0"/>
                  <a:t>collected</a:t>
                </a:r>
                <a:r>
                  <a:rPr lang="en-US" dirty="0"/>
                  <a:t>, as can the </a:t>
                </a:r>
                <a:r>
                  <a:rPr lang="en-US" dirty="0">
                    <a:solidFill>
                      <a:schemeClr val="accent6"/>
                    </a:solidFill>
                  </a:rPr>
                  <a:t>figures</a:t>
                </a:r>
                <a:r>
                  <a:rPr lang="en-US" dirty="0"/>
                  <a:t>.</a:t>
                </a:r>
                <a:endParaRPr lang="en-US" b="1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0000" y="3263245"/>
                <a:ext cx="5254965" cy="369332"/>
              </a:xfrm>
              <a:prstGeom prst="rect">
                <a:avLst/>
              </a:prstGeom>
              <a:blipFill rotWithShape="1">
                <a:blip r:embed="rId3"/>
                <a:stretch>
                  <a:fillRect l="-1044" t="-8197" r="-232" b="-24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3315638" y="3813296"/>
                <a:ext cx="2842701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 dirty="0" smtClean="0">
                          <a:solidFill>
                            <a:schemeClr val="accent1"/>
                          </a:solidFill>
                          <a:latin typeface="Cambria Math" charset="0"/>
                        </a:rPr>
                        <m:t>3</m:t>
                      </m:r>
                      <m:r>
                        <a:rPr lang="en-US" sz="2800" i="1" dirty="0" smtClean="0">
                          <a:solidFill>
                            <a:schemeClr val="accent1"/>
                          </a:solidFill>
                          <a:latin typeface="Cambria Math" charset="0"/>
                        </a:rPr>
                        <m:t>𝑥</m:t>
                      </m:r>
                      <m:r>
                        <a:rPr lang="en-US" sz="2800" i="1" dirty="0" smtClean="0">
                          <a:solidFill>
                            <a:schemeClr val="tx1"/>
                          </a:solidFill>
                          <a:latin typeface="Cambria Math" charset="0"/>
                        </a:rPr>
                        <m:t>+</m:t>
                      </m:r>
                      <m:r>
                        <a:rPr lang="en-US" sz="2800" i="1" dirty="0" smtClean="0">
                          <a:solidFill>
                            <a:schemeClr val="accent1"/>
                          </a:solidFill>
                          <a:latin typeface="Cambria Math" charset="0"/>
                        </a:rPr>
                        <m:t>9</m:t>
                      </m:r>
                      <m:r>
                        <a:rPr lang="en-US" sz="2800" i="1" dirty="0" smtClean="0">
                          <a:solidFill>
                            <a:schemeClr val="accent1"/>
                          </a:solidFill>
                          <a:latin typeface="Cambria Math" charset="0"/>
                        </a:rPr>
                        <m:t>𝑥</m:t>
                      </m:r>
                      <m:r>
                        <a:rPr lang="en-GB" sz="2800" b="0" i="1" dirty="0" smtClean="0">
                          <a:solidFill>
                            <a:schemeClr val="tx1"/>
                          </a:solidFill>
                          <a:latin typeface="Cambria Math" charset="0"/>
                        </a:rPr>
                        <m:t>−</m:t>
                      </m:r>
                      <m:r>
                        <a:rPr lang="en-US" sz="2800" i="1" dirty="0" smtClean="0">
                          <a:solidFill>
                            <a:schemeClr val="accent6"/>
                          </a:solidFill>
                          <a:latin typeface="Cambria Math" charset="0"/>
                        </a:rPr>
                        <m:t>4</m:t>
                      </m:r>
                      <m:r>
                        <a:rPr lang="en-US" sz="2800" i="1" dirty="0" smtClean="0">
                          <a:solidFill>
                            <a:schemeClr val="tx1"/>
                          </a:solidFill>
                          <a:latin typeface="Cambria Math" charset="0"/>
                        </a:rPr>
                        <m:t>+</m:t>
                      </m:r>
                      <m:r>
                        <a:rPr lang="en-US" sz="2800" i="1" dirty="0" smtClean="0">
                          <a:solidFill>
                            <a:schemeClr val="accent6"/>
                          </a:solidFill>
                          <a:latin typeface="Cambria Math" charset="0"/>
                        </a:rPr>
                        <m:t>2</m:t>
                      </m:r>
                      <m:r>
                        <a:rPr lang="en-US" sz="2800" i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Cambria Math" charset="0"/>
                        </a:rPr>
                        <m:t> </m:t>
                      </m:r>
                    </m:oMath>
                  </m:oMathPara>
                </a14:m>
                <a:endParaRPr lang="en-US" sz="2800" dirty="0">
                  <a:solidFill>
                    <a:schemeClr val="accent6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15638" y="3813296"/>
                <a:ext cx="2842701" cy="52322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3315638" y="4817068"/>
                <a:ext cx="150925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 dirty="0" smtClean="0">
                          <a:solidFill>
                            <a:schemeClr val="accent1"/>
                          </a:solidFill>
                          <a:latin typeface="Cambria Math" charset="0"/>
                        </a:rPr>
                        <m:t>12</m:t>
                      </m:r>
                      <m:r>
                        <a:rPr lang="en-US" sz="2800" i="1" dirty="0" smtClean="0">
                          <a:solidFill>
                            <a:schemeClr val="accent1"/>
                          </a:solidFill>
                          <a:latin typeface="Cambria Math" charset="0"/>
                        </a:rPr>
                        <m:t>𝑥</m:t>
                      </m:r>
                      <m:r>
                        <a:rPr lang="en-GB" sz="2800" b="0" i="1" dirty="0" smtClean="0">
                          <a:solidFill>
                            <a:schemeClr val="tx1"/>
                          </a:solidFill>
                          <a:latin typeface="Cambria Math" charset="0"/>
                        </a:rPr>
                        <m:t>−</m:t>
                      </m:r>
                      <m:r>
                        <a:rPr lang="en-GB" sz="2800" b="0" i="1" dirty="0" smtClean="0">
                          <a:solidFill>
                            <a:schemeClr val="accent6"/>
                          </a:solidFill>
                          <a:latin typeface="Cambria Math" charset="0"/>
                        </a:rPr>
                        <m:t>2</m:t>
                      </m:r>
                    </m:oMath>
                  </m:oMathPara>
                </a14:m>
                <a:endParaRPr lang="en-US" sz="2800" dirty="0">
                  <a:solidFill>
                    <a:schemeClr val="accent6"/>
                  </a:solidFill>
                </a:endParaRP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15638" y="4817068"/>
                <a:ext cx="1509259" cy="52322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/>
          <p:cNvSpPr txBox="1"/>
          <p:nvPr/>
        </p:nvSpPr>
        <p:spPr>
          <a:xfrm>
            <a:off x="540000" y="4415635"/>
            <a:ext cx="21467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This simplifies to ...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40000" y="5410186"/>
            <a:ext cx="8045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You must pay attention to the sign before each term, to see whether it is positive or negative.</a:t>
            </a:r>
          </a:p>
        </p:txBody>
      </p:sp>
    </p:spTree>
    <p:extLst>
      <p:ext uri="{BB962C8B-B14F-4D97-AF65-F5344CB8AC3E}">
        <p14:creationId xmlns:p14="http://schemas.microsoft.com/office/powerpoint/2010/main" val="1932822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11" grpId="0"/>
      <p:bldP spid="12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0000" y="428432"/>
            <a:ext cx="8045200" cy="431181"/>
          </a:xfrm>
        </p:spPr>
        <p:txBody>
          <a:bodyPr/>
          <a:lstStyle/>
          <a:p>
            <a:r>
              <a:rPr lang="en-US" dirty="0"/>
              <a:t>Simplifying in practice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7926" y="1733291"/>
            <a:ext cx="8045200" cy="362559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Simplify the following expression, by </a:t>
            </a:r>
            <a:r>
              <a:rPr lang="en-US" b="1" dirty="0"/>
              <a:t>collecting like terms</a:t>
            </a:r>
            <a:r>
              <a:rPr lang="en-US" dirty="0"/>
              <a:t>:</a:t>
            </a:r>
          </a:p>
          <a:p>
            <a:endParaRPr lang="en-US" dirty="0"/>
          </a:p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2946941" y="2181533"/>
                <a:ext cx="4429226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 dirty="0" smtClean="0">
                          <a:latin typeface="Cambria Math" charset="0"/>
                        </a:rPr>
                        <m:t>3</m:t>
                      </m:r>
                      <m:r>
                        <a:rPr lang="en-US" sz="2800" i="1" dirty="0" smtClean="0">
                          <a:latin typeface="Cambria Math" charset="0"/>
                        </a:rPr>
                        <m:t>𝑥</m:t>
                      </m:r>
                      <m:r>
                        <a:rPr lang="en-US" sz="2800" i="1" dirty="0" smtClean="0">
                          <a:latin typeface="Cambria Math" charset="0"/>
                        </a:rPr>
                        <m:t>+7</m:t>
                      </m:r>
                      <m:r>
                        <a:rPr lang="en-US" sz="2800" i="1" dirty="0" smtClean="0">
                          <a:latin typeface="Cambria Math" charset="0"/>
                        </a:rPr>
                        <m:t>𝑦</m:t>
                      </m:r>
                      <m:r>
                        <a:rPr lang="en-US" sz="2800" i="1" dirty="0" smtClean="0">
                          <a:latin typeface="Cambria Math" charset="0"/>
                        </a:rPr>
                        <m:t>−9−12</m:t>
                      </m:r>
                      <m:r>
                        <a:rPr lang="en-US" sz="2800" i="1" dirty="0" smtClean="0">
                          <a:latin typeface="Cambria Math" charset="0"/>
                        </a:rPr>
                        <m:t>𝑦</m:t>
                      </m:r>
                      <m:r>
                        <a:rPr lang="en-US" sz="2800" i="1" dirty="0" smtClean="0">
                          <a:latin typeface="Cambria Math" charset="0"/>
                        </a:rPr>
                        <m:t>+</m:t>
                      </m:r>
                      <m:r>
                        <a:rPr lang="en-US" sz="2800" i="1" dirty="0" smtClean="0">
                          <a:latin typeface="Cambria Math" charset="0"/>
                        </a:rPr>
                        <m:t>𝑥</m:t>
                      </m:r>
                      <m:r>
                        <a:rPr lang="en-US" sz="2800" i="1" dirty="0" smtClean="0">
                          <a:latin typeface="Cambria Math" charset="0"/>
                        </a:rPr>
                        <m:t>+2</m:t>
                      </m:r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46941" y="2181533"/>
                <a:ext cx="4429226" cy="523220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547926" y="2790436"/>
            <a:ext cx="42457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We first identify which terms are alike ...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47926" y="3854354"/>
            <a:ext cx="26597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And then collect them ...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47926" y="4825939"/>
            <a:ext cx="2249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This simplifies to …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2946941" y="5280951"/>
                <a:ext cx="214302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 dirty="0" smtClean="0">
                          <a:solidFill>
                            <a:schemeClr val="accent1"/>
                          </a:solidFill>
                          <a:latin typeface="Cambria Math" charset="0"/>
                        </a:rPr>
                        <m:t>4</m:t>
                      </m:r>
                      <m:r>
                        <a:rPr lang="en-US" sz="2800" i="1" dirty="0" smtClean="0">
                          <a:solidFill>
                            <a:schemeClr val="accent1"/>
                          </a:solidFill>
                          <a:latin typeface="Cambria Math" charset="0"/>
                        </a:rPr>
                        <m:t>𝑥</m:t>
                      </m:r>
                      <m:r>
                        <a:rPr lang="en-US" sz="2800" i="1" dirty="0" smtClean="0">
                          <a:solidFill>
                            <a:schemeClr val="tx1"/>
                          </a:solidFill>
                          <a:latin typeface="Cambria Math" charset="0"/>
                        </a:rPr>
                        <m:t>−</m:t>
                      </m:r>
                      <m:r>
                        <a:rPr lang="en-US" sz="2800" i="1" dirty="0" smtClean="0">
                          <a:solidFill>
                            <a:schemeClr val="accent6"/>
                          </a:solidFill>
                          <a:latin typeface="Cambria Math" charset="0"/>
                        </a:rPr>
                        <m:t>5</m:t>
                      </m:r>
                      <m:r>
                        <a:rPr lang="en-US" sz="2800" i="1" dirty="0" smtClean="0">
                          <a:solidFill>
                            <a:schemeClr val="accent6"/>
                          </a:solidFill>
                          <a:latin typeface="Cambria Math" charset="0"/>
                        </a:rPr>
                        <m:t>𝑦</m:t>
                      </m:r>
                      <m:r>
                        <a:rPr lang="en-US" sz="2800" i="1" dirty="0" smtClean="0">
                          <a:solidFill>
                            <a:schemeClr val="tx1"/>
                          </a:solidFill>
                          <a:latin typeface="Cambria Math" charset="0"/>
                        </a:rPr>
                        <m:t>−</m:t>
                      </m:r>
                      <m:r>
                        <a:rPr lang="en-US" sz="2800" i="1" dirty="0" smtClean="0">
                          <a:solidFill>
                            <a:schemeClr val="tx2"/>
                          </a:solidFill>
                          <a:latin typeface="Cambria Math" charset="0"/>
                        </a:rPr>
                        <m:t>7</m:t>
                      </m:r>
                    </m:oMath>
                  </m:oMathPara>
                </a14:m>
                <a:endParaRPr lang="en-US" sz="2800" dirty="0">
                  <a:solidFill>
                    <a:srgbClr val="6464A0"/>
                  </a:solidFill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46941" y="5280951"/>
                <a:ext cx="2143023" cy="523220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2946941" y="3245451"/>
                <a:ext cx="4429226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 dirty="0" smtClean="0">
                          <a:solidFill>
                            <a:schemeClr val="accent1"/>
                          </a:solidFill>
                          <a:latin typeface="Cambria Math" charset="0"/>
                        </a:rPr>
                        <m:t>3</m:t>
                      </m:r>
                      <m:r>
                        <a:rPr lang="en-US" sz="2800" i="1" dirty="0" smtClean="0">
                          <a:solidFill>
                            <a:schemeClr val="accent1"/>
                          </a:solidFill>
                          <a:latin typeface="Cambria Math" charset="0"/>
                        </a:rPr>
                        <m:t>𝑥</m:t>
                      </m:r>
                      <m:r>
                        <a:rPr lang="en-US" sz="2800" i="1" dirty="0" smtClean="0">
                          <a:solidFill>
                            <a:schemeClr val="tx1"/>
                          </a:solidFill>
                          <a:latin typeface="Cambria Math" charset="0"/>
                        </a:rPr>
                        <m:t>+</m:t>
                      </m:r>
                      <m:r>
                        <a:rPr lang="en-US" sz="2800" i="1" dirty="0" smtClean="0">
                          <a:solidFill>
                            <a:schemeClr val="accent6"/>
                          </a:solidFill>
                          <a:latin typeface="Cambria Math" charset="0"/>
                        </a:rPr>
                        <m:t>7</m:t>
                      </m:r>
                      <m:r>
                        <a:rPr lang="en-US" sz="2800" i="1" dirty="0" smtClean="0">
                          <a:solidFill>
                            <a:schemeClr val="accent6"/>
                          </a:solidFill>
                          <a:latin typeface="Cambria Math" charset="0"/>
                        </a:rPr>
                        <m:t>𝑦</m:t>
                      </m:r>
                      <m:r>
                        <a:rPr lang="en-US" sz="2800" i="1" dirty="0" smtClean="0">
                          <a:solidFill>
                            <a:schemeClr val="tx1"/>
                          </a:solidFill>
                          <a:latin typeface="Cambria Math" charset="0"/>
                        </a:rPr>
                        <m:t>−</m:t>
                      </m:r>
                      <m:r>
                        <a:rPr lang="en-US" sz="2800" i="1" dirty="0" smtClean="0">
                          <a:solidFill>
                            <a:schemeClr val="tx2"/>
                          </a:solidFill>
                          <a:latin typeface="Cambria Math" charset="0"/>
                        </a:rPr>
                        <m:t>9</m:t>
                      </m:r>
                      <m:r>
                        <a:rPr lang="en-US" sz="2800" i="1" dirty="0" smtClean="0">
                          <a:solidFill>
                            <a:schemeClr val="tx1"/>
                          </a:solidFill>
                          <a:latin typeface="Cambria Math" charset="0"/>
                        </a:rPr>
                        <m:t>−</m:t>
                      </m:r>
                      <m:r>
                        <a:rPr lang="en-US" sz="2800" i="1" dirty="0" smtClean="0">
                          <a:solidFill>
                            <a:schemeClr val="accent6"/>
                          </a:solidFill>
                          <a:latin typeface="Cambria Math" charset="0"/>
                        </a:rPr>
                        <m:t>12</m:t>
                      </m:r>
                      <m:r>
                        <a:rPr lang="en-US" sz="2800" i="1" dirty="0" smtClean="0">
                          <a:solidFill>
                            <a:schemeClr val="accent6"/>
                          </a:solidFill>
                          <a:latin typeface="Cambria Math" charset="0"/>
                        </a:rPr>
                        <m:t>𝑦</m:t>
                      </m:r>
                      <m:r>
                        <a:rPr lang="en-US" sz="2800" i="1" dirty="0" smtClean="0">
                          <a:solidFill>
                            <a:schemeClr val="tx1"/>
                          </a:solidFill>
                          <a:latin typeface="Cambria Math" charset="0"/>
                        </a:rPr>
                        <m:t>+</m:t>
                      </m:r>
                      <m:r>
                        <a:rPr lang="en-US" sz="2800" i="1" dirty="0" smtClean="0">
                          <a:solidFill>
                            <a:schemeClr val="accent1"/>
                          </a:solidFill>
                          <a:latin typeface="Cambria Math" charset="0"/>
                        </a:rPr>
                        <m:t>𝑥</m:t>
                      </m:r>
                      <m:r>
                        <a:rPr lang="en-US" sz="2800" i="1" dirty="0" smtClean="0">
                          <a:solidFill>
                            <a:schemeClr val="tx1"/>
                          </a:solidFill>
                          <a:latin typeface="Cambria Math" charset="0"/>
                        </a:rPr>
                        <m:t>+</m:t>
                      </m:r>
                      <m:r>
                        <a:rPr lang="en-US" sz="2800" i="1" dirty="0" smtClean="0">
                          <a:solidFill>
                            <a:schemeClr val="tx2"/>
                          </a:solidFill>
                          <a:latin typeface="Cambria Math" charset="0"/>
                        </a:rPr>
                        <m:t>2</m:t>
                      </m:r>
                    </m:oMath>
                  </m:oMathPara>
                </a14:m>
                <a:endParaRPr lang="en-US" sz="2800" dirty="0">
                  <a:solidFill>
                    <a:schemeClr val="tx2"/>
                  </a:solidFill>
                </a:endParaRP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46941" y="3245451"/>
                <a:ext cx="4429226" cy="52322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3039274" y="4309369"/>
                <a:ext cx="4244560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chemeClr val="accent1"/>
                          </a:solidFill>
                          <a:latin typeface="Cambria Math" charset="0"/>
                        </a:rPr>
                        <m:t>3</m:t>
                      </m:r>
                      <m:r>
                        <a:rPr lang="en-GB" sz="2800" b="0" i="1" smtClean="0">
                          <a:solidFill>
                            <a:schemeClr val="accent1"/>
                          </a:solidFill>
                          <a:latin typeface="Cambria Math" charset="0"/>
                        </a:rPr>
                        <m:t>𝑥</m:t>
                      </m:r>
                      <m:r>
                        <a:rPr lang="en-GB" sz="2800" b="0" i="1" smtClean="0">
                          <a:solidFill>
                            <a:schemeClr val="tx1"/>
                          </a:solidFill>
                          <a:latin typeface="Cambria Math" charset="0"/>
                        </a:rPr>
                        <m:t>+</m:t>
                      </m:r>
                      <m:r>
                        <a:rPr lang="en-GB" sz="2800" b="0" i="1" smtClean="0">
                          <a:solidFill>
                            <a:schemeClr val="accent1"/>
                          </a:solidFill>
                          <a:latin typeface="Cambria Math" charset="0"/>
                        </a:rPr>
                        <m:t>𝑥</m:t>
                      </m:r>
                      <m:r>
                        <a:rPr lang="en-GB" sz="2800" b="0" i="1" smtClean="0">
                          <a:solidFill>
                            <a:schemeClr val="tx1"/>
                          </a:solidFill>
                          <a:latin typeface="Cambria Math" charset="0"/>
                        </a:rPr>
                        <m:t>+</m:t>
                      </m:r>
                      <m:r>
                        <a:rPr lang="en-GB" sz="2800" b="0" i="1" smtClean="0">
                          <a:solidFill>
                            <a:schemeClr val="accent6"/>
                          </a:solidFill>
                          <a:latin typeface="Cambria Math" charset="0"/>
                        </a:rPr>
                        <m:t>7</m:t>
                      </m:r>
                      <m:r>
                        <a:rPr lang="en-GB" sz="2800" b="0" i="1" smtClean="0">
                          <a:solidFill>
                            <a:schemeClr val="accent6"/>
                          </a:solidFill>
                          <a:latin typeface="Cambria Math" charset="0"/>
                        </a:rPr>
                        <m:t>𝑦</m:t>
                      </m:r>
                      <m:r>
                        <a:rPr lang="en-GB" sz="2800" b="0" i="1" smtClean="0">
                          <a:solidFill>
                            <a:schemeClr val="tx1"/>
                          </a:solidFill>
                          <a:latin typeface="Cambria Math" charset="0"/>
                        </a:rPr>
                        <m:t>−</m:t>
                      </m:r>
                      <m:r>
                        <a:rPr lang="en-GB" sz="2800" b="0" i="1" smtClean="0">
                          <a:solidFill>
                            <a:schemeClr val="accent6"/>
                          </a:solidFill>
                          <a:latin typeface="Cambria Math" charset="0"/>
                        </a:rPr>
                        <m:t>12</m:t>
                      </m:r>
                      <m:r>
                        <a:rPr lang="en-GB" sz="2800" b="0" i="1" smtClean="0">
                          <a:solidFill>
                            <a:schemeClr val="accent6"/>
                          </a:solidFill>
                          <a:latin typeface="Cambria Math" charset="0"/>
                        </a:rPr>
                        <m:t>𝑦</m:t>
                      </m:r>
                      <m:r>
                        <a:rPr lang="en-GB" sz="2800" b="0" i="1" smtClean="0">
                          <a:solidFill>
                            <a:schemeClr val="tx1"/>
                          </a:solidFill>
                          <a:latin typeface="Cambria Math" charset="0"/>
                        </a:rPr>
                        <m:t>−</m:t>
                      </m:r>
                      <m:r>
                        <a:rPr lang="en-GB" sz="2800" b="0" i="1" smtClean="0">
                          <a:solidFill>
                            <a:schemeClr val="tx2"/>
                          </a:solidFill>
                          <a:latin typeface="Cambria Math" charset="0"/>
                        </a:rPr>
                        <m:t>9</m:t>
                      </m:r>
                      <m:r>
                        <a:rPr lang="en-GB" sz="2800" b="0" i="1" smtClean="0">
                          <a:solidFill>
                            <a:schemeClr val="tx1"/>
                          </a:solidFill>
                          <a:latin typeface="Cambria Math" charset="0"/>
                        </a:rPr>
                        <m:t>+</m:t>
                      </m:r>
                      <m:r>
                        <a:rPr lang="en-GB" sz="2800" b="0" i="1" smtClean="0">
                          <a:solidFill>
                            <a:schemeClr val="tx2"/>
                          </a:solidFill>
                          <a:latin typeface="Cambria Math" charset="0"/>
                        </a:rPr>
                        <m:t>2</m:t>
                      </m:r>
                    </m:oMath>
                  </m:oMathPara>
                </a14:m>
                <a:endParaRPr lang="en-US" sz="2800" dirty="0">
                  <a:solidFill>
                    <a:schemeClr val="tx2"/>
                  </a:solidFill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39274" y="4309369"/>
                <a:ext cx="4244560" cy="430887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62984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0" grpId="0"/>
      <p:bldP spid="14" grpId="0"/>
      <p:bldP spid="15" grpId="0"/>
      <p:bldP spid="16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0000" y="428432"/>
            <a:ext cx="8045200" cy="431181"/>
          </a:xfrm>
        </p:spPr>
        <p:txBody>
          <a:bodyPr/>
          <a:lstStyle/>
          <a:p>
            <a:r>
              <a:rPr lang="en-US" dirty="0"/>
              <a:t>Simplifying - One step beyond</a:t>
            </a:r>
            <a:r>
              <a:rPr lang="is-IS" dirty="0"/>
              <a:t>…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40000" y="1731713"/>
                <a:ext cx="8045200" cy="1706812"/>
              </a:xfrm>
            </p:spPr>
            <p:txBody>
              <a:bodyPr lIns="90000" tIns="90000" bIns="90000"/>
              <a:lstStyle/>
              <a:p>
                <a:pPr marL="0" indent="0">
                  <a:buNone/>
                </a:pPr>
                <a:r>
                  <a:rPr lang="en-US" sz="2400" dirty="0"/>
                  <a:t>Simplify each of these examples:</a:t>
                </a:r>
              </a:p>
              <a:p>
                <a:endParaRPr lang="en-US" sz="2400" dirty="0"/>
              </a:p>
              <a:p>
                <a14:m>
                  <m:oMath xmlns:m="http://schemas.openxmlformats.org/officeDocument/2006/math">
                    <m:r>
                      <a:rPr lang="en-US" sz="2400" i="1" dirty="0" smtClean="0">
                        <a:latin typeface="Cambria Math" charset="0"/>
                      </a:rPr>
                      <m:t>2</m:t>
                    </m:r>
                    <m:r>
                      <a:rPr lang="en-US" sz="2400" i="1" dirty="0" smtClean="0">
                        <a:latin typeface="Cambria Math" charset="0"/>
                      </a:rPr>
                      <m:t>𝑝</m:t>
                    </m:r>
                    <m:r>
                      <a:rPr lang="en-US" sz="2400" i="1" dirty="0" smtClean="0">
                        <a:latin typeface="Cambria Math" charset="0"/>
                      </a:rPr>
                      <m:t> –</m:t>
                    </m:r>
                    <m:r>
                      <a:rPr lang="en-US" sz="2400" i="1" dirty="0" smtClean="0">
                        <a:latin typeface="Cambria Math" charset="0"/>
                      </a:rPr>
                      <m:t>𝑞</m:t>
                    </m:r>
                    <m:r>
                      <a:rPr lang="en-US" sz="2400" i="1" dirty="0" smtClean="0">
                        <a:latin typeface="Cambria Math" charset="0"/>
                      </a:rPr>
                      <m:t>+3</m:t>
                    </m:r>
                    <m:r>
                      <a:rPr lang="en-US" sz="2400" i="1" dirty="0" smtClean="0">
                        <a:latin typeface="Cambria Math" charset="0"/>
                      </a:rPr>
                      <m:t>𝑝</m:t>
                    </m:r>
                    <m:r>
                      <a:rPr lang="en-US" sz="2400" i="1" dirty="0" smtClean="0">
                        <a:latin typeface="Cambria Math" charset="0"/>
                      </a:rPr>
                      <m:t>+3</m:t>
                    </m:r>
                    <m:r>
                      <a:rPr lang="en-US" sz="2400" i="1" dirty="0" smtClean="0">
                        <a:latin typeface="Cambria Math" charset="0"/>
                      </a:rPr>
                      <m:t>𝑞</m:t>
                    </m:r>
                  </m:oMath>
                </a14:m>
                <a:endParaRPr lang="en-US" sz="2400" dirty="0"/>
              </a:p>
              <a:p>
                <a:endParaRPr lang="en-US" sz="2400" dirty="0"/>
              </a:p>
              <a:p>
                <a14:m>
                  <m:oMath xmlns:m="http://schemas.openxmlformats.org/officeDocument/2006/math">
                    <m:r>
                      <a:rPr lang="en-US" sz="2400" i="1" dirty="0" smtClean="0">
                        <a:latin typeface="Cambria Math" charset="0"/>
                      </a:rPr>
                      <m:t>2(</m:t>
                    </m:r>
                    <m:r>
                      <a:rPr lang="en-US" sz="2400" i="1" dirty="0" smtClean="0">
                        <a:latin typeface="Cambria Math" charset="0"/>
                      </a:rPr>
                      <m:t>𝑎</m:t>
                    </m:r>
                    <m:r>
                      <a:rPr lang="en-US" sz="2400" i="1" dirty="0" smtClean="0">
                        <a:latin typeface="Cambria Math" charset="0"/>
                      </a:rPr>
                      <m:t> + </m:t>
                    </m:r>
                    <m:r>
                      <a:rPr lang="en-US" sz="2400" i="1" dirty="0" smtClean="0">
                        <a:latin typeface="Cambria Math" charset="0"/>
                      </a:rPr>
                      <m:t>𝑏</m:t>
                    </m:r>
                    <m:r>
                      <a:rPr lang="en-US" sz="2400" i="1" dirty="0" smtClean="0">
                        <a:latin typeface="Cambria Math" charset="0"/>
                      </a:rPr>
                      <m:t>) &lt; 3</m:t>
                    </m:r>
                    <m:r>
                      <a:rPr lang="en-US" sz="2400" i="1" dirty="0" smtClean="0">
                        <a:latin typeface="Cambria Math" charset="0"/>
                      </a:rPr>
                      <m:t>𝑎</m:t>
                    </m:r>
                  </m:oMath>
                </a14:m>
                <a:endParaRPr lang="en-US" sz="2400" dirty="0"/>
              </a:p>
              <a:p>
                <a:endParaRPr lang="en-US" sz="2400" dirty="0"/>
              </a:p>
              <a:p>
                <a:endParaRPr lang="en-US" sz="24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40000" y="1731713"/>
                <a:ext cx="8045200" cy="1706812"/>
              </a:xfrm>
              <a:blipFill rotWithShape="1">
                <a:blip r:embed="rId2"/>
                <a:stretch>
                  <a:fillRect l="-1213" t="-6429" b="-75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3750470" y="2387600"/>
                <a:ext cx="1325235" cy="34881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lvl="0">
                  <a:lnSpc>
                    <a:spcPts val="2000"/>
                  </a:lnSpc>
                  <a:spcBef>
                    <a:spcPct val="2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dirty="0" smtClean="0">
                          <a:solidFill>
                            <a:srgbClr val="4B4B4B"/>
                          </a:solidFill>
                          <a:latin typeface="Cambria Math"/>
                        </a:rPr>
                        <m:t>5</m:t>
                      </m:r>
                      <m:r>
                        <a:rPr lang="en-US" sz="2400" i="1" dirty="0">
                          <a:solidFill>
                            <a:srgbClr val="4B4B4B"/>
                          </a:solidFill>
                          <a:latin typeface="Cambria Math" charset="0"/>
                        </a:rPr>
                        <m:t>𝑝</m:t>
                      </m:r>
                      <m:r>
                        <a:rPr lang="en-US" sz="2400" i="1" dirty="0">
                          <a:solidFill>
                            <a:srgbClr val="4B4B4B"/>
                          </a:solidFill>
                          <a:latin typeface="Cambria Math" charset="0"/>
                        </a:rPr>
                        <m:t>+2</m:t>
                      </m:r>
                      <m:r>
                        <a:rPr lang="en-US" sz="2400" i="1" dirty="0">
                          <a:solidFill>
                            <a:srgbClr val="4B4B4B"/>
                          </a:solidFill>
                          <a:latin typeface="Cambria Math" charset="0"/>
                        </a:rPr>
                        <m:t>𝑞</m:t>
                      </m:r>
                    </m:oMath>
                  </m:oMathPara>
                </a14:m>
                <a:endParaRPr lang="en-US" sz="2400" dirty="0">
                  <a:solidFill>
                    <a:srgbClr val="4B4B4B"/>
                  </a:solidFill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50470" y="2387600"/>
                <a:ext cx="1325235" cy="348813"/>
              </a:xfrm>
              <a:prstGeom prst="rect">
                <a:avLst/>
              </a:prstGeom>
              <a:blipFill rotWithShape="1">
                <a:blip r:embed="rId3"/>
                <a:stretch>
                  <a:fillRect t="-12281" b="-263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3801317" y="3096281"/>
                <a:ext cx="1193788" cy="34881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>
                  <a:lnSpc>
                    <a:spcPts val="2000"/>
                  </a:lnSpc>
                  <a:spcBef>
                    <a:spcPct val="2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 dirty="0" smtClean="0">
                          <a:solidFill>
                            <a:srgbClr val="4B4B4B"/>
                          </a:solidFill>
                          <a:latin typeface="Cambria Math" charset="0"/>
                        </a:rPr>
                        <m:t>2</m:t>
                      </m:r>
                      <m:r>
                        <a:rPr lang="en-GB" sz="2400" b="0" i="1" dirty="0" smtClean="0">
                          <a:solidFill>
                            <a:srgbClr val="4B4B4B"/>
                          </a:solidFill>
                          <a:latin typeface="Cambria Math"/>
                        </a:rPr>
                        <m:t>𝑏</m:t>
                      </m:r>
                      <m:r>
                        <a:rPr lang="en-GB" sz="2400" b="0" i="1" dirty="0" smtClean="0">
                          <a:solidFill>
                            <a:srgbClr val="4B4B4B"/>
                          </a:solidFill>
                          <a:latin typeface="Cambria Math"/>
                        </a:rPr>
                        <m:t>&lt;</m:t>
                      </m:r>
                      <m:r>
                        <a:rPr lang="en-GB" sz="2400" b="0" i="1" dirty="0" smtClean="0">
                          <a:solidFill>
                            <a:srgbClr val="4B4B4B"/>
                          </a:solidFill>
                          <a:latin typeface="Cambria Math"/>
                        </a:rPr>
                        <m:t>𝑎</m:t>
                      </m:r>
                    </m:oMath>
                  </m:oMathPara>
                </a14:m>
                <a:endParaRPr lang="en-US" sz="2400" dirty="0">
                  <a:solidFill>
                    <a:srgbClr val="4B4B4B"/>
                  </a:solidFill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1317" y="3096281"/>
                <a:ext cx="1193788" cy="348813"/>
              </a:xfrm>
              <a:prstGeom prst="rect">
                <a:avLst/>
              </a:prstGeom>
              <a:blipFill rotWithShape="1">
                <a:blip r:embed="rId4"/>
                <a:stretch>
                  <a:fillRect t="-877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40609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0000" y="428432"/>
            <a:ext cx="8045200" cy="431181"/>
          </a:xfrm>
        </p:spPr>
        <p:txBody>
          <a:bodyPr/>
          <a:lstStyle/>
          <a:p>
            <a:r>
              <a:rPr lang="en-US" dirty="0"/>
              <a:t>Solving using simplification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40000" y="1731713"/>
                <a:ext cx="8045200" cy="403366"/>
              </a:xfrm>
            </p:spPr>
            <p:txBody>
              <a:bodyPr lIns="90000" tIns="90000" bIns="90000"/>
              <a:lstStyle/>
              <a:p>
                <a:pPr marL="0" indent="0">
                  <a:buNone/>
                </a:pPr>
                <a:r>
                  <a:rPr lang="en-US" sz="2000" dirty="0"/>
                  <a:t>Solve </a:t>
                </a:r>
                <a14:m>
                  <m:oMath xmlns:m="http://schemas.openxmlformats.org/officeDocument/2006/math">
                    <m:r>
                      <a:rPr lang="en-US" sz="2000" i="1" dirty="0" smtClean="0">
                        <a:latin typeface="Cambria Math"/>
                      </a:rPr>
                      <m:t>3</m:t>
                    </m:r>
                    <m:r>
                      <a:rPr lang="en-US" sz="2000" i="1" dirty="0" smtClean="0">
                        <a:latin typeface="Cambria Math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2000" i="1" dirty="0" smtClean="0">
                        <a:latin typeface="Cambria Math"/>
                      </a:rPr>
                      <m:t>−7=</m:t>
                    </m:r>
                    <m:r>
                      <a:rPr lang="en-US" sz="2000" i="1" dirty="0" smtClean="0">
                        <a:latin typeface="Cambria Math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2000" i="1" dirty="0" smtClean="0">
                        <a:latin typeface="Cambria Math"/>
                      </a:rPr>
                      <m:t>+5</m:t>
                    </m:r>
                  </m:oMath>
                </a14:m>
                <a:r>
                  <a:rPr lang="en-US" sz="2000" dirty="0"/>
                  <a:t>, and find the value of </a:t>
                </a:r>
                <a14:m>
                  <m:oMath xmlns:m="http://schemas.openxmlformats.org/officeDocument/2006/math">
                    <m:r>
                      <a:rPr lang="en-US" sz="2000" i="1" dirty="0" smtClean="0">
                        <a:latin typeface="Cambria Math"/>
                      </a:rPr>
                      <m:t>𝑥</m:t>
                    </m:r>
                  </m:oMath>
                </a14:m>
                <a:r>
                  <a:rPr lang="en-US" sz="2000" dirty="0"/>
                  <a:t>:</a:t>
                </a:r>
              </a:p>
              <a:p>
                <a:endParaRPr lang="en-US" sz="20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40000" y="1731713"/>
                <a:ext cx="8045200" cy="403366"/>
              </a:xfrm>
              <a:blipFill rotWithShape="1">
                <a:blip r:embed="rId2"/>
                <a:stretch>
                  <a:fillRect l="-834" t="-9091" b="-2424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/>
              <a:t>Copyright © AQA and its licensors. All rights reserved.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3514141" y="2326630"/>
                <a:ext cx="260539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 dirty="0" smtClean="0">
                          <a:latin typeface="Cambria Math"/>
                        </a:rPr>
                        <m:t>3</m:t>
                      </m:r>
                      <m:r>
                        <a:rPr lang="en-US" sz="2800" i="1" dirty="0">
                          <a:latin typeface="Cambria Math"/>
                          <a:cs typeface="Times New Roman" panose="02020603050405020304" pitchFamily="18" charset="0"/>
                        </a:rPr>
                        <m:t>𝑥</m:t>
                      </m:r>
                      <m:r>
                        <a:rPr lang="en-US" sz="2800" i="1" dirty="0">
                          <a:latin typeface="Cambria Math"/>
                        </a:rPr>
                        <m:t>−7=</m:t>
                      </m:r>
                      <m:r>
                        <a:rPr lang="en-US" sz="2800" i="1" dirty="0">
                          <a:latin typeface="Cambria Math"/>
                          <a:cs typeface="Times New Roman" panose="02020603050405020304" pitchFamily="18" charset="0"/>
                        </a:rPr>
                        <m:t>𝑥</m:t>
                      </m:r>
                      <m:r>
                        <a:rPr lang="en-US" sz="2800" i="1" dirty="0">
                          <a:latin typeface="Cambria Math"/>
                        </a:rPr>
                        <m:t>+</m:t>
                      </m:r>
                      <m:r>
                        <a:rPr lang="en-US" sz="2800" i="1" dirty="0" smtClean="0">
                          <a:latin typeface="Cambria Math"/>
                        </a:rPr>
                        <m:t>5</m:t>
                      </m:r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14141" y="2326630"/>
                <a:ext cx="2605393" cy="523220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532556" y="3196140"/>
                <a:ext cx="526297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dirty="0"/>
                  <a:t>The aim is to isolate </a:t>
                </a:r>
                <a14:m>
                  <m:oMath xmlns:m="http://schemas.openxmlformats.org/officeDocument/2006/math">
                    <m:r>
                      <a:rPr lang="en-US" i="1" dirty="0" smtClean="0">
                        <a:latin typeface="Cambria Math"/>
                      </a:rPr>
                      <m:t>𝑥</m:t>
                    </m:r>
                  </m:oMath>
                </a14:m>
                <a:r>
                  <a:rPr lang="en-US" dirty="0"/>
                  <a:t> on one side of the equation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2556" y="3196140"/>
                <a:ext cx="5262979" cy="369332"/>
              </a:xfrm>
              <a:prstGeom prst="rect">
                <a:avLst/>
              </a:prstGeom>
              <a:blipFill rotWithShape="1">
                <a:blip r:embed="rId4"/>
                <a:stretch>
                  <a:fillRect l="-926" t="-8197" r="-347" b="-24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3514141" y="3710746"/>
                <a:ext cx="268272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 dirty="0" smtClean="0">
                          <a:solidFill>
                            <a:schemeClr val="accent1"/>
                          </a:solidFill>
                          <a:latin typeface="Cambria Math"/>
                        </a:rPr>
                        <m:t>3</m:t>
                      </m:r>
                      <m:r>
                        <a:rPr lang="en-US" sz="3200" i="1" dirty="0" smtClean="0">
                          <a:solidFill>
                            <a:schemeClr val="accent1"/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𝑥</m:t>
                      </m:r>
                      <m:r>
                        <a:rPr lang="en-US" sz="2800" i="1" dirty="0">
                          <a:latin typeface="Cambria Math"/>
                        </a:rPr>
                        <m:t>−</m:t>
                      </m:r>
                      <m:r>
                        <a:rPr lang="en-US" sz="2800" i="1" dirty="0" smtClean="0">
                          <a:solidFill>
                            <a:schemeClr val="accent6"/>
                          </a:solidFill>
                          <a:latin typeface="Cambria Math"/>
                        </a:rPr>
                        <m:t>7</m:t>
                      </m:r>
                      <m:r>
                        <a:rPr lang="en-US" sz="2800" i="1" dirty="0">
                          <a:latin typeface="Cambria Math"/>
                        </a:rPr>
                        <m:t>=</m:t>
                      </m:r>
                      <m:r>
                        <a:rPr lang="en-US" sz="3200" i="1" dirty="0" smtClean="0">
                          <a:solidFill>
                            <a:schemeClr val="accent1"/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𝑥</m:t>
                      </m:r>
                      <m:r>
                        <a:rPr lang="en-US" sz="2800" i="1" dirty="0">
                          <a:latin typeface="Cambria Math"/>
                        </a:rPr>
                        <m:t>+</m:t>
                      </m:r>
                      <m:r>
                        <a:rPr lang="en-US" sz="2800" i="1" dirty="0" smtClean="0">
                          <a:solidFill>
                            <a:schemeClr val="accent6"/>
                          </a:solidFill>
                          <a:latin typeface="Cambria Math"/>
                        </a:rPr>
                        <m:t>5</m:t>
                      </m:r>
                    </m:oMath>
                  </m:oMathPara>
                </a14:m>
                <a:endParaRPr lang="en-US" sz="2800" dirty="0">
                  <a:solidFill>
                    <a:schemeClr val="accent6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14141" y="3710746"/>
                <a:ext cx="2682722" cy="52322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/>
          <p:cNvSpPr txBox="1"/>
          <p:nvPr/>
        </p:nvSpPr>
        <p:spPr>
          <a:xfrm>
            <a:off x="5795535" y="4334369"/>
            <a:ext cx="28632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Subtract 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dirty="0"/>
              <a:t> from both sides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3808292" y="4272814"/>
                <a:ext cx="201516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 dirty="0" smtClean="0">
                          <a:solidFill>
                            <a:schemeClr val="accent1"/>
                          </a:solidFill>
                          <a:latin typeface="Cambria Math"/>
                        </a:rPr>
                        <m:t>2</m:t>
                      </m:r>
                      <m:r>
                        <a:rPr lang="en-US" sz="3200" i="1" dirty="0" smtClean="0">
                          <a:solidFill>
                            <a:schemeClr val="accent1"/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𝑥</m:t>
                      </m:r>
                      <m:r>
                        <a:rPr lang="en-US" sz="2800" i="1" dirty="0">
                          <a:latin typeface="Cambria Math"/>
                        </a:rPr>
                        <m:t>−</m:t>
                      </m:r>
                      <m:r>
                        <a:rPr lang="en-US" sz="2800" i="1" dirty="0" smtClean="0">
                          <a:solidFill>
                            <a:schemeClr val="accent6"/>
                          </a:solidFill>
                          <a:latin typeface="Cambria Math"/>
                        </a:rPr>
                        <m:t>7</m:t>
                      </m:r>
                      <m:r>
                        <a:rPr lang="en-US" sz="2800" i="1" dirty="0" smtClean="0">
                          <a:latin typeface="Cambria Math"/>
                        </a:rPr>
                        <m:t>=</m:t>
                      </m:r>
                      <m:r>
                        <a:rPr lang="en-US" sz="2800" i="1" dirty="0" smtClean="0">
                          <a:solidFill>
                            <a:schemeClr val="accent6"/>
                          </a:solidFill>
                          <a:latin typeface="Cambria Math"/>
                        </a:rPr>
                        <m:t>5</m:t>
                      </m:r>
                    </m:oMath>
                  </m:oMathPara>
                </a14:m>
                <a:endParaRPr lang="en-US" sz="2800" dirty="0">
                  <a:solidFill>
                    <a:schemeClr val="accent6"/>
                  </a:solidFill>
                </a:endParaRP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8292" y="4272814"/>
                <a:ext cx="2015167" cy="523220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3967791" y="4796667"/>
                <a:ext cx="1590756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 dirty="0" smtClean="0">
                          <a:solidFill>
                            <a:schemeClr val="accent1"/>
                          </a:solidFill>
                          <a:latin typeface="Cambria Math"/>
                        </a:rPr>
                        <m:t>2</m:t>
                      </m:r>
                      <m:r>
                        <a:rPr lang="en-US" sz="3200" i="1" dirty="0" smtClean="0">
                          <a:solidFill>
                            <a:schemeClr val="accent1"/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𝑥</m:t>
                      </m:r>
                      <m:r>
                        <a:rPr lang="en-US" sz="2800" i="1" dirty="0" smtClean="0">
                          <a:latin typeface="Cambria Math"/>
                        </a:rPr>
                        <m:t>=</m:t>
                      </m:r>
                      <m:r>
                        <a:rPr lang="en-US" sz="2800" i="1" dirty="0" smtClean="0">
                          <a:solidFill>
                            <a:schemeClr val="accent6"/>
                          </a:solidFill>
                          <a:latin typeface="Cambria Math"/>
                        </a:rPr>
                        <m:t>12</m:t>
                      </m:r>
                    </m:oMath>
                  </m:oMathPara>
                </a14:m>
                <a:endParaRPr lang="en-US" sz="2800" dirty="0">
                  <a:solidFill>
                    <a:schemeClr val="accent6"/>
                  </a:solidFill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7791" y="4796667"/>
                <a:ext cx="1590756" cy="523220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/>
          <p:cNvSpPr txBox="1"/>
          <p:nvPr/>
        </p:nvSpPr>
        <p:spPr>
          <a:xfrm>
            <a:off x="5795535" y="4873611"/>
            <a:ext cx="2159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Add 7 to both sides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795535" y="5425371"/>
            <a:ext cx="24416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Divide both sides by 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4168166" y="5323324"/>
                <a:ext cx="1194750" cy="57342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i="1" dirty="0" smtClean="0">
                          <a:solidFill>
                            <a:schemeClr val="accent1"/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𝑥</m:t>
                      </m:r>
                      <m:r>
                        <a:rPr lang="en-US" sz="2800" i="1" dirty="0" smtClean="0">
                          <a:latin typeface="Cambria Math"/>
                        </a:rPr>
                        <m:t>=</m:t>
                      </m:r>
                      <m:r>
                        <a:rPr lang="en-US" sz="2800" i="1" dirty="0" smtClean="0">
                          <a:solidFill>
                            <a:schemeClr val="accent6"/>
                          </a:solidFill>
                          <a:latin typeface="Cambria Math"/>
                        </a:rPr>
                        <m:t>6</m:t>
                      </m:r>
                    </m:oMath>
                  </m:oMathPara>
                </a14:m>
                <a:endParaRPr lang="en-US" sz="2800" dirty="0">
                  <a:solidFill>
                    <a:schemeClr val="accent6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68166" y="5323324"/>
                <a:ext cx="1194750" cy="573427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73155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10" grpId="0"/>
      <p:bldP spid="11" grpId="0"/>
      <p:bldP spid="13" grpId="0"/>
      <p:bldP spid="15" grpId="0"/>
      <p:bldP spid="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0000" y="428432"/>
            <a:ext cx="8045200" cy="431181"/>
          </a:xfrm>
        </p:spPr>
        <p:txBody>
          <a:bodyPr/>
          <a:lstStyle/>
          <a:p>
            <a:r>
              <a:rPr lang="en-US" dirty="0"/>
              <a:t>Substituting numbers into equations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8916" y="1721383"/>
            <a:ext cx="8045200" cy="1275817"/>
          </a:xfrm>
        </p:spPr>
        <p:txBody>
          <a:bodyPr lIns="90000" tIns="90000" bIns="90000"/>
          <a:lstStyle/>
          <a:p>
            <a:pPr marL="0" indent="0">
              <a:buNone/>
            </a:pPr>
            <a:r>
              <a:rPr lang="en-US" dirty="0"/>
              <a:t>Algebraic formula become really useful when we can use them to derive values. We can substitute numbers into expressions.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/>
              <a:t>The equation for acceleration can be represented as … </a:t>
            </a:r>
          </a:p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4048358" y="3680509"/>
                <a:ext cx="2064774" cy="12003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b="1" i="1" dirty="0" smtClean="0">
                        <a:latin typeface="Cambria Math"/>
                      </a:rPr>
                      <m:t>𝒂</m:t>
                    </m:r>
                  </m:oMath>
                </a14:m>
                <a:r>
                  <a:rPr lang="en-US" dirty="0"/>
                  <a:t> is acceleration </a:t>
                </a:r>
              </a:p>
              <a:p>
                <a14:m>
                  <m:oMath xmlns:m="http://schemas.openxmlformats.org/officeDocument/2006/math">
                    <m:r>
                      <a:rPr lang="en-US" b="1" i="1" dirty="0" smtClean="0">
                        <a:latin typeface="Cambria Math"/>
                      </a:rPr>
                      <m:t>𝒗</m:t>
                    </m:r>
                  </m:oMath>
                </a14:m>
                <a:r>
                  <a:rPr lang="en-US" dirty="0"/>
                  <a:t> is final velocity </a:t>
                </a:r>
              </a:p>
              <a:p>
                <a14:m>
                  <m:oMath xmlns:m="http://schemas.openxmlformats.org/officeDocument/2006/math">
                    <m:r>
                      <a:rPr lang="en-US" b="1" i="1" dirty="0" smtClean="0">
                        <a:latin typeface="Cambria Math"/>
                      </a:rPr>
                      <m:t>𝒖</m:t>
                    </m:r>
                  </m:oMath>
                </a14:m>
                <a:r>
                  <a:rPr lang="en-US" dirty="0"/>
                  <a:t> is initial velocity</a:t>
                </a:r>
              </a:p>
              <a:p>
                <a14:m>
                  <m:oMath xmlns:m="http://schemas.openxmlformats.org/officeDocument/2006/math">
                    <m:r>
                      <a:rPr lang="en-US" b="1" i="1" dirty="0" smtClean="0">
                        <a:latin typeface="Cambria Math"/>
                      </a:rPr>
                      <m:t>𝒕</m:t>
                    </m:r>
                  </m:oMath>
                </a14:m>
                <a:r>
                  <a:rPr lang="en-US" dirty="0"/>
                  <a:t> is time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48358" y="3680509"/>
                <a:ext cx="2064774" cy="1200329"/>
              </a:xfrm>
              <a:prstGeom prst="rect">
                <a:avLst/>
              </a:prstGeom>
              <a:blipFill rotWithShape="1">
                <a:blip r:embed="rId2"/>
                <a:stretch>
                  <a:fillRect t="-2538" b="-71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540000" y="3680509"/>
                <a:ext cx="2654125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 dirty="0" smtClean="0">
                          <a:latin typeface="Cambria Math"/>
                        </a:rPr>
                        <m:t>𝑎</m:t>
                      </m:r>
                      <m:r>
                        <a:rPr lang="en-US" sz="2800" i="1" dirty="0" smtClean="0">
                          <a:latin typeface="Cambria Math"/>
                        </a:rPr>
                        <m:t>=(</m:t>
                      </m:r>
                      <m:r>
                        <a:rPr lang="en-US" sz="2800" i="1" dirty="0" smtClean="0">
                          <a:latin typeface="Cambria Math"/>
                        </a:rPr>
                        <m:t>𝑣</m:t>
                      </m:r>
                      <m:r>
                        <a:rPr lang="en-US" sz="2800" i="1" dirty="0" smtClean="0">
                          <a:latin typeface="Cambria Math"/>
                        </a:rPr>
                        <m:t> –</m:t>
                      </m:r>
                      <m:r>
                        <a:rPr lang="en-US" sz="2800" i="1" dirty="0" smtClean="0">
                          <a:latin typeface="Cambria Math"/>
                        </a:rPr>
                        <m:t>𝑢</m:t>
                      </m:r>
                      <m:r>
                        <a:rPr lang="en-US" sz="2800" i="1" dirty="0" smtClean="0">
                          <a:latin typeface="Cambria Math"/>
                        </a:rPr>
                        <m:t>)÷</m:t>
                      </m:r>
                      <m:r>
                        <a:rPr lang="en-US" sz="2800" i="1" dirty="0" smtClean="0">
                          <a:latin typeface="Cambria Math"/>
                        </a:rPr>
                        <m:t>𝑡</m:t>
                      </m:r>
                    </m:oMath>
                  </m:oMathPara>
                </a14:m>
                <a:endParaRPr lang="en-US" sz="2800" i="1" dirty="0"/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0000" y="3680509"/>
                <a:ext cx="2654125" cy="523220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17966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5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0000" y="428432"/>
            <a:ext cx="8045200" cy="431181"/>
          </a:xfrm>
        </p:spPr>
        <p:txBody>
          <a:bodyPr/>
          <a:lstStyle/>
          <a:p>
            <a:r>
              <a:rPr lang="en-US" dirty="0"/>
              <a:t>Substituting numbers into equations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43232" y="1725613"/>
            <a:ext cx="80673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In a period of 40 seconds, a car’s initial velocity was 10 m/s, and its final velocity was 90 m/s. Give its acceleration in m/s</a:t>
            </a:r>
            <a:r>
              <a:rPr lang="en-US" baseline="30000" dirty="0"/>
              <a:t>2</a:t>
            </a:r>
            <a:r>
              <a:rPr lang="en-US" dirty="0"/>
              <a:t>, using the above formula.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43232" y="2549867"/>
                <a:ext cx="2441694" cy="120032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dirty="0"/>
                  <a:t>In the above situation:</a:t>
                </a:r>
              </a:p>
              <a:p>
                <a14:m>
                  <m:oMath xmlns:m="http://schemas.openxmlformats.org/officeDocument/2006/math">
                    <m:r>
                      <a:rPr lang="en-US" b="1" i="1" dirty="0" smtClean="0">
                        <a:latin typeface="Cambria Math"/>
                      </a:rPr>
                      <m:t>𝒗</m:t>
                    </m:r>
                  </m:oMath>
                </a14:m>
                <a:r>
                  <a:rPr lang="en-US" dirty="0"/>
                  <a:t> is 80 m/s</a:t>
                </a:r>
              </a:p>
              <a:p>
                <a14:m>
                  <m:oMath xmlns:m="http://schemas.openxmlformats.org/officeDocument/2006/math">
                    <m:r>
                      <a:rPr lang="en-US" b="1" i="1" dirty="0" smtClean="0">
                        <a:latin typeface="Cambria Math"/>
                      </a:rPr>
                      <m:t>𝒖</m:t>
                    </m:r>
                  </m:oMath>
                </a14:m>
                <a:r>
                  <a:rPr lang="en-US" dirty="0"/>
                  <a:t> is 10 m/s</a:t>
                </a:r>
              </a:p>
              <a:p>
                <a14:m>
                  <m:oMath xmlns:m="http://schemas.openxmlformats.org/officeDocument/2006/math">
                    <m:r>
                      <a:rPr lang="en-US" b="1" i="1" dirty="0" smtClean="0">
                        <a:latin typeface="Cambria Math"/>
                      </a:rPr>
                      <m:t>𝒕</m:t>
                    </m:r>
                  </m:oMath>
                </a14:m>
                <a:r>
                  <a:rPr lang="en-US" dirty="0"/>
                  <a:t> is 40 s</a:t>
                </a: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3232" y="2549867"/>
                <a:ext cx="2441694" cy="1200329"/>
              </a:xfrm>
              <a:prstGeom prst="rect">
                <a:avLst/>
              </a:prstGeom>
              <a:blipFill rotWithShape="1">
                <a:blip r:embed="rId2"/>
                <a:stretch>
                  <a:fillRect l="-1995" t="-2538" r="-1995" b="-71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2984926" y="3380864"/>
            <a:ext cx="53485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We substitute these values into the above formula: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3056047" y="3898758"/>
                <a:ext cx="3117841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 dirty="0" smtClean="0">
                          <a:latin typeface="Cambria Math"/>
                        </a:rPr>
                        <m:t>𝑎</m:t>
                      </m:r>
                      <m:r>
                        <a:rPr lang="en-US" sz="2800" i="1" dirty="0" smtClean="0">
                          <a:latin typeface="Cambria Math"/>
                        </a:rPr>
                        <m:t>=(90–10)÷40</m:t>
                      </m:r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6047" y="3898758"/>
                <a:ext cx="3117841" cy="523220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/>
              <p:cNvSpPr/>
              <p:nvPr/>
            </p:nvSpPr>
            <p:spPr>
              <a:xfrm>
                <a:off x="3056047" y="4405431"/>
                <a:ext cx="2182777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 dirty="0" smtClean="0">
                          <a:latin typeface="Cambria Math"/>
                        </a:rPr>
                        <m:t>𝑎</m:t>
                      </m:r>
                      <m:r>
                        <a:rPr lang="en-US" sz="2800" i="1" dirty="0" smtClean="0">
                          <a:latin typeface="Cambria Math"/>
                        </a:rPr>
                        <m:t>=80÷40</m:t>
                      </m:r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6047" y="4405431"/>
                <a:ext cx="2182777" cy="52322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/>
          <p:cNvSpPr txBox="1"/>
          <p:nvPr/>
        </p:nvSpPr>
        <p:spPr>
          <a:xfrm>
            <a:off x="3100571" y="5695830"/>
            <a:ext cx="317586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The acceleration is 2 m/s</a:t>
            </a:r>
            <a:r>
              <a:rPr lang="en-US" sz="2000" baseline="30000" dirty="0"/>
              <a:t>2.</a:t>
            </a:r>
            <a:endParaRPr lang="en-US" sz="2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3056047" y="4912104"/>
                <a:ext cx="1159227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 dirty="0">
                          <a:latin typeface="Cambria Math"/>
                        </a:rPr>
                        <m:t>𝑎</m:t>
                      </m:r>
                      <m:r>
                        <a:rPr lang="en-US" sz="2800" i="1" dirty="0">
                          <a:latin typeface="Cambria Math"/>
                        </a:rPr>
                        <m:t>=2</m:t>
                      </m:r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6047" y="4912104"/>
                <a:ext cx="1159227" cy="52322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60257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1" grpId="0"/>
      <p:bldP spid="13" grpId="0" build="p"/>
      <p:bldP spid="14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0000" y="428432"/>
            <a:ext cx="8045200" cy="431181"/>
          </a:xfrm>
        </p:spPr>
        <p:txBody>
          <a:bodyPr/>
          <a:lstStyle/>
          <a:p>
            <a:r>
              <a:rPr lang="en-US" dirty="0"/>
              <a:t>Using algebra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0000" y="1198313"/>
            <a:ext cx="8045200" cy="4406804"/>
          </a:xfrm>
        </p:spPr>
        <p:txBody>
          <a:bodyPr lIns="90000" tIns="90000" bIns="90000"/>
          <a:lstStyle/>
          <a:p>
            <a:pPr marL="0" indent="0">
              <a:buNone/>
            </a:pPr>
            <a:r>
              <a:rPr lang="en-US" dirty="0"/>
              <a:t>An app costs £1.79 for the initial download, and then charges £0.79 for each in-game purchase. </a:t>
            </a:r>
          </a:p>
          <a:p>
            <a:pPr marL="0" indent="0">
              <a:buNone/>
            </a:pPr>
            <a:r>
              <a:rPr lang="en-US" b="1" dirty="0"/>
              <a:t>Write down a formula for the cost </a:t>
            </a:r>
            <a:r>
              <a:rPr lang="en-US" b="1" i="1" dirty="0"/>
              <a:t>C </a:t>
            </a:r>
            <a:r>
              <a:rPr lang="en-US" b="1" dirty="0"/>
              <a:t>of downloading this game and making </a:t>
            </a:r>
            <a:r>
              <a:rPr lang="en-US" b="1" i="1" dirty="0"/>
              <a:t>n</a:t>
            </a:r>
            <a:r>
              <a:rPr lang="en-US" b="1" dirty="0"/>
              <a:t> in game purchases.</a:t>
            </a:r>
          </a:p>
          <a:p>
            <a:pPr marL="0" indent="0">
              <a:buNone/>
            </a:pPr>
            <a:endParaRPr lang="en-US" b="1" dirty="0"/>
          </a:p>
          <a:p>
            <a:r>
              <a:rPr lang="en-US" dirty="0"/>
              <a:t>It costs </a:t>
            </a:r>
            <a:r>
              <a:rPr lang="en-US" b="1" dirty="0"/>
              <a:t>£1.79 + £0.79</a:t>
            </a:r>
            <a:r>
              <a:rPr lang="en-US" dirty="0"/>
              <a:t> to download the game and make </a:t>
            </a:r>
            <a:r>
              <a:rPr lang="en-US" b="1" dirty="0">
                <a:solidFill>
                  <a:schemeClr val="accent1"/>
                </a:solidFill>
              </a:rPr>
              <a:t>1</a:t>
            </a:r>
            <a:r>
              <a:rPr lang="en-US" dirty="0"/>
              <a:t> purchase.</a:t>
            </a:r>
          </a:p>
          <a:p>
            <a:r>
              <a:rPr lang="en-US" dirty="0"/>
              <a:t>It costs </a:t>
            </a:r>
            <a:r>
              <a:rPr lang="en-US" b="1" dirty="0"/>
              <a:t>£1.79 + (</a:t>
            </a:r>
            <a:r>
              <a:rPr lang="en-US" b="1" dirty="0">
                <a:solidFill>
                  <a:schemeClr val="accent1"/>
                </a:solidFill>
              </a:rPr>
              <a:t>2</a:t>
            </a:r>
            <a:r>
              <a:rPr lang="en-US" b="1" dirty="0"/>
              <a:t> </a:t>
            </a:r>
            <a:r>
              <a:rPr lang="en-US" b="1" dirty="0">
                <a:sym typeface="Symbol" panose="05050102010706020507" pitchFamily="18" charset="2"/>
              </a:rPr>
              <a:t></a:t>
            </a:r>
            <a:r>
              <a:rPr lang="en-US" b="1" dirty="0"/>
              <a:t> £0.79) </a:t>
            </a:r>
            <a:r>
              <a:rPr lang="en-US" dirty="0"/>
              <a:t>to download the game and make </a:t>
            </a:r>
            <a:r>
              <a:rPr lang="en-US" b="1" dirty="0">
                <a:solidFill>
                  <a:schemeClr val="accent1"/>
                </a:solidFill>
              </a:rPr>
              <a:t>2</a:t>
            </a:r>
            <a:r>
              <a:rPr lang="en-US" dirty="0"/>
              <a:t> purchases.</a:t>
            </a:r>
          </a:p>
          <a:p>
            <a:r>
              <a:rPr lang="en-US" dirty="0"/>
              <a:t>It costs </a:t>
            </a:r>
            <a:r>
              <a:rPr lang="en-US" b="1" dirty="0"/>
              <a:t>£1.79 + (</a:t>
            </a:r>
            <a:r>
              <a:rPr lang="en-US" b="1" dirty="0">
                <a:solidFill>
                  <a:schemeClr val="accent1"/>
                </a:solidFill>
              </a:rPr>
              <a:t>3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>
                <a:sym typeface="Symbol" panose="05050102010706020507" pitchFamily="18" charset="2"/>
              </a:rPr>
              <a:t></a:t>
            </a:r>
            <a:r>
              <a:rPr lang="en-US" b="1" dirty="0"/>
              <a:t> £0.79) </a:t>
            </a:r>
            <a:r>
              <a:rPr lang="en-US" dirty="0"/>
              <a:t>to download the game and make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b="1" dirty="0">
                <a:solidFill>
                  <a:schemeClr val="accent1"/>
                </a:solidFill>
              </a:rPr>
              <a:t>3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/>
              <a:t>purchases.</a:t>
            </a:r>
          </a:p>
          <a:p>
            <a:r>
              <a:rPr lang="en-US" dirty="0"/>
              <a:t>Therefore the cost C of downloading this game and making </a:t>
            </a:r>
            <a:r>
              <a:rPr lang="en-US" i="1" dirty="0"/>
              <a:t>n</a:t>
            </a:r>
            <a:r>
              <a:rPr lang="en-US" dirty="0"/>
              <a:t> in game purchases is </a:t>
            </a:r>
            <a:r>
              <a:rPr lang="en-US" b="1" dirty="0"/>
              <a:t>£1.79 + (</a:t>
            </a:r>
            <a:r>
              <a:rPr lang="en-US" b="1" i="1" dirty="0">
                <a:solidFill>
                  <a:schemeClr val="accent1"/>
                </a:solidFill>
              </a:rPr>
              <a:t>n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>
                <a:sym typeface="Symbol" panose="05050102010706020507" pitchFamily="18" charset="2"/>
              </a:rPr>
              <a:t></a:t>
            </a:r>
            <a:r>
              <a:rPr lang="en-US" b="1" dirty="0"/>
              <a:t> £0.79)</a:t>
            </a:r>
            <a:endParaRPr lang="en-US" dirty="0"/>
          </a:p>
          <a:p>
            <a:endParaRPr lang="en-US" dirty="0"/>
          </a:p>
          <a:p>
            <a:pPr marL="0" indent="0">
              <a:buNone/>
            </a:pPr>
            <a:r>
              <a:rPr lang="en-US" b="1" i="1" dirty="0"/>
              <a:t>C = </a:t>
            </a:r>
            <a:r>
              <a:rPr lang="en-US" b="1" dirty="0"/>
              <a:t>£1.79 + (</a:t>
            </a:r>
            <a:r>
              <a:rPr lang="en-US" b="1" i="1" dirty="0">
                <a:solidFill>
                  <a:schemeClr val="accent1"/>
                </a:solidFill>
              </a:rPr>
              <a:t>n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>
                <a:sym typeface="Symbol" panose="05050102010706020507" pitchFamily="18" charset="2"/>
              </a:rPr>
              <a:t></a:t>
            </a:r>
            <a:r>
              <a:rPr lang="en-US" b="1" dirty="0"/>
              <a:t> £0.79)</a:t>
            </a:r>
          </a:p>
          <a:p>
            <a:endParaRPr lang="en-US" b="1" dirty="0"/>
          </a:p>
          <a:p>
            <a:pPr marL="0" indent="0">
              <a:buNone/>
            </a:pPr>
            <a:r>
              <a:rPr lang="en-US" b="1" dirty="0"/>
              <a:t>This formula can now be used to work out the cost of downloading the game and making any number of purchases, by substituting different values into </a:t>
            </a:r>
            <a:r>
              <a:rPr lang="en-US" b="1" i="1" dirty="0"/>
              <a:t>n.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721389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0000" y="428432"/>
            <a:ext cx="8045200" cy="431181"/>
          </a:xfrm>
        </p:spPr>
        <p:txBody>
          <a:bodyPr/>
          <a:lstStyle/>
          <a:p>
            <a:r>
              <a:rPr lang="en-GB" dirty="0"/>
              <a:t>Some questions to try from </a:t>
            </a:r>
            <a:r>
              <a:rPr lang="en-GB" dirty="0" err="1"/>
              <a:t>Exampro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/>
              <a:t>Copyright © AQA and its licensors. All rights reserved.</a:t>
            </a:r>
            <a:endParaRPr lang="en-US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7325" y="1731152"/>
            <a:ext cx="5209350" cy="440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540000" y="1254386"/>
            <a:ext cx="213510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chemeClr val="tx2"/>
                </a:solidFill>
                <a:latin typeface="AQA Chevin Pro Light" panose="020F0303030000060003" pitchFamily="34" charset="0"/>
              </a:rPr>
              <a:t>GCSE </a:t>
            </a:r>
            <a:r>
              <a:rPr lang="en-US" sz="2400" dirty="0" err="1">
                <a:solidFill>
                  <a:schemeClr val="tx2"/>
                </a:solidFill>
                <a:latin typeface="AQA Chevin Pro Light" panose="020F0303030000060003" pitchFamily="34" charset="0"/>
              </a:rPr>
              <a:t>Maths</a:t>
            </a:r>
            <a:r>
              <a:rPr lang="en-US" sz="2400" dirty="0">
                <a:solidFill>
                  <a:schemeClr val="tx2"/>
                </a:solidFill>
                <a:latin typeface="AQA Chevin Pro Light" panose="020F0303030000060003" pitchFamily="34" charset="0"/>
              </a:rPr>
              <a:t> F</a:t>
            </a:r>
          </a:p>
        </p:txBody>
      </p:sp>
    </p:spTree>
    <p:extLst>
      <p:ext uri="{BB962C8B-B14F-4D97-AF65-F5344CB8AC3E}">
        <p14:creationId xmlns:p14="http://schemas.microsoft.com/office/powerpoint/2010/main" val="25759793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0000" y="428432"/>
            <a:ext cx="8045200" cy="431181"/>
          </a:xfrm>
        </p:spPr>
        <p:txBody>
          <a:bodyPr/>
          <a:lstStyle/>
          <a:p>
            <a:r>
              <a:rPr lang="en-GB" dirty="0"/>
              <a:t>GCSE Maths F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0150" y="1725613"/>
            <a:ext cx="67437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127533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0000" y="428432"/>
            <a:ext cx="8045200" cy="431181"/>
          </a:xfrm>
        </p:spPr>
        <p:txBody>
          <a:bodyPr/>
          <a:lstStyle/>
          <a:p>
            <a:r>
              <a:rPr lang="en-GB" dirty="0"/>
              <a:t>GCSE Chemistry sample assessment materials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3408" y="1725613"/>
            <a:ext cx="5237185" cy="440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2335938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0000" y="428432"/>
            <a:ext cx="8045200" cy="431181"/>
          </a:xfrm>
        </p:spPr>
        <p:txBody>
          <a:bodyPr/>
          <a:lstStyle/>
          <a:p>
            <a:r>
              <a:rPr lang="en-GB" dirty="0"/>
              <a:t>GCSE Chemistry sample assessment materials</a:t>
            </a: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275" y="1722334"/>
            <a:ext cx="8045450" cy="38700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014214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0000" y="428432"/>
            <a:ext cx="8045200" cy="431181"/>
          </a:xfrm>
        </p:spPr>
        <p:txBody>
          <a:bodyPr/>
          <a:lstStyle/>
          <a:p>
            <a:r>
              <a:rPr lang="en-GB" dirty="0"/>
              <a:t>GCSE Physics sample assessment materials</a:t>
            </a: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275" y="1385921"/>
            <a:ext cx="8045450" cy="3406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053" y="4995963"/>
            <a:ext cx="8181569" cy="1184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8141286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0000" y="428432"/>
            <a:ext cx="8045200" cy="431181"/>
          </a:xfrm>
        </p:spPr>
        <p:txBody>
          <a:bodyPr/>
          <a:lstStyle/>
          <a:p>
            <a:r>
              <a:rPr lang="en-GB" dirty="0"/>
              <a:t>GCSE Physics sample assessment materials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275" y="1725613"/>
            <a:ext cx="8045450" cy="4343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5269848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0000" y="428432"/>
            <a:ext cx="8045200" cy="431181"/>
          </a:xfrm>
        </p:spPr>
        <p:txBody>
          <a:bodyPr/>
          <a:lstStyle/>
          <a:p>
            <a:r>
              <a:rPr lang="en-GB" dirty="0"/>
              <a:t>GCSE Physics sample assessment materials</a:t>
            </a: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275" y="1727114"/>
            <a:ext cx="8045450" cy="234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2982944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0000" y="428432"/>
            <a:ext cx="8045200" cy="431181"/>
          </a:xfrm>
        </p:spPr>
        <p:txBody>
          <a:bodyPr/>
          <a:lstStyle/>
          <a:p>
            <a:r>
              <a:rPr lang="en-GB" dirty="0"/>
              <a:t>GCSE Physics sample assessment materials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150837"/>
            <a:ext cx="7467600" cy="324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808" y="4334768"/>
            <a:ext cx="6624384" cy="1971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52644665"/>
      </p:ext>
    </p:extLst>
  </p:cSld>
  <p:clrMapOvr>
    <a:masterClrMapping/>
  </p:clrMapOvr>
</p:sld>
</file>

<file path=ppt/theme/theme1.xml><?xml version="1.0" encoding="utf-8"?>
<a:theme xmlns:a="http://schemas.openxmlformats.org/drawingml/2006/main" name="AQA Presentation">
  <a:themeElements>
    <a:clrScheme name="AQA PowerPoint1">
      <a:dk1>
        <a:srgbClr val="4B4B4B"/>
      </a:dk1>
      <a:lt1>
        <a:srgbClr val="FFFFFF"/>
      </a:lt1>
      <a:dk2>
        <a:srgbClr val="412878"/>
      </a:dk2>
      <a:lt2>
        <a:srgbClr val="FFFFFE"/>
      </a:lt2>
      <a:accent1>
        <a:srgbClr val="C8194B"/>
      </a:accent1>
      <a:accent2>
        <a:srgbClr val="3273AF"/>
      </a:accent2>
      <a:accent3>
        <a:srgbClr val="C84B32"/>
      </a:accent3>
      <a:accent4>
        <a:srgbClr val="418C87"/>
      </a:accent4>
      <a:accent5>
        <a:srgbClr val="AF64A0"/>
      </a:accent5>
      <a:accent6>
        <a:srgbClr val="4B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Teachit presentations" id="{DE707067-F861-464E-B86B-9A5422FF8A9D}" vid="{5DA363E3-FF24-0F42-AE07-272A344097E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1" ma:contentTypeDescription="Create a new document." ma:contentTypeScope="" ma:versionID="3614cf6d68dbd1cef2e5c115b6f78753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e556f5c084d7ae4238e16eb104e2cd0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b547754c-74b2-4d91-982e-55751234f08d">
      <UserInfo>
        <DisplayName/>
        <AccountId xsi:nil="true"/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8D35F715-15AA-45F2-B51B-A73B903CD09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4793CBE-7920-44F7-83FF-57AF0FCF945C}"/>
</file>

<file path=customXml/itemProps3.xml><?xml version="1.0" encoding="utf-8"?>
<ds:datastoreItem xmlns:ds="http://schemas.openxmlformats.org/officeDocument/2006/customXml" ds:itemID="{798D7333-E3AB-4618-A4C9-F93D9504B9DC}">
  <ds:schemaRefs>
    <ds:schemaRef ds:uri="http://purl.org/dc/dcmitype/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http://purl.org/dc/terms/"/>
    <ds:schemaRef ds:uri="f3816da7-bb01-4122-9089-84ed71b51b79"/>
    <ds:schemaRef ds:uri="http://www.w3.org/XML/1998/namespace"/>
    <ds:schemaRef ds:uri="d419bd7d-8f05-4ebd-8f28-71d640d3f0c4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Teachit presentations</Template>
  <TotalTime>0</TotalTime>
  <Words>1082</Words>
  <Application>Microsoft Office PowerPoint</Application>
  <PresentationFormat>On-screen Show (4:3)</PresentationFormat>
  <Paragraphs>154</Paragraphs>
  <Slides>22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AQA Chevin Pro Light</vt:lpstr>
      <vt:lpstr>Arial</vt:lpstr>
      <vt:lpstr>Calibri</vt:lpstr>
      <vt:lpstr>Cambria Math</vt:lpstr>
      <vt:lpstr>Times New Roman</vt:lpstr>
      <vt:lpstr>AQA Presentation</vt:lpstr>
      <vt:lpstr>Algebra skills</vt:lpstr>
      <vt:lpstr>Objectives</vt:lpstr>
      <vt:lpstr> Introduction</vt:lpstr>
      <vt:lpstr>The symbols of algebra </vt:lpstr>
      <vt:lpstr>What are formulae?</vt:lpstr>
      <vt:lpstr>Solving equations</vt:lpstr>
      <vt:lpstr>Rearranging equations to change the subject</vt:lpstr>
      <vt:lpstr>Simplifying</vt:lpstr>
      <vt:lpstr>Simplifying in practice</vt:lpstr>
      <vt:lpstr>Simplifying - One step beyond…</vt:lpstr>
      <vt:lpstr>Solving using simplification</vt:lpstr>
      <vt:lpstr>Substituting numbers into equations</vt:lpstr>
      <vt:lpstr>Substituting numbers into equations</vt:lpstr>
      <vt:lpstr>Using algebra</vt:lpstr>
      <vt:lpstr>Some questions to try from Exampro</vt:lpstr>
      <vt:lpstr>GCSE Maths F</vt:lpstr>
      <vt:lpstr>GCSE Chemistry sample assessment materials</vt:lpstr>
      <vt:lpstr>GCSE Chemistry sample assessment materials</vt:lpstr>
      <vt:lpstr>GCSE Physics sample assessment materials</vt:lpstr>
      <vt:lpstr>GCSE Physics sample assessment materials</vt:lpstr>
      <vt:lpstr>GCSE Physics sample assessment materials</vt:lpstr>
      <vt:lpstr>GCSE Physics sample assessment materials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Algebra skills</dc:title>
  <dc:creator/>
  <cp:lastModifiedBy/>
  <cp:revision>2</cp:revision>
  <dcterms:created xsi:type="dcterms:W3CDTF">2016-04-07T10:37:08Z</dcterms:created>
  <dcterms:modified xsi:type="dcterms:W3CDTF">2020-10-18T08:17:30Z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  <property fmtid="{D5CDD505-2E9C-101B-9397-08002B2CF9AE}" pid="3" name="Order">
    <vt:r8>194600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_SourceUrl">
    <vt:lpwstr/>
  </property>
  <property fmtid="{D5CDD505-2E9C-101B-9397-08002B2CF9AE}" pid="7" name="_SharedFileIndex">
    <vt:lpwstr/>
  </property>
  <property fmtid="{D5CDD505-2E9C-101B-9397-08002B2CF9AE}" pid="8" name="ComplianceAssetId">
    <vt:lpwstr/>
  </property>
  <property fmtid="{D5CDD505-2E9C-101B-9397-08002B2CF9AE}" pid="9" name="TemplateUrl">
    <vt:lpwstr/>
  </property>
</Properties>
</file>