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fntdata" ContentType="application/x-fontdata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3" r:id="rId1"/>
    <p:sldMasterId id="2147483684" r:id="rId2"/>
    <p:sldMasterId id="2147483685" r:id="rId3"/>
  </p:sldMasterIdLst>
  <p:notesMasterIdLst>
    <p:notesMasterId r:id="rId1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70" r:id="rId12"/>
    <p:sldId id="264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omic Sans MS" panose="030F0702030302020204" pitchFamily="66" charset="0"/>
      <p:regular r:id="rId19"/>
      <p:bold r:id="rId20"/>
      <p:italic r:id="rId21"/>
      <p:boldItalic r:id="rId22"/>
    </p:embeddedFont>
    <p:embeddedFont>
      <p:font typeface="Roboto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7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10.fntdata"/><Relationship Id="rId32" Type="http://schemas.openxmlformats.org/officeDocument/2006/relationships/customXml" Target="../customXml/item2.xml"/><Relationship Id="rId5" Type="http://schemas.openxmlformats.org/officeDocument/2006/relationships/slide" Target="slides/slide2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font" Target="fonts/font5.fntdata"/><Relationship Id="rId31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7fd6e8cc60_0_3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7fd6e8cc60_0_3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7fd6e8cc60_0_4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g7fd6e8cc60_0_4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7fd6e8cc60_0_5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7fd6e8cc60_0_5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7fd6e8cc60_0_5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7fd6e8cc60_0_5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7fd6e8cc60_0_5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7fd6e8cc60_0_5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7fd6e8cc60_0_5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7fd6e8cc60_0_5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7fd6e8cc60_0_113:notes"/>
          <p:cNvSpPr txBox="1"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FFFF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/>
          </a:p>
        </p:txBody>
      </p:sp>
      <p:sp>
        <p:nvSpPr>
          <p:cNvPr id="247" name="Google Shape;247;g7fd6e8cc60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8" name="Google Shape;248;g7fd6e8cc60_0_113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7fd6e8cc6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7fd6e8cc6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B1DB7-B5AF-40E3-A37E-D5926EF98CD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1640-802B-4ACB-B9DF-FF9BC91CC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604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, and Content" type="txAndObj">
  <p:cSld name="TEXT_AND_OBJEC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, and 2 Content" type="objAndTwoObj">
  <p:cSld name="OBJECT_AND_TWO_OBJECT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16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body" idx="3"/>
          </p:nvPr>
        </p:nvSpPr>
        <p:spPr>
          <a:xfrm>
            <a:off x="4648200" y="2953941"/>
            <a:ext cx="4038600" cy="16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 rot="5400000">
            <a:off x="5303550" y="1211550"/>
            <a:ext cx="4594800" cy="21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xfrm rot="5400000">
            <a:off x="883950" y="-883950"/>
            <a:ext cx="4594800" cy="636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9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body" idx="1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0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0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3" name="Google Shape;93;p20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1"/>
          <p:cNvSpPr txBox="1">
            <a:spLocks noGrp="1"/>
          </p:cNvSpPr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1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00" cy="43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7" name="Google Shape;97;p21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2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3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" name="Google Shape;103;p23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4" name="Google Shape;104;p23"/>
          <p:cNvSpPr txBox="1">
            <a:spLocks noGrp="1"/>
          </p:cNvSpPr>
          <p:nvPr>
            <p:ph type="body" idx="3"/>
          </p:nvPr>
        </p:nvSpPr>
        <p:spPr>
          <a:xfrm>
            <a:off x="4645025" y="1151335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5" name="Google Shape;105;p23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4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9" name="Google Shape;109;p24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5"/>
          <p:cNvSpPr txBox="1">
            <a:spLocks noGrp="1"/>
          </p:cNvSpPr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5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7"/>
          <p:cNvSpPr txBox="1">
            <a:spLocks noGrp="1"/>
          </p:cNvSpPr>
          <p:nvPr>
            <p:ph type="title"/>
          </p:nvPr>
        </p:nvSpPr>
        <p:spPr>
          <a:xfrm>
            <a:off x="468312" y="19526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7"/>
          <p:cNvSpPr txBox="1">
            <a:spLocks noGrp="1"/>
          </p:cNvSpPr>
          <p:nvPr>
            <p:ph type="body" idx="1"/>
          </p:nvPr>
        </p:nvSpPr>
        <p:spPr>
          <a:xfrm>
            <a:off x="468312" y="1221581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27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7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7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8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8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8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able" type="tbl">
  <p:cSld name="TABLE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9"/>
          <p:cNvSpPr txBox="1">
            <a:spLocks noGrp="1"/>
          </p:cNvSpPr>
          <p:nvPr>
            <p:ph type="title"/>
          </p:nvPr>
        </p:nvSpPr>
        <p:spPr>
          <a:xfrm>
            <a:off x="468313" y="19526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9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9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9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0"/>
          <p:cNvSpPr txBox="1">
            <a:spLocks noGrp="1"/>
          </p:cNvSpPr>
          <p:nvPr>
            <p:ph type="title"/>
          </p:nvPr>
        </p:nvSpPr>
        <p:spPr>
          <a:xfrm rot="5400000">
            <a:off x="5458813" y="1376963"/>
            <a:ext cx="44208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30"/>
          <p:cNvSpPr txBox="1">
            <a:spLocks noGrp="1"/>
          </p:cNvSpPr>
          <p:nvPr>
            <p:ph type="body" idx="1"/>
          </p:nvPr>
        </p:nvSpPr>
        <p:spPr>
          <a:xfrm rot="5400000">
            <a:off x="1267813" y="-604238"/>
            <a:ext cx="44208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7" name="Google Shape;137;p30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0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0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1"/>
          <p:cNvSpPr txBox="1">
            <a:spLocks noGrp="1"/>
          </p:cNvSpPr>
          <p:nvPr>
            <p:ph type="title"/>
          </p:nvPr>
        </p:nvSpPr>
        <p:spPr>
          <a:xfrm>
            <a:off x="468312" y="19526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1"/>
          <p:cNvSpPr txBox="1">
            <a:spLocks noGrp="1"/>
          </p:cNvSpPr>
          <p:nvPr>
            <p:ph type="body" idx="1"/>
          </p:nvPr>
        </p:nvSpPr>
        <p:spPr>
          <a:xfrm rot="5400000">
            <a:off x="2885862" y="-1195969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31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31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1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2"/>
          <p:cNvSpPr txBox="1">
            <a:spLocks noGrp="1"/>
          </p:cNvSpPr>
          <p:nvPr>
            <p:ph type="title"/>
          </p:nvPr>
        </p:nvSpPr>
        <p:spPr>
          <a:xfrm>
            <a:off x="630238" y="342900"/>
            <a:ext cx="29496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32"/>
          <p:cNvSpPr>
            <a:spLocks noGrp="1"/>
          </p:cNvSpPr>
          <p:nvPr>
            <p:ph type="pic" idx="2"/>
          </p:nvPr>
        </p:nvSpPr>
        <p:spPr>
          <a:xfrm>
            <a:off x="3887788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  <a:defRPr sz="2800" b="0" i="0" u="none" strike="noStrike" cap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None/>
              <a:defRPr sz="2400" b="0" i="0" u="none" strike="noStrike" cap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  <a:defRPr sz="2000" b="0" i="0" u="none" strike="noStrike" cap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  <a:defRPr sz="2000" b="0" i="0" u="none" strike="noStrike" cap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32"/>
          <p:cNvSpPr txBox="1">
            <a:spLocks noGrp="1"/>
          </p:cNvSpPr>
          <p:nvPr>
            <p:ph type="body" idx="1"/>
          </p:nvPr>
        </p:nvSpPr>
        <p:spPr>
          <a:xfrm>
            <a:off x="630238" y="1543050"/>
            <a:ext cx="2949600" cy="28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  <a:defRPr sz="1600"/>
            </a:lvl1pPr>
            <a:lvl2pPr marL="914400" lvl="1" indent="-2286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omic Sans MS"/>
              <a:buNone/>
              <a:defRPr sz="1400"/>
            </a:lvl2pPr>
            <a:lvl3pPr marL="1371600" lvl="2" indent="-228600" algn="l" rtl="0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mic Sans MS"/>
              <a:buNone/>
              <a:defRPr sz="1200"/>
            </a:lvl3pPr>
            <a:lvl4pPr marL="1828800" lvl="3" indent="-228600" algn="l" rtl="0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omic Sans MS"/>
              <a:buNone/>
              <a:defRPr sz="1000"/>
            </a:lvl4pPr>
            <a:lvl5pPr marL="2286000" lvl="4" indent="-228600" algn="l" rtl="0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omic Sans MS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50" name="Google Shape;150;p32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32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32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3"/>
          <p:cNvSpPr txBox="1">
            <a:spLocks noGrp="1"/>
          </p:cNvSpPr>
          <p:nvPr>
            <p:ph type="title"/>
          </p:nvPr>
        </p:nvSpPr>
        <p:spPr>
          <a:xfrm>
            <a:off x="630238" y="342900"/>
            <a:ext cx="29496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3"/>
          <p:cNvSpPr txBox="1">
            <a:spLocks noGrp="1"/>
          </p:cNvSpPr>
          <p:nvPr>
            <p:ph type="body" idx="1"/>
          </p:nvPr>
        </p:nvSpPr>
        <p:spPr>
          <a:xfrm>
            <a:off x="3887788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640"/>
              </a:spcBef>
              <a:spcAft>
                <a:spcPts val="0"/>
              </a:spcAft>
              <a:buSzPts val="1400"/>
              <a:buNone/>
              <a:defRPr sz="3200"/>
            </a:lvl1pPr>
            <a:lvl2pPr marL="91440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–"/>
              <a:defRPr sz="2800"/>
            </a:lvl2pPr>
            <a:lvl3pPr marL="137160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Char char="•"/>
              <a:defRPr sz="2400"/>
            </a:lvl3pPr>
            <a:lvl4pPr marL="182880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–"/>
              <a:defRPr sz="2000"/>
            </a:lvl4pPr>
            <a:lvl5pPr marL="228600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»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56" name="Google Shape;156;p33"/>
          <p:cNvSpPr txBox="1">
            <a:spLocks noGrp="1"/>
          </p:cNvSpPr>
          <p:nvPr>
            <p:ph type="body" idx="2"/>
          </p:nvPr>
        </p:nvSpPr>
        <p:spPr>
          <a:xfrm>
            <a:off x="630238" y="1543050"/>
            <a:ext cx="2949600" cy="28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  <a:defRPr sz="1600"/>
            </a:lvl1pPr>
            <a:lvl2pPr marL="914400" lvl="1" indent="-228600" algn="l" rtl="0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omic Sans MS"/>
              <a:buNone/>
              <a:defRPr sz="1400"/>
            </a:lvl2pPr>
            <a:lvl3pPr marL="1371600" lvl="2" indent="-228600" algn="l" rtl="0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omic Sans MS"/>
              <a:buNone/>
              <a:defRPr sz="1200"/>
            </a:lvl3pPr>
            <a:lvl4pPr marL="1828800" lvl="3" indent="-228600" algn="l" rtl="0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omic Sans MS"/>
              <a:buNone/>
              <a:defRPr sz="1000"/>
            </a:lvl4pPr>
            <a:lvl5pPr marL="2286000" lvl="4" indent="-228600" algn="l" rtl="0"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Comic Sans MS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57" name="Google Shape;157;p33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33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33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4"/>
          <p:cNvSpPr txBox="1">
            <a:spLocks noGrp="1"/>
          </p:cNvSpPr>
          <p:nvPr>
            <p:ph type="title"/>
          </p:nvPr>
        </p:nvSpPr>
        <p:spPr>
          <a:xfrm>
            <a:off x="468312" y="19526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2" name="Google Shape;162;p34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34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34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5"/>
          <p:cNvSpPr txBox="1">
            <a:spLocks noGrp="1"/>
          </p:cNvSpPr>
          <p:nvPr>
            <p:ph type="title"/>
          </p:nvPr>
        </p:nvSpPr>
        <p:spPr>
          <a:xfrm>
            <a:off x="630238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35"/>
          <p:cNvSpPr txBox="1">
            <a:spLocks noGrp="1"/>
          </p:cNvSpPr>
          <p:nvPr>
            <p:ph type="body" idx="1"/>
          </p:nvPr>
        </p:nvSpPr>
        <p:spPr>
          <a:xfrm>
            <a:off x="630238" y="1260872"/>
            <a:ext cx="38688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68" name="Google Shape;168;p35"/>
          <p:cNvSpPr txBox="1">
            <a:spLocks noGrp="1"/>
          </p:cNvSpPr>
          <p:nvPr>
            <p:ph type="body" idx="2"/>
          </p:nvPr>
        </p:nvSpPr>
        <p:spPr>
          <a:xfrm>
            <a:off x="630238" y="1878806"/>
            <a:ext cx="38688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9" name="Google Shape;169;p35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7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70" name="Google Shape;170;p35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7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1" name="Google Shape;171;p35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35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35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6"/>
          <p:cNvSpPr txBox="1">
            <a:spLocks noGrp="1"/>
          </p:cNvSpPr>
          <p:nvPr>
            <p:ph type="title"/>
          </p:nvPr>
        </p:nvSpPr>
        <p:spPr>
          <a:xfrm>
            <a:off x="468312" y="19526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36"/>
          <p:cNvSpPr txBox="1">
            <a:spLocks noGrp="1"/>
          </p:cNvSpPr>
          <p:nvPr>
            <p:ph type="body" idx="1"/>
          </p:nvPr>
        </p:nvSpPr>
        <p:spPr>
          <a:xfrm>
            <a:off x="468313" y="1221581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7" name="Google Shape;177;p36"/>
          <p:cNvSpPr txBox="1">
            <a:spLocks noGrp="1"/>
          </p:cNvSpPr>
          <p:nvPr>
            <p:ph type="body" idx="2"/>
          </p:nvPr>
        </p:nvSpPr>
        <p:spPr>
          <a:xfrm>
            <a:off x="4659313" y="1221581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»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8" name="Google Shape;178;p36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6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36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7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37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  <a:defRPr sz="2400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  <a:defRPr sz="2000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  <a:defRPr sz="1800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  <a:defRPr sz="1600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  <a:defRPr sz="16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4" name="Google Shape;184;p37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7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7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8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38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  <a:defRPr sz="2400"/>
            </a:lvl1pPr>
            <a:lvl2pPr lvl="1" algn="ctr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  <a:defRPr sz="2000"/>
            </a:lvl2pPr>
            <a:lvl3pPr lvl="2" algn="ctr" rtl="0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  <a:defRPr sz="1800"/>
            </a:lvl3pPr>
            <a:lvl4pPr lvl="3" algn="ctr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  <a:defRPr sz="1600"/>
            </a:lvl4pPr>
            <a:lvl5pPr lvl="4" algn="ctr" rtl="0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mic Sans MS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0" name="Google Shape;190;p38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38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38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18" Type="http://schemas.openxmlformats.org/officeDocument/2006/relationships/image" Target="../media/image5.jpg"/><Relationship Id="rId3" Type="http://schemas.openxmlformats.org/officeDocument/2006/relationships/slideLayout" Target="../slideLayouts/slideLayout15.xml"/><Relationship Id="rId21" Type="http://schemas.openxmlformats.org/officeDocument/2006/relationships/image" Target="../media/image8.png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4.jp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jp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86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13" descr="underline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0" y="5001815"/>
            <a:ext cx="9144000" cy="125015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13"/>
          <p:cNvSpPr txBox="1"/>
          <p:nvPr/>
        </p:nvSpPr>
        <p:spPr>
          <a:xfrm>
            <a:off x="7032625" y="4978003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© Boardworks Ltd 2004</a:t>
            </a:r>
            <a:endParaRPr/>
          </a:p>
        </p:txBody>
      </p:sp>
      <p:pic>
        <p:nvPicPr>
          <p:cNvPr id="53" name="Google Shape;53;p13" descr="swish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0" y="411956"/>
            <a:ext cx="7235826" cy="164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13" descr="boardworks_logo"/>
          <p:cNvPicPr preferRelativeResize="0"/>
          <p:nvPr/>
        </p:nvPicPr>
        <p:blipFill rotWithShape="1">
          <a:blip r:embed="rId16">
            <a:alphaModFix/>
          </a:blip>
          <a:srcRect l="4902" t="7429" r="6929" b="10837"/>
          <a:stretch/>
        </p:blipFill>
        <p:spPr>
          <a:xfrm>
            <a:off x="7885112" y="0"/>
            <a:ext cx="1219200" cy="558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 descr="right_button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8459787" y="4569619"/>
            <a:ext cx="376237" cy="39885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 descr="left_button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179387" y="4569619"/>
            <a:ext cx="407194" cy="432196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0" y="4957763"/>
            <a:ext cx="666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 of 20</a:t>
            </a:r>
            <a:endParaRPr/>
          </a:p>
        </p:txBody>
      </p:sp>
      <p:pic>
        <p:nvPicPr>
          <p:cNvPr id="58" name="Google Shape;58;p13" descr="underline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0" y="5001815"/>
            <a:ext cx="9144000" cy="12501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/>
        </p:nvSpPr>
        <p:spPr>
          <a:xfrm>
            <a:off x="7032625" y="4978003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© Boardworks Ltd 2005</a:t>
            </a:r>
            <a:endParaRPr/>
          </a:p>
        </p:txBody>
      </p:sp>
      <p:pic>
        <p:nvPicPr>
          <p:cNvPr id="60" name="Google Shape;60;p13" descr="swish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0" y="411956"/>
            <a:ext cx="7235826" cy="164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 descr="boardworks_logo"/>
          <p:cNvPicPr preferRelativeResize="0"/>
          <p:nvPr/>
        </p:nvPicPr>
        <p:blipFill rotWithShape="1">
          <a:blip r:embed="rId16">
            <a:alphaModFix/>
          </a:blip>
          <a:srcRect l="4902" t="7429" r="6929" b="10837"/>
          <a:stretch/>
        </p:blipFill>
        <p:spPr>
          <a:xfrm>
            <a:off x="7885112" y="0"/>
            <a:ext cx="1219200" cy="558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 descr="left_button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179387" y="4569619"/>
            <a:ext cx="407194" cy="432196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3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Google Shape;64;p13"/>
          <p:cNvSpPr txBox="1"/>
          <p:nvPr/>
        </p:nvSpPr>
        <p:spPr>
          <a:xfrm>
            <a:off x="0" y="4964906"/>
            <a:ext cx="11160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r>
              <a:rPr lang="en-GB" sz="1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of 38</a:t>
            </a:r>
            <a:endParaRPr/>
          </a:p>
        </p:txBody>
      </p:sp>
      <p:grpSp>
        <p:nvGrpSpPr>
          <p:cNvPr id="65" name="Google Shape;65;p13"/>
          <p:cNvGrpSpPr/>
          <p:nvPr/>
        </p:nvGrpSpPr>
        <p:grpSpPr>
          <a:xfrm>
            <a:off x="234950" y="65484"/>
            <a:ext cx="479424" cy="359568"/>
            <a:chOff x="1109" y="547"/>
            <a:chExt cx="302" cy="302"/>
          </a:xfrm>
        </p:grpSpPr>
        <p:sp>
          <p:nvSpPr>
            <p:cNvPr id="66" name="Google Shape;66;p13"/>
            <p:cNvSpPr/>
            <p:nvPr/>
          </p:nvSpPr>
          <p:spPr>
            <a:xfrm>
              <a:off x="1109" y="547"/>
              <a:ext cx="300" cy="300"/>
            </a:xfrm>
            <a:prstGeom prst="ellipse">
              <a:avLst/>
            </a:prstGeom>
            <a:solidFill>
              <a:srgbClr val="0100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67;p13"/>
            <p:cNvSpPr/>
            <p:nvPr/>
          </p:nvSpPr>
          <p:spPr>
            <a:xfrm>
              <a:off x="1111" y="549"/>
              <a:ext cx="300" cy="300"/>
            </a:xfrm>
            <a:prstGeom prst="ellipse">
              <a:avLst/>
            </a:prstGeom>
            <a:noFill/>
            <a:ln w="22850" cap="flat" cmpd="sng">
              <a:solidFill>
                <a:srgbClr val="0100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68" name="Google Shape;68;p13" descr="KS3_chemistry_orange"/>
            <p:cNvPicPr preferRelativeResize="0"/>
            <p:nvPr/>
          </p:nvPicPr>
          <p:blipFill rotWithShape="1">
            <a:blip r:embed="rId19">
              <a:alphaModFix/>
            </a:blip>
            <a:srcRect/>
            <a:stretch/>
          </p:blipFill>
          <p:spPr>
            <a:xfrm>
              <a:off x="1121" y="562"/>
              <a:ext cx="204" cy="2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9" name="Google Shape;69;p13" descr="8H_image1"/>
            <p:cNvPicPr preferRelativeResize="0"/>
            <p:nvPr/>
          </p:nvPicPr>
          <p:blipFill rotWithShape="1">
            <a:blip r:embed="rId20">
              <a:alphaModFix/>
            </a:blip>
            <a:srcRect/>
            <a:stretch/>
          </p:blipFill>
          <p:spPr>
            <a:xfrm>
              <a:off x="1130" y="612"/>
              <a:ext cx="138" cy="1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0" name="Google Shape;70;p13" descr="8H_image2"/>
            <p:cNvPicPr preferRelativeResize="0"/>
            <p:nvPr/>
          </p:nvPicPr>
          <p:blipFill rotWithShape="1">
            <a:blip r:embed="rId21">
              <a:alphaModFix/>
            </a:blip>
            <a:srcRect/>
            <a:stretch/>
          </p:blipFill>
          <p:spPr>
            <a:xfrm>
              <a:off x="1212" y="573"/>
              <a:ext cx="88" cy="8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>
            <a:spLocks noGrp="1"/>
          </p:cNvSpPr>
          <p:nvPr>
            <p:ph type="title"/>
          </p:nvPr>
        </p:nvSpPr>
        <p:spPr>
          <a:xfrm>
            <a:off x="468312" y="19526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6"/>
          <p:cNvSpPr txBox="1">
            <a:spLocks noGrp="1"/>
          </p:cNvSpPr>
          <p:nvPr>
            <p:ph type="body" idx="1"/>
          </p:nvPr>
        </p:nvSpPr>
        <p:spPr>
          <a:xfrm>
            <a:off x="468312" y="1221581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64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–"/>
              <a:defRPr sz="2800" b="0" i="0" u="none" strike="noStrike" cap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mic Sans MS"/>
              <a:buChar char="•"/>
              <a:defRPr sz="2400" b="0" i="0" u="none" strike="noStrike" cap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–"/>
              <a:defRPr sz="2000" b="0" i="0" u="none" strike="noStrike" cap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»"/>
              <a:defRPr sz="2000" b="0" i="0" u="none" strike="noStrike" cap="non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6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117" name="Google Shape;117;p26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118" name="Google Shape;118;p26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-center.homesciencetools.com/article/how-to-test-rocks-activity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7xFfezsJ1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9"/>
          <p:cNvSpPr txBox="1">
            <a:spLocks noGrp="1"/>
          </p:cNvSpPr>
          <p:nvPr>
            <p:ph type="title"/>
          </p:nvPr>
        </p:nvSpPr>
        <p:spPr>
          <a:xfrm>
            <a:off x="209325" y="98125"/>
            <a:ext cx="8622900" cy="56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Imagine...</a:t>
            </a:r>
            <a:endParaRPr/>
          </a:p>
        </p:txBody>
      </p:sp>
      <p:sp>
        <p:nvSpPr>
          <p:cNvPr id="198" name="Google Shape;198;p39"/>
          <p:cNvSpPr txBox="1">
            <a:spLocks noGrp="1"/>
          </p:cNvSpPr>
          <p:nvPr>
            <p:ph type="body" idx="1"/>
          </p:nvPr>
        </p:nvSpPr>
        <p:spPr>
          <a:xfrm>
            <a:off x="209325" y="666325"/>
            <a:ext cx="8622900" cy="39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Breaking up a crunchie bar into tiny bits is like breaking any type of rock up -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If you put it into layers on top of more and more crunchie it’s like making sedimentary rock.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Squeezing the particles together in your hands (yuck) is like making metamorphic rock.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Boiling them in the microwave is like making liquid rock which could become igneous rock (</a:t>
            </a:r>
            <a:r>
              <a:rPr lang="en-GB">
                <a:solidFill>
                  <a:srgbClr val="FF0000"/>
                </a:solidFill>
              </a:rPr>
              <a:t>please do not do this) SAFETY HAZARD with melted superhot choc</a:t>
            </a:r>
            <a:endParaRPr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GB" sz="1400">
                <a:solidFill>
                  <a:srgbClr val="2D2D2D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You can’t see the rock cycle steps happening on a day-to-day basis.</a:t>
            </a:r>
            <a:endParaRPr sz="1400">
              <a:solidFill>
                <a:srgbClr val="2D2D2D"/>
              </a:solidFill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6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>
                <a:solidFill>
                  <a:srgbClr val="2D2D2D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Rocks change </a:t>
            </a:r>
            <a:r>
              <a:rPr lang="en-GB" sz="1400" i="1">
                <a:solidFill>
                  <a:srgbClr val="2D2D2D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very slowly</a:t>
            </a:r>
            <a:r>
              <a:rPr lang="en-GB" sz="1400">
                <a:solidFill>
                  <a:srgbClr val="2D2D2D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 under </a:t>
            </a:r>
            <a:r>
              <a:rPr lang="en-GB" sz="1400">
                <a:solidFill>
                  <a:srgbClr val="004D71"/>
                </a:solidFill>
                <a:highlight>
                  <a:srgbClr val="FFFF00"/>
                </a:highlight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/>
              </a:rPr>
              <a:t>normal activity</a:t>
            </a:r>
            <a:r>
              <a:rPr lang="en-GB" sz="1400">
                <a:solidFill>
                  <a:srgbClr val="2D2D2D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, but sometimes catastrophic events like a volcanic eruption or a flood can speed up the process.</a:t>
            </a:r>
            <a:endParaRPr sz="1400">
              <a:solidFill>
                <a:srgbClr val="2D2D2D"/>
              </a:solidFill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40"/>
          <p:cNvSpPr txBox="1">
            <a:spLocks noGrp="1"/>
          </p:cNvSpPr>
          <p:nvPr>
            <p:ph type="title"/>
          </p:nvPr>
        </p:nvSpPr>
        <p:spPr>
          <a:xfrm>
            <a:off x="468312" y="627459"/>
            <a:ext cx="8229600" cy="6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4400"/>
              <a:buFont typeface="Calibri"/>
              <a:buNone/>
            </a:pPr>
            <a:r>
              <a:rPr lang="en-GB" sz="4400" b="1" i="0" u="none">
                <a:solidFill>
                  <a:srgbClr val="FFCC00"/>
                </a:solidFill>
                <a:latin typeface="Calibri"/>
                <a:ea typeface="Calibri"/>
                <a:cs typeface="Calibri"/>
                <a:sym typeface="Calibri"/>
              </a:rPr>
              <a:t>The Rock Cycle</a:t>
            </a:r>
            <a:endParaRPr/>
          </a:p>
        </p:txBody>
      </p:sp>
      <p:sp>
        <p:nvSpPr>
          <p:cNvPr id="204" name="Google Shape;204;p40"/>
          <p:cNvSpPr txBox="1">
            <a:spLocks noGrp="1"/>
          </p:cNvSpPr>
          <p:nvPr>
            <p:ph type="body" idx="1"/>
          </p:nvPr>
        </p:nvSpPr>
        <p:spPr>
          <a:xfrm>
            <a:off x="71437" y="1437084"/>
            <a:ext cx="8964600" cy="35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</a:pPr>
            <a:r>
              <a:rPr lang="en-GB" sz="3200" b="0" i="0" u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Earth, and Rocks are always changing… very simply, this is how it works:</a:t>
            </a:r>
            <a:endParaRPr/>
          </a:p>
        </p:txBody>
      </p:sp>
      <p:sp>
        <p:nvSpPr>
          <p:cNvPr id="205" name="Google Shape;205;p40"/>
          <p:cNvSpPr txBox="1"/>
          <p:nvPr/>
        </p:nvSpPr>
        <p:spPr>
          <a:xfrm>
            <a:off x="-875" y="0"/>
            <a:ext cx="9109200" cy="573900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en-GB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Objectives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State the Earth is constantly changing (L3) |Describe the rock cycle and how rocks change from one type to another (L5) | Explain how volcanic eruptions can be predicted (L7)</a:t>
            </a:r>
            <a:endParaRPr/>
          </a:p>
        </p:txBody>
      </p:sp>
      <p:sp>
        <p:nvSpPr>
          <p:cNvPr id="206" name="Google Shape;206;p40"/>
          <p:cNvSpPr txBox="1"/>
          <p:nvPr/>
        </p:nvSpPr>
        <p:spPr>
          <a:xfrm>
            <a:off x="2341562" y="2572940"/>
            <a:ext cx="3959100" cy="59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3200"/>
              <a:buFont typeface="Calibri"/>
              <a:buNone/>
            </a:pPr>
            <a:r>
              <a:rPr lang="en-GB" sz="3200" b="0" i="0" u="none" strike="noStrike" cap="none">
                <a:solidFill>
                  <a:srgbClr val="FFCC00"/>
                </a:solidFill>
                <a:latin typeface="Calibri"/>
                <a:ea typeface="Calibri"/>
                <a:cs typeface="Calibri"/>
                <a:sym typeface="Calibri"/>
              </a:rPr>
              <a:t>Sedimentary rock</a:t>
            </a:r>
            <a:endParaRPr/>
          </a:p>
        </p:txBody>
      </p:sp>
      <p:sp>
        <p:nvSpPr>
          <p:cNvPr id="207" name="Google Shape;207;p40"/>
          <p:cNvSpPr txBox="1"/>
          <p:nvPr/>
        </p:nvSpPr>
        <p:spPr>
          <a:xfrm>
            <a:off x="5149850" y="4192190"/>
            <a:ext cx="3959100" cy="59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3200"/>
              <a:buFont typeface="Calibri"/>
              <a:buNone/>
            </a:pPr>
            <a:r>
              <a:rPr lang="en-GB" sz="3200" b="0" i="0" u="none" strike="noStrike" cap="none">
                <a:solidFill>
                  <a:srgbClr val="FFCC00"/>
                </a:solidFill>
                <a:latin typeface="Calibri"/>
                <a:ea typeface="Calibri"/>
                <a:cs typeface="Calibri"/>
                <a:sym typeface="Calibri"/>
              </a:rPr>
              <a:t>Metamorphic rock</a:t>
            </a:r>
            <a:endParaRPr/>
          </a:p>
        </p:txBody>
      </p:sp>
      <p:sp>
        <p:nvSpPr>
          <p:cNvPr id="208" name="Google Shape;208;p40"/>
          <p:cNvSpPr txBox="1"/>
          <p:nvPr/>
        </p:nvSpPr>
        <p:spPr>
          <a:xfrm>
            <a:off x="469900" y="3706415"/>
            <a:ext cx="3959100" cy="59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3200"/>
              <a:buFont typeface="Calibri"/>
              <a:buNone/>
            </a:pPr>
            <a:r>
              <a:rPr lang="en-GB" sz="3200" b="0" i="0" u="none" strike="noStrike" cap="none">
                <a:solidFill>
                  <a:srgbClr val="FFCC00"/>
                </a:solidFill>
                <a:latin typeface="Calibri"/>
                <a:ea typeface="Calibri"/>
                <a:cs typeface="Calibri"/>
                <a:sym typeface="Calibri"/>
              </a:rPr>
              <a:t>Igneous rock</a:t>
            </a:r>
            <a:endParaRPr/>
          </a:p>
        </p:txBody>
      </p:sp>
      <p:sp>
        <p:nvSpPr>
          <p:cNvPr id="209" name="Google Shape;209;p40"/>
          <p:cNvSpPr/>
          <p:nvPr/>
        </p:nvSpPr>
        <p:spPr>
          <a:xfrm rot="2882317">
            <a:off x="5212365" y="3148622"/>
            <a:ext cx="1384623" cy="73603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40"/>
          <p:cNvSpPr/>
          <p:nvPr/>
        </p:nvSpPr>
        <p:spPr>
          <a:xfrm rot="-10118217">
            <a:off x="2718350" y="3968353"/>
            <a:ext cx="2411876" cy="55463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1" name="Google Shape;211;p40"/>
          <p:cNvSpPr/>
          <p:nvPr/>
        </p:nvSpPr>
        <p:spPr>
          <a:xfrm rot="-1986565">
            <a:off x="1042807" y="2961928"/>
            <a:ext cx="1297233" cy="62450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2" name="Google Shape;212;p40"/>
          <p:cNvSpPr/>
          <p:nvPr/>
        </p:nvSpPr>
        <p:spPr>
          <a:xfrm>
            <a:off x="29900" y="-29900"/>
            <a:ext cx="8881500" cy="489300"/>
          </a:xfrm>
          <a:prstGeom prst="rect">
            <a:avLst/>
          </a:prstGeom>
          <a:solidFill>
            <a:srgbClr val="FF99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Very simple picture</a:t>
            </a:r>
            <a:endParaRPr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41"/>
          <p:cNvPicPr preferRelativeResize="0"/>
          <p:nvPr/>
        </p:nvPicPr>
        <p:blipFill rotWithShape="1">
          <a:blip r:embed="rId3">
            <a:alphaModFix/>
          </a:blip>
          <a:srcRect l="-7526"/>
          <a:stretch/>
        </p:blipFill>
        <p:spPr>
          <a:xfrm>
            <a:off x="1629775" y="0"/>
            <a:ext cx="751422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41"/>
          <p:cNvSpPr txBox="1"/>
          <p:nvPr/>
        </p:nvSpPr>
        <p:spPr>
          <a:xfrm>
            <a:off x="74750" y="269125"/>
            <a:ext cx="2302500" cy="45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A better picture of the rock cycle.</a:t>
            </a:r>
            <a:endParaRPr sz="2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There’s a song on the next slide where it is explained that most rocks can be changed into other rocks.</a:t>
            </a:r>
            <a:endParaRPr sz="2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So this picture is more realistic.</a:t>
            </a:r>
            <a:endParaRPr sz="2200"/>
          </a:p>
        </p:txBody>
      </p:sp>
      <p:sp>
        <p:nvSpPr>
          <p:cNvPr id="219" name="Google Shape;219;p41"/>
          <p:cNvSpPr txBox="1"/>
          <p:nvPr/>
        </p:nvSpPr>
        <p:spPr>
          <a:xfrm>
            <a:off x="74750" y="83175"/>
            <a:ext cx="9069300" cy="4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2"/>
                </a:solidFill>
              </a:rPr>
              <a:t> This  picture shows how one rock can be converted into another.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42"/>
          <p:cNvSpPr txBox="1">
            <a:spLocks noGrp="1"/>
          </p:cNvSpPr>
          <p:nvPr>
            <p:ph type="title"/>
          </p:nvPr>
        </p:nvSpPr>
        <p:spPr>
          <a:xfrm>
            <a:off x="207025" y="89700"/>
            <a:ext cx="8520600" cy="65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rock cycle</a:t>
            </a:r>
            <a:endParaRPr/>
          </a:p>
        </p:txBody>
      </p:sp>
      <p:sp>
        <p:nvSpPr>
          <p:cNvPr id="225" name="Google Shape;225;p4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https://www.youtube.com/watch?v=G7xFfezsJ1s</a:t>
            </a:r>
            <a:r>
              <a:rPr lang="en-GB"/>
              <a:t>    2min 35s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song about how rocks can turn into other rocks - it’ a good summary but try not to get too distracted by the man!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 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43"/>
          <p:cNvSpPr txBox="1">
            <a:spLocks noGrp="1"/>
          </p:cNvSpPr>
          <p:nvPr>
            <p:ph type="title"/>
          </p:nvPr>
        </p:nvSpPr>
        <p:spPr>
          <a:xfrm>
            <a:off x="179425" y="68225"/>
            <a:ext cx="8652900" cy="55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can rocks get heated up?</a:t>
            </a:r>
            <a:endParaRPr/>
          </a:p>
        </p:txBody>
      </p:sp>
      <p:sp>
        <p:nvSpPr>
          <p:cNvPr id="231" name="Google Shape;231;p4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32" name="Google Shape;232;p43"/>
          <p:cNvSpPr txBox="1"/>
          <p:nvPr/>
        </p:nvSpPr>
        <p:spPr>
          <a:xfrm>
            <a:off x="403700" y="621425"/>
            <a:ext cx="8313300" cy="385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2D2D"/>
              </a:buClr>
              <a:buSzPts val="2000"/>
              <a:buFont typeface="Roboto"/>
              <a:buChar char="●"/>
            </a:pPr>
            <a:r>
              <a:rPr lang="en-GB" sz="2000" b="1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Metamorphism.</a:t>
            </a:r>
            <a:r>
              <a:rPr lang="en-GB" sz="2000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Over very long periods of time, sedimentary or igneous rocks end up buried deep underground, usually because of the movement of plates which form the Earth’s crust ( tectonic plates). While underground, these rocks are exposed to high heat and pressure, which changes them into </a:t>
            </a:r>
            <a:r>
              <a:rPr lang="en-GB" sz="2000" b="1" i="1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metamorphic rock</a:t>
            </a:r>
            <a:r>
              <a:rPr lang="en-GB" sz="2000" i="1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.</a:t>
            </a:r>
            <a:r>
              <a:rPr lang="en-GB" sz="2000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This tends to happen where tectonic plates come together: the pressure of the plates squish the rock that is heated from hot magma below.</a:t>
            </a:r>
            <a:endParaRPr sz="2000">
              <a:solidFill>
                <a:srgbClr val="2D2D2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000">
                <a:solidFill>
                  <a:srgbClr val="2D2D2D"/>
                </a:solidFill>
                <a:highlight>
                  <a:srgbClr val="00FFFF"/>
                </a:highlight>
                <a:latin typeface="Roboto"/>
                <a:ea typeface="Roboto"/>
                <a:cs typeface="Roboto"/>
                <a:sym typeface="Roboto"/>
              </a:rPr>
              <a:t>(Tectonic plates are large sections of the earth’s crust that move separately from each other. Their movement often results in earthquakes.)</a:t>
            </a:r>
            <a:endParaRPr sz="2000">
              <a:solidFill>
                <a:srgbClr val="2D2D2D"/>
              </a:solidFill>
              <a:highlight>
                <a:srgbClr val="00FFFF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44"/>
          <p:cNvSpPr txBox="1">
            <a:spLocks noGrp="1"/>
          </p:cNvSpPr>
          <p:nvPr>
            <p:ph type="title"/>
          </p:nvPr>
        </p:nvSpPr>
        <p:spPr>
          <a:xfrm>
            <a:off x="194375" y="68225"/>
            <a:ext cx="8637900" cy="77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can rocks actually melt? (and form igneous rock)</a:t>
            </a:r>
            <a:endParaRPr/>
          </a:p>
        </p:txBody>
      </p:sp>
      <p:sp>
        <p:nvSpPr>
          <p:cNvPr id="238" name="Google Shape;238;p4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39" name="Google Shape;239;p44"/>
          <p:cNvSpPr txBox="1"/>
          <p:nvPr/>
        </p:nvSpPr>
        <p:spPr>
          <a:xfrm>
            <a:off x="311650" y="1234475"/>
            <a:ext cx="8520600" cy="33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6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2000" b="1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Rock Melting.</a:t>
            </a:r>
            <a:r>
              <a:rPr lang="en-GB" sz="2000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Can you imagine ‘rock hard’ rocks melting? That’s what they do in the depths of the earth! Metamorphic rocks underground melt to become </a:t>
            </a:r>
            <a:r>
              <a:rPr lang="en-GB" sz="2000" i="1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magma.</a:t>
            </a:r>
            <a:r>
              <a:rPr lang="en-GB" sz="2000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When a volcano erupts, magma flows out of it. (When magma is on the earth’s surface, it is called </a:t>
            </a:r>
            <a:r>
              <a:rPr lang="en-GB" sz="2000" i="1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lava.</a:t>
            </a:r>
            <a:r>
              <a:rPr lang="en-GB" sz="2000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) As the lava cools it hardens and becomes </a:t>
            </a:r>
            <a:r>
              <a:rPr lang="en-GB" sz="2000" b="1" i="1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igneous rock</a:t>
            </a:r>
            <a:r>
              <a:rPr lang="en-GB" sz="2000">
                <a:solidFill>
                  <a:srgbClr val="2D2D2D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. As soon as new igneous rock is formed, the processes of weathering and erosion begin, starting the whole cycle over again!</a:t>
            </a:r>
            <a:endParaRPr sz="2000">
              <a:solidFill>
                <a:srgbClr val="2D2D2D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45"/>
          <p:cNvSpPr txBox="1">
            <a:spLocks noGrp="1"/>
          </p:cNvSpPr>
          <p:nvPr>
            <p:ph type="title" idx="4294967295"/>
          </p:nvPr>
        </p:nvSpPr>
        <p:spPr>
          <a:xfrm>
            <a:off x="179425" y="445025"/>
            <a:ext cx="8652900" cy="112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Look at the next slide - even more detailed rock cycle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46"/>
          <p:cNvSpPr/>
          <p:nvPr/>
        </p:nvSpPr>
        <p:spPr>
          <a:xfrm>
            <a:off x="6881812" y="1935956"/>
            <a:ext cx="1747838" cy="510778"/>
          </a:xfrm>
          <a:custGeom>
            <a:avLst/>
            <a:gdLst/>
            <a:ahLst/>
            <a:cxnLst/>
            <a:rect l="l" t="t" r="r" b="b"/>
            <a:pathLst>
              <a:path w="1101" h="429" extrusionOk="0">
                <a:moveTo>
                  <a:pt x="53" y="0"/>
                </a:moveTo>
                <a:lnTo>
                  <a:pt x="1101" y="0"/>
                </a:lnTo>
                <a:lnTo>
                  <a:pt x="1101" y="429"/>
                </a:lnTo>
                <a:lnTo>
                  <a:pt x="0" y="423"/>
                </a:lnTo>
                <a:lnTo>
                  <a:pt x="53" y="0"/>
                </a:lnTo>
                <a:close/>
              </a:path>
            </a:pathLst>
          </a:custGeom>
          <a:gradFill>
            <a:gsLst>
              <a:gs pos="0">
                <a:schemeClr val="hlink"/>
              </a:gs>
              <a:gs pos="100000">
                <a:schemeClr val="accent2"/>
              </a:gs>
            </a:gsLst>
            <a:lin ang="5400012" scaled="0"/>
          </a:gra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00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46"/>
          <p:cNvSpPr/>
          <p:nvPr/>
        </p:nvSpPr>
        <p:spPr>
          <a:xfrm>
            <a:off x="1428750" y="926306"/>
            <a:ext cx="6096000" cy="3048000"/>
          </a:xfrm>
          <a:prstGeom prst="rect">
            <a:avLst/>
          </a:prstGeom>
          <a:noFill/>
          <a:ln>
            <a:noFill/>
          </a:ln>
        </p:spPr>
      </p:sp>
      <p:sp>
        <p:nvSpPr>
          <p:cNvPr id="252" name="Google Shape;252;p46"/>
          <p:cNvSpPr/>
          <p:nvPr/>
        </p:nvSpPr>
        <p:spPr>
          <a:xfrm>
            <a:off x="523875" y="579834"/>
            <a:ext cx="8094663" cy="3983831"/>
          </a:xfrm>
          <a:custGeom>
            <a:avLst/>
            <a:gdLst/>
            <a:ahLst/>
            <a:cxnLst/>
            <a:rect l="l" t="t" r="r" b="b"/>
            <a:pathLst>
              <a:path w="5099" h="3346" extrusionOk="0">
                <a:moveTo>
                  <a:pt x="0" y="1036"/>
                </a:moveTo>
                <a:cubicBezTo>
                  <a:pt x="52" y="1023"/>
                  <a:pt x="85" y="1019"/>
                  <a:pt x="127" y="991"/>
                </a:cubicBezTo>
                <a:cubicBezTo>
                  <a:pt x="151" y="955"/>
                  <a:pt x="174" y="925"/>
                  <a:pt x="200" y="891"/>
                </a:cubicBezTo>
                <a:cubicBezTo>
                  <a:pt x="214" y="872"/>
                  <a:pt x="232" y="825"/>
                  <a:pt x="264" y="818"/>
                </a:cubicBezTo>
                <a:cubicBezTo>
                  <a:pt x="297" y="811"/>
                  <a:pt x="331" y="812"/>
                  <a:pt x="364" y="809"/>
                </a:cubicBezTo>
                <a:cubicBezTo>
                  <a:pt x="431" y="787"/>
                  <a:pt x="416" y="788"/>
                  <a:pt x="482" y="809"/>
                </a:cubicBezTo>
                <a:cubicBezTo>
                  <a:pt x="512" y="829"/>
                  <a:pt x="529" y="853"/>
                  <a:pt x="564" y="864"/>
                </a:cubicBezTo>
                <a:cubicBezTo>
                  <a:pt x="565" y="864"/>
                  <a:pt x="631" y="909"/>
                  <a:pt x="645" y="918"/>
                </a:cubicBezTo>
                <a:cubicBezTo>
                  <a:pt x="670" y="935"/>
                  <a:pt x="680" y="962"/>
                  <a:pt x="700" y="982"/>
                </a:cubicBezTo>
                <a:cubicBezTo>
                  <a:pt x="736" y="1018"/>
                  <a:pt x="770" y="1033"/>
                  <a:pt x="818" y="1045"/>
                </a:cubicBezTo>
                <a:cubicBezTo>
                  <a:pt x="881" y="1087"/>
                  <a:pt x="852" y="1075"/>
                  <a:pt x="900" y="1091"/>
                </a:cubicBezTo>
                <a:cubicBezTo>
                  <a:pt x="976" y="1087"/>
                  <a:pt x="1054" y="1095"/>
                  <a:pt x="1127" y="1073"/>
                </a:cubicBezTo>
                <a:cubicBezTo>
                  <a:pt x="1147" y="1067"/>
                  <a:pt x="1163" y="1052"/>
                  <a:pt x="1182" y="1045"/>
                </a:cubicBezTo>
                <a:cubicBezTo>
                  <a:pt x="1189" y="1034"/>
                  <a:pt x="1236" y="947"/>
                  <a:pt x="1245" y="936"/>
                </a:cubicBezTo>
                <a:cubicBezTo>
                  <a:pt x="1262" y="917"/>
                  <a:pt x="1286" y="903"/>
                  <a:pt x="1300" y="882"/>
                </a:cubicBezTo>
                <a:cubicBezTo>
                  <a:pt x="1320" y="852"/>
                  <a:pt x="1328" y="839"/>
                  <a:pt x="1363" y="827"/>
                </a:cubicBezTo>
                <a:cubicBezTo>
                  <a:pt x="1378" y="812"/>
                  <a:pt x="1402" y="802"/>
                  <a:pt x="1409" y="782"/>
                </a:cubicBezTo>
                <a:cubicBezTo>
                  <a:pt x="1412" y="773"/>
                  <a:pt x="1411" y="762"/>
                  <a:pt x="1418" y="755"/>
                </a:cubicBezTo>
                <a:cubicBezTo>
                  <a:pt x="1425" y="748"/>
                  <a:pt x="1436" y="749"/>
                  <a:pt x="1445" y="745"/>
                </a:cubicBezTo>
                <a:cubicBezTo>
                  <a:pt x="1455" y="740"/>
                  <a:pt x="1464" y="733"/>
                  <a:pt x="1473" y="727"/>
                </a:cubicBezTo>
                <a:cubicBezTo>
                  <a:pt x="1522" y="654"/>
                  <a:pt x="1541" y="533"/>
                  <a:pt x="1618" y="482"/>
                </a:cubicBezTo>
                <a:cubicBezTo>
                  <a:pt x="1656" y="404"/>
                  <a:pt x="1737" y="317"/>
                  <a:pt x="1791" y="245"/>
                </a:cubicBezTo>
                <a:cubicBezTo>
                  <a:pt x="1818" y="210"/>
                  <a:pt x="1834" y="160"/>
                  <a:pt x="1863" y="127"/>
                </a:cubicBezTo>
                <a:cubicBezTo>
                  <a:pt x="1934" y="46"/>
                  <a:pt x="1986" y="21"/>
                  <a:pt x="2091" y="0"/>
                </a:cubicBezTo>
                <a:cubicBezTo>
                  <a:pt x="2237" y="9"/>
                  <a:pt x="2220" y="9"/>
                  <a:pt x="2327" y="45"/>
                </a:cubicBezTo>
                <a:cubicBezTo>
                  <a:pt x="2418" y="138"/>
                  <a:pt x="2501" y="255"/>
                  <a:pt x="2609" y="327"/>
                </a:cubicBezTo>
                <a:cubicBezTo>
                  <a:pt x="2655" y="399"/>
                  <a:pt x="2596" y="315"/>
                  <a:pt x="2654" y="373"/>
                </a:cubicBezTo>
                <a:cubicBezTo>
                  <a:pt x="2682" y="401"/>
                  <a:pt x="2702" y="442"/>
                  <a:pt x="2736" y="464"/>
                </a:cubicBezTo>
                <a:cubicBezTo>
                  <a:pt x="2800" y="506"/>
                  <a:pt x="2773" y="488"/>
                  <a:pt x="2818" y="518"/>
                </a:cubicBezTo>
                <a:cubicBezTo>
                  <a:pt x="2827" y="524"/>
                  <a:pt x="2845" y="536"/>
                  <a:pt x="2845" y="536"/>
                </a:cubicBezTo>
                <a:cubicBezTo>
                  <a:pt x="2869" y="573"/>
                  <a:pt x="2908" y="602"/>
                  <a:pt x="2945" y="627"/>
                </a:cubicBezTo>
                <a:cubicBezTo>
                  <a:pt x="2993" y="702"/>
                  <a:pt x="3080" y="717"/>
                  <a:pt x="3154" y="755"/>
                </a:cubicBezTo>
                <a:cubicBezTo>
                  <a:pt x="3216" y="787"/>
                  <a:pt x="3147" y="762"/>
                  <a:pt x="3209" y="782"/>
                </a:cubicBezTo>
                <a:cubicBezTo>
                  <a:pt x="3252" y="811"/>
                  <a:pt x="3225" y="796"/>
                  <a:pt x="3291" y="818"/>
                </a:cubicBezTo>
                <a:cubicBezTo>
                  <a:pt x="3300" y="821"/>
                  <a:pt x="3309" y="824"/>
                  <a:pt x="3318" y="827"/>
                </a:cubicBezTo>
                <a:cubicBezTo>
                  <a:pt x="3327" y="830"/>
                  <a:pt x="3345" y="836"/>
                  <a:pt x="3345" y="836"/>
                </a:cubicBezTo>
                <a:cubicBezTo>
                  <a:pt x="3368" y="860"/>
                  <a:pt x="3392" y="861"/>
                  <a:pt x="3418" y="882"/>
                </a:cubicBezTo>
                <a:cubicBezTo>
                  <a:pt x="3499" y="949"/>
                  <a:pt x="3605" y="976"/>
                  <a:pt x="3709" y="991"/>
                </a:cubicBezTo>
                <a:cubicBezTo>
                  <a:pt x="3811" y="1025"/>
                  <a:pt x="3935" y="1012"/>
                  <a:pt x="4027" y="1073"/>
                </a:cubicBezTo>
                <a:cubicBezTo>
                  <a:pt x="4051" y="1109"/>
                  <a:pt x="4082" y="1140"/>
                  <a:pt x="4109" y="1173"/>
                </a:cubicBezTo>
                <a:cubicBezTo>
                  <a:pt x="4116" y="1181"/>
                  <a:pt x="4119" y="1193"/>
                  <a:pt x="4127" y="1200"/>
                </a:cubicBezTo>
                <a:cubicBezTo>
                  <a:pt x="4135" y="1206"/>
                  <a:pt x="4207" y="1240"/>
                  <a:pt x="4218" y="1245"/>
                </a:cubicBezTo>
                <a:cubicBezTo>
                  <a:pt x="4286" y="1317"/>
                  <a:pt x="4518" y="1314"/>
                  <a:pt x="4590" y="1318"/>
                </a:cubicBezTo>
                <a:cubicBezTo>
                  <a:pt x="4705" y="1332"/>
                  <a:pt x="4816" y="1328"/>
                  <a:pt x="4927" y="1364"/>
                </a:cubicBezTo>
                <a:cubicBezTo>
                  <a:pt x="4933" y="1373"/>
                  <a:pt x="4941" y="1381"/>
                  <a:pt x="4945" y="1391"/>
                </a:cubicBezTo>
                <a:cubicBezTo>
                  <a:pt x="4953" y="1409"/>
                  <a:pt x="4949" y="1432"/>
                  <a:pt x="4963" y="1446"/>
                </a:cubicBezTo>
                <a:cubicBezTo>
                  <a:pt x="5004" y="1487"/>
                  <a:pt x="5031" y="1536"/>
                  <a:pt x="5099" y="1536"/>
                </a:cubicBezTo>
                <a:lnTo>
                  <a:pt x="5099" y="3337"/>
                </a:lnTo>
                <a:lnTo>
                  <a:pt x="0" y="3346"/>
                </a:lnTo>
                <a:lnTo>
                  <a:pt x="0" y="1036"/>
                </a:lnTo>
                <a:close/>
              </a:path>
            </a:pathLst>
          </a:custGeom>
          <a:gradFill>
            <a:gsLst>
              <a:gs pos="0">
                <a:srgbClr val="663300"/>
              </a:gs>
              <a:gs pos="100000">
                <a:srgbClr val="FF0000"/>
              </a:gs>
            </a:gsLst>
            <a:lin ang="5400012" scaled="0"/>
          </a:gra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00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46"/>
          <p:cNvSpPr txBox="1"/>
          <p:nvPr/>
        </p:nvSpPr>
        <p:spPr>
          <a:xfrm>
            <a:off x="7812087" y="1888331"/>
            <a:ext cx="6762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0067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sea</a:t>
            </a:r>
            <a:endParaRPr/>
          </a:p>
        </p:txBody>
      </p:sp>
      <p:sp>
        <p:nvSpPr>
          <p:cNvPr id="254" name="Google Shape;254;p46"/>
          <p:cNvSpPr txBox="1"/>
          <p:nvPr/>
        </p:nvSpPr>
        <p:spPr>
          <a:xfrm>
            <a:off x="603250" y="1258490"/>
            <a:ext cx="1060500" cy="2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GB" sz="2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volcano</a:t>
            </a:r>
            <a:endParaRPr/>
          </a:p>
        </p:txBody>
      </p:sp>
      <p:sp>
        <p:nvSpPr>
          <p:cNvPr id="255" name="Google Shape;255;p46"/>
          <p:cNvSpPr txBox="1"/>
          <p:nvPr/>
        </p:nvSpPr>
        <p:spPr>
          <a:xfrm>
            <a:off x="533400" y="1045369"/>
            <a:ext cx="2094000" cy="535800"/>
          </a:xfrm>
          <a:prstGeom prst="rect">
            <a:avLst/>
          </a:prstGeom>
          <a:solidFill>
            <a:srgbClr val="010067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igneous rocks</a:t>
            </a:r>
            <a:endParaRPr/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1" i="1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basalt</a:t>
            </a:r>
            <a:endParaRPr/>
          </a:p>
        </p:txBody>
      </p:sp>
      <p:sp>
        <p:nvSpPr>
          <p:cNvPr id="256" name="Google Shape;256;p46"/>
          <p:cNvSpPr txBox="1"/>
          <p:nvPr/>
        </p:nvSpPr>
        <p:spPr>
          <a:xfrm>
            <a:off x="2809875" y="2518172"/>
            <a:ext cx="2065200" cy="535800"/>
          </a:xfrm>
          <a:prstGeom prst="rect">
            <a:avLst/>
          </a:prstGeom>
          <a:solidFill>
            <a:srgbClr val="010067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igneous rocks</a:t>
            </a:r>
            <a:endParaRPr/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1" i="1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granite</a:t>
            </a:r>
            <a:endParaRPr/>
          </a:p>
        </p:txBody>
      </p:sp>
      <p:sp>
        <p:nvSpPr>
          <p:cNvPr id="257" name="Google Shape;257;p46"/>
          <p:cNvSpPr txBox="1"/>
          <p:nvPr/>
        </p:nvSpPr>
        <p:spPr>
          <a:xfrm>
            <a:off x="2743200" y="1240631"/>
            <a:ext cx="2592300" cy="7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Rocks rise</a:t>
            </a:r>
            <a:endParaRPr/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to the surface by</a:t>
            </a:r>
            <a:endParaRPr/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uplift and erosion.</a:t>
            </a:r>
            <a:endParaRPr/>
          </a:p>
        </p:txBody>
      </p:sp>
      <p:sp>
        <p:nvSpPr>
          <p:cNvPr id="258" name="Google Shape;258;p46"/>
          <p:cNvSpPr txBox="1"/>
          <p:nvPr/>
        </p:nvSpPr>
        <p:spPr>
          <a:xfrm>
            <a:off x="4624387" y="497681"/>
            <a:ext cx="2952900" cy="53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10067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Weathering breaks down rocks.</a:t>
            </a:r>
            <a:endParaRPr/>
          </a:p>
        </p:txBody>
      </p:sp>
      <p:sp>
        <p:nvSpPr>
          <p:cNvPr id="259" name="Google Shape;259;p46"/>
          <p:cNvSpPr txBox="1"/>
          <p:nvPr/>
        </p:nvSpPr>
        <p:spPr>
          <a:xfrm>
            <a:off x="3206750" y="4213622"/>
            <a:ext cx="1252500" cy="342900"/>
          </a:xfrm>
          <a:prstGeom prst="rect">
            <a:avLst/>
          </a:prstGeom>
          <a:solidFill>
            <a:srgbClr val="01006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magma</a:t>
            </a:r>
            <a:endParaRPr/>
          </a:p>
        </p:txBody>
      </p:sp>
      <p:sp>
        <p:nvSpPr>
          <p:cNvPr id="260" name="Google Shape;260;p46"/>
          <p:cNvSpPr txBox="1"/>
          <p:nvPr/>
        </p:nvSpPr>
        <p:spPr>
          <a:xfrm>
            <a:off x="5364162" y="3838575"/>
            <a:ext cx="2952900" cy="535800"/>
          </a:xfrm>
          <a:prstGeom prst="rect">
            <a:avLst/>
          </a:prstGeom>
          <a:solidFill>
            <a:srgbClr val="010067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metamorphic rocks </a:t>
            </a:r>
            <a:r>
              <a:rPr lang="en-GB" sz="2400" b="1" i="1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slate and marble</a:t>
            </a:r>
            <a:endParaRPr/>
          </a:p>
        </p:txBody>
      </p:sp>
      <p:sp>
        <p:nvSpPr>
          <p:cNvPr id="261" name="Google Shape;261;p46"/>
          <p:cNvSpPr txBox="1"/>
          <p:nvPr/>
        </p:nvSpPr>
        <p:spPr>
          <a:xfrm>
            <a:off x="5805487" y="2434828"/>
            <a:ext cx="2827200" cy="535800"/>
          </a:xfrm>
          <a:prstGeom prst="rect">
            <a:avLst/>
          </a:prstGeom>
          <a:solidFill>
            <a:srgbClr val="010067"/>
          </a:solidFill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sedimentary rocks</a:t>
            </a:r>
            <a:endParaRPr/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1" i="1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mudstone</a:t>
            </a:r>
            <a:endParaRPr/>
          </a:p>
        </p:txBody>
      </p:sp>
      <p:sp>
        <p:nvSpPr>
          <p:cNvPr id="262" name="Google Shape;262;p46"/>
          <p:cNvSpPr txBox="1"/>
          <p:nvPr/>
        </p:nvSpPr>
        <p:spPr>
          <a:xfrm>
            <a:off x="3881437" y="3327797"/>
            <a:ext cx="1914600" cy="53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slow  solidification</a:t>
            </a:r>
            <a:endParaRPr/>
          </a:p>
        </p:txBody>
      </p:sp>
      <p:sp>
        <p:nvSpPr>
          <p:cNvPr id="263" name="Google Shape;263;p46"/>
          <p:cNvSpPr txBox="1"/>
          <p:nvPr/>
        </p:nvSpPr>
        <p:spPr>
          <a:xfrm>
            <a:off x="6211887" y="3055144"/>
            <a:ext cx="2422500" cy="53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high pressure</a:t>
            </a:r>
            <a:endParaRPr/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and temperature</a:t>
            </a:r>
            <a:endParaRPr/>
          </a:p>
        </p:txBody>
      </p:sp>
      <p:sp>
        <p:nvSpPr>
          <p:cNvPr id="264" name="Google Shape;264;p46"/>
          <p:cNvSpPr txBox="1"/>
          <p:nvPr/>
        </p:nvSpPr>
        <p:spPr>
          <a:xfrm>
            <a:off x="6491287" y="1226344"/>
            <a:ext cx="2444700" cy="53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10067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transportation</a:t>
            </a:r>
            <a:endParaRPr/>
          </a:p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10067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and deposition</a:t>
            </a:r>
            <a:endParaRPr/>
          </a:p>
        </p:txBody>
      </p:sp>
      <p:cxnSp>
        <p:nvCxnSpPr>
          <p:cNvPr id="265" name="Google Shape;265;p46"/>
          <p:cNvCxnSpPr/>
          <p:nvPr/>
        </p:nvCxnSpPr>
        <p:spPr>
          <a:xfrm rot="10800000">
            <a:off x="1187387" y="1600388"/>
            <a:ext cx="1925700" cy="2604900"/>
          </a:xfrm>
          <a:prstGeom prst="straightConnector1">
            <a:avLst/>
          </a:prstGeom>
          <a:noFill/>
          <a:ln w="635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66" name="Google Shape;266;p46"/>
          <p:cNvCxnSpPr/>
          <p:nvPr/>
        </p:nvCxnSpPr>
        <p:spPr>
          <a:xfrm rot="10800000">
            <a:off x="3851275" y="3097903"/>
            <a:ext cx="0" cy="1080000"/>
          </a:xfrm>
          <a:prstGeom prst="straightConnector1">
            <a:avLst/>
          </a:prstGeom>
          <a:noFill/>
          <a:ln w="635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67" name="Google Shape;267;p46"/>
          <p:cNvCxnSpPr/>
          <p:nvPr/>
        </p:nvCxnSpPr>
        <p:spPr>
          <a:xfrm rot="10800000">
            <a:off x="3851275" y="664396"/>
            <a:ext cx="0" cy="606000"/>
          </a:xfrm>
          <a:prstGeom prst="straightConnector1">
            <a:avLst/>
          </a:prstGeom>
          <a:noFill/>
          <a:ln w="635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68" name="Google Shape;268;p46"/>
          <p:cNvCxnSpPr/>
          <p:nvPr/>
        </p:nvCxnSpPr>
        <p:spPr>
          <a:xfrm rot="10800000">
            <a:off x="3851275" y="1976503"/>
            <a:ext cx="0" cy="486900"/>
          </a:xfrm>
          <a:prstGeom prst="straightConnector1">
            <a:avLst/>
          </a:prstGeom>
          <a:noFill/>
          <a:ln w="635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69" name="Google Shape;269;p46"/>
          <p:cNvCxnSpPr/>
          <p:nvPr/>
        </p:nvCxnSpPr>
        <p:spPr>
          <a:xfrm>
            <a:off x="4267200" y="567928"/>
            <a:ext cx="606300" cy="49770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270" name="Google Shape;270;p46"/>
          <p:cNvCxnSpPr/>
          <p:nvPr/>
        </p:nvCxnSpPr>
        <p:spPr>
          <a:xfrm>
            <a:off x="4902200" y="1044178"/>
            <a:ext cx="708000" cy="37860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271" name="Google Shape;271;p46"/>
          <p:cNvCxnSpPr/>
          <p:nvPr/>
        </p:nvCxnSpPr>
        <p:spPr>
          <a:xfrm>
            <a:off x="5984875" y="1531144"/>
            <a:ext cx="736500" cy="172500"/>
          </a:xfrm>
          <a:prstGeom prst="straightConnector1">
            <a:avLst/>
          </a:prstGeom>
          <a:noFill/>
          <a:ln w="635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72" name="Google Shape;272;p46"/>
          <p:cNvCxnSpPr/>
          <p:nvPr/>
        </p:nvCxnSpPr>
        <p:spPr>
          <a:xfrm rot="-1716866">
            <a:off x="6891745" y="1679668"/>
            <a:ext cx="345157" cy="364700"/>
          </a:xfrm>
          <a:prstGeom prst="straightConnector1">
            <a:avLst/>
          </a:prstGeom>
          <a:noFill/>
          <a:ln w="63500" cap="flat" cmpd="sng">
            <a:solidFill>
              <a:srgbClr val="010067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73" name="Google Shape;273;p46"/>
          <p:cNvCxnSpPr/>
          <p:nvPr/>
        </p:nvCxnSpPr>
        <p:spPr>
          <a:xfrm flipH="1">
            <a:off x="5940362" y="3057525"/>
            <a:ext cx="287400" cy="702300"/>
          </a:xfrm>
          <a:prstGeom prst="straightConnector1">
            <a:avLst/>
          </a:prstGeom>
          <a:noFill/>
          <a:ln w="635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lg" len="lg"/>
          </a:ln>
        </p:spPr>
      </p:cxnSp>
      <p:sp>
        <p:nvSpPr>
          <p:cNvPr id="274" name="Google Shape;274;p46"/>
          <p:cNvSpPr txBox="1"/>
          <p:nvPr/>
        </p:nvSpPr>
        <p:spPr>
          <a:xfrm>
            <a:off x="577850" y="2470547"/>
            <a:ext cx="1977900" cy="12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Magma </a:t>
            </a:r>
            <a:endParaRPr/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rises to </a:t>
            </a:r>
            <a:endParaRPr/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surface</a:t>
            </a:r>
            <a:endParaRPr/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where it</a:t>
            </a:r>
            <a:endParaRPr/>
          </a:p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cools rapidly.</a:t>
            </a:r>
            <a:endParaRPr/>
          </a:p>
        </p:txBody>
      </p:sp>
      <p:cxnSp>
        <p:nvCxnSpPr>
          <p:cNvPr id="275" name="Google Shape;275;p46"/>
          <p:cNvCxnSpPr/>
          <p:nvPr/>
        </p:nvCxnSpPr>
        <p:spPr>
          <a:xfrm flipH="1">
            <a:off x="4500424" y="4030265"/>
            <a:ext cx="792300" cy="216600"/>
          </a:xfrm>
          <a:prstGeom prst="straightConnector1">
            <a:avLst/>
          </a:prstGeom>
          <a:noFill/>
          <a:ln w="635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76" name="Google Shape;276;p46"/>
          <p:cNvCxnSpPr/>
          <p:nvPr/>
        </p:nvCxnSpPr>
        <p:spPr>
          <a:xfrm rot="10800000">
            <a:off x="5300737" y="1948949"/>
            <a:ext cx="981000" cy="432300"/>
          </a:xfrm>
          <a:prstGeom prst="straightConnector1">
            <a:avLst/>
          </a:prstGeom>
          <a:noFill/>
          <a:ln w="635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77" name="Google Shape;277;p46"/>
          <p:cNvCxnSpPr/>
          <p:nvPr/>
        </p:nvCxnSpPr>
        <p:spPr>
          <a:xfrm rot="10800000">
            <a:off x="4700662" y="2050115"/>
            <a:ext cx="1095300" cy="1656300"/>
          </a:xfrm>
          <a:prstGeom prst="straightConnector1">
            <a:avLst/>
          </a:prstGeom>
          <a:noFill/>
          <a:ln w="63500" cap="flat" cmpd="sng">
            <a:solidFill>
              <a:schemeClr val="lt1"/>
            </a:solidFill>
            <a:prstDash val="solid"/>
            <a:miter lim="800000"/>
            <a:headEnd type="none" w="med" len="med"/>
            <a:tailEnd type="triangle" w="lg" len="lg"/>
          </a:ln>
        </p:spPr>
      </p:cxnSp>
      <p:sp>
        <p:nvSpPr>
          <p:cNvPr id="278" name="Google Shape;278;p46"/>
          <p:cNvSpPr txBox="1"/>
          <p:nvPr/>
        </p:nvSpPr>
        <p:spPr>
          <a:xfrm>
            <a:off x="4605337" y="4232672"/>
            <a:ext cx="792300" cy="3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melt</a:t>
            </a:r>
            <a:endParaRPr/>
          </a:p>
        </p:txBody>
      </p:sp>
      <p:sp>
        <p:nvSpPr>
          <p:cNvPr id="279" name="Google Shape;279;p46"/>
          <p:cNvSpPr/>
          <p:nvPr/>
        </p:nvSpPr>
        <p:spPr>
          <a:xfrm>
            <a:off x="7200900" y="2101453"/>
            <a:ext cx="1217613" cy="239315"/>
          </a:xfrm>
          <a:custGeom>
            <a:avLst/>
            <a:gdLst/>
            <a:ahLst/>
            <a:cxnLst/>
            <a:rect l="l" t="t" r="r" b="b"/>
            <a:pathLst>
              <a:path w="767" h="201" extrusionOk="0">
                <a:moveTo>
                  <a:pt x="0" y="2"/>
                </a:moveTo>
                <a:cubicBezTo>
                  <a:pt x="9" y="29"/>
                  <a:pt x="20" y="52"/>
                  <a:pt x="33" y="77"/>
                </a:cubicBezTo>
                <a:cubicBezTo>
                  <a:pt x="40" y="91"/>
                  <a:pt x="42" y="102"/>
                  <a:pt x="57" y="107"/>
                </a:cubicBezTo>
                <a:cubicBezTo>
                  <a:pt x="90" y="140"/>
                  <a:pt x="126" y="144"/>
                  <a:pt x="168" y="158"/>
                </a:cubicBezTo>
                <a:cubicBezTo>
                  <a:pt x="225" y="154"/>
                  <a:pt x="230" y="152"/>
                  <a:pt x="300" y="158"/>
                </a:cubicBezTo>
                <a:cubicBezTo>
                  <a:pt x="334" y="161"/>
                  <a:pt x="368" y="179"/>
                  <a:pt x="402" y="182"/>
                </a:cubicBezTo>
                <a:cubicBezTo>
                  <a:pt x="432" y="185"/>
                  <a:pt x="514" y="187"/>
                  <a:pt x="537" y="188"/>
                </a:cubicBezTo>
                <a:cubicBezTo>
                  <a:pt x="576" y="191"/>
                  <a:pt x="615" y="195"/>
                  <a:pt x="654" y="197"/>
                </a:cubicBezTo>
                <a:cubicBezTo>
                  <a:pt x="685" y="194"/>
                  <a:pt x="713" y="196"/>
                  <a:pt x="744" y="200"/>
                </a:cubicBezTo>
                <a:cubicBezTo>
                  <a:pt x="750" y="199"/>
                  <a:pt x="757" y="201"/>
                  <a:pt x="762" y="197"/>
                </a:cubicBezTo>
                <a:cubicBezTo>
                  <a:pt x="767" y="193"/>
                  <a:pt x="756" y="185"/>
                  <a:pt x="753" y="179"/>
                </a:cubicBezTo>
                <a:cubicBezTo>
                  <a:pt x="751" y="174"/>
                  <a:pt x="744" y="147"/>
                  <a:pt x="738" y="143"/>
                </a:cubicBezTo>
                <a:cubicBezTo>
                  <a:pt x="730" y="138"/>
                  <a:pt x="720" y="139"/>
                  <a:pt x="711" y="137"/>
                </a:cubicBezTo>
                <a:cubicBezTo>
                  <a:pt x="648" y="141"/>
                  <a:pt x="584" y="140"/>
                  <a:pt x="522" y="128"/>
                </a:cubicBezTo>
                <a:cubicBezTo>
                  <a:pt x="482" y="120"/>
                  <a:pt x="446" y="93"/>
                  <a:pt x="405" y="92"/>
                </a:cubicBezTo>
                <a:cubicBezTo>
                  <a:pt x="349" y="90"/>
                  <a:pt x="293" y="90"/>
                  <a:pt x="237" y="89"/>
                </a:cubicBezTo>
                <a:cubicBezTo>
                  <a:pt x="200" y="80"/>
                  <a:pt x="115" y="71"/>
                  <a:pt x="84" y="50"/>
                </a:cubicBezTo>
                <a:cubicBezTo>
                  <a:pt x="67" y="39"/>
                  <a:pt x="40" y="26"/>
                  <a:pt x="21" y="20"/>
                </a:cubicBezTo>
                <a:cubicBezTo>
                  <a:pt x="7" y="0"/>
                  <a:pt x="16" y="2"/>
                  <a:pt x="0" y="2"/>
                </a:cubicBezTo>
                <a:close/>
              </a:path>
            </a:pathLst>
          </a:custGeom>
          <a:solidFill>
            <a:srgbClr val="CCCC0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00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46"/>
          <p:cNvSpPr/>
          <p:nvPr/>
        </p:nvSpPr>
        <p:spPr>
          <a:xfrm>
            <a:off x="7272337" y="2114550"/>
            <a:ext cx="1127125" cy="183356"/>
          </a:xfrm>
          <a:custGeom>
            <a:avLst/>
            <a:gdLst/>
            <a:ahLst/>
            <a:cxnLst/>
            <a:rect l="l" t="t" r="r" b="b"/>
            <a:pathLst>
              <a:path w="710" h="154" extrusionOk="0">
                <a:moveTo>
                  <a:pt x="12" y="12"/>
                </a:moveTo>
                <a:cubicBezTo>
                  <a:pt x="35" y="81"/>
                  <a:pt x="107" y="92"/>
                  <a:pt x="171" y="96"/>
                </a:cubicBezTo>
                <a:cubicBezTo>
                  <a:pt x="224" y="107"/>
                  <a:pt x="191" y="102"/>
                  <a:pt x="270" y="105"/>
                </a:cubicBezTo>
                <a:cubicBezTo>
                  <a:pt x="338" y="115"/>
                  <a:pt x="364" y="112"/>
                  <a:pt x="456" y="114"/>
                </a:cubicBezTo>
                <a:cubicBezTo>
                  <a:pt x="497" y="120"/>
                  <a:pt x="530" y="129"/>
                  <a:pt x="573" y="132"/>
                </a:cubicBezTo>
                <a:cubicBezTo>
                  <a:pt x="601" y="146"/>
                  <a:pt x="632" y="145"/>
                  <a:pt x="663" y="147"/>
                </a:cubicBezTo>
                <a:cubicBezTo>
                  <a:pt x="674" y="149"/>
                  <a:pt x="695" y="154"/>
                  <a:pt x="705" y="147"/>
                </a:cubicBezTo>
                <a:cubicBezTo>
                  <a:pt x="710" y="143"/>
                  <a:pt x="691" y="116"/>
                  <a:pt x="681" y="111"/>
                </a:cubicBezTo>
                <a:cubicBezTo>
                  <a:pt x="655" y="100"/>
                  <a:pt x="639" y="101"/>
                  <a:pt x="609" y="99"/>
                </a:cubicBezTo>
                <a:cubicBezTo>
                  <a:pt x="543" y="77"/>
                  <a:pt x="483" y="80"/>
                  <a:pt x="411" y="78"/>
                </a:cubicBezTo>
                <a:cubicBezTo>
                  <a:pt x="383" y="69"/>
                  <a:pt x="399" y="73"/>
                  <a:pt x="360" y="69"/>
                </a:cubicBezTo>
                <a:cubicBezTo>
                  <a:pt x="312" y="57"/>
                  <a:pt x="254" y="62"/>
                  <a:pt x="204" y="57"/>
                </a:cubicBezTo>
                <a:cubicBezTo>
                  <a:pt x="146" y="52"/>
                  <a:pt x="95" y="30"/>
                  <a:pt x="36" y="27"/>
                </a:cubicBezTo>
                <a:cubicBezTo>
                  <a:pt x="35" y="26"/>
                  <a:pt x="0" y="0"/>
                  <a:pt x="12" y="12"/>
                </a:cubicBez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00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1" name="Google Shape;281;p46"/>
          <p:cNvCxnSpPr/>
          <p:nvPr/>
        </p:nvCxnSpPr>
        <p:spPr>
          <a:xfrm>
            <a:off x="7524750" y="1924050"/>
            <a:ext cx="0" cy="382200"/>
          </a:xfrm>
          <a:prstGeom prst="straightConnector1">
            <a:avLst/>
          </a:prstGeom>
          <a:noFill/>
          <a:ln w="63500" cap="flat" cmpd="sng">
            <a:solidFill>
              <a:srgbClr val="010067"/>
            </a:solidFill>
            <a:prstDash val="solid"/>
            <a:miter lim="800000"/>
            <a:headEnd type="none" w="med" len="med"/>
            <a:tailEnd type="triangle" w="lg" len="lg"/>
          </a:ln>
        </p:spPr>
      </p:cxnSp>
      <p:sp>
        <p:nvSpPr>
          <p:cNvPr id="282" name="Google Shape;282;p46"/>
          <p:cNvSpPr txBox="1">
            <a:spLocks noGrp="1"/>
          </p:cNvSpPr>
          <p:nvPr>
            <p:ph type="title" idx="4294967295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rPr>
              <a:t>      Rock cycle</a:t>
            </a:r>
            <a:endParaRPr/>
          </a:p>
        </p:txBody>
      </p:sp>
      <p:cxnSp>
        <p:nvCxnSpPr>
          <p:cNvPr id="283" name="Google Shape;283;p46"/>
          <p:cNvCxnSpPr/>
          <p:nvPr/>
        </p:nvCxnSpPr>
        <p:spPr>
          <a:xfrm>
            <a:off x="4310062" y="536972"/>
            <a:ext cx="606300" cy="497700"/>
          </a:xfrm>
          <a:prstGeom prst="straightConnector1">
            <a:avLst/>
          </a:prstGeom>
          <a:noFill/>
          <a:ln w="63500" cap="flat" cmpd="sng">
            <a:solidFill>
              <a:srgbClr val="010067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84" name="Google Shape;284;p46"/>
          <p:cNvCxnSpPr/>
          <p:nvPr/>
        </p:nvCxnSpPr>
        <p:spPr>
          <a:xfrm rot="226321">
            <a:off x="5004331" y="1084204"/>
            <a:ext cx="706831" cy="379670"/>
          </a:xfrm>
          <a:prstGeom prst="straightConnector1">
            <a:avLst/>
          </a:prstGeom>
          <a:noFill/>
          <a:ln w="63500" cap="flat" cmpd="sng">
            <a:solidFill>
              <a:srgbClr val="010067"/>
            </a:solidFill>
            <a:prstDash val="solid"/>
            <a:miter lim="800000"/>
            <a:headEnd type="none" w="med" len="med"/>
            <a:tailEnd type="triangle" w="lg" len="lg"/>
          </a:ln>
        </p:spPr>
      </p:cxnSp>
      <p:cxnSp>
        <p:nvCxnSpPr>
          <p:cNvPr id="285" name="Google Shape;285;p46"/>
          <p:cNvCxnSpPr/>
          <p:nvPr/>
        </p:nvCxnSpPr>
        <p:spPr>
          <a:xfrm rot="315100">
            <a:off x="5868531" y="1544860"/>
            <a:ext cx="734182" cy="173902"/>
          </a:xfrm>
          <a:prstGeom prst="straightConnector1">
            <a:avLst/>
          </a:prstGeom>
          <a:noFill/>
          <a:ln w="63500" cap="flat" cmpd="sng">
            <a:solidFill>
              <a:srgbClr val="010067"/>
            </a:solidFill>
            <a:prstDash val="solid"/>
            <a:miter lim="800000"/>
            <a:headEnd type="none" w="med" len="med"/>
            <a:tailEnd type="triangle" w="lg" len="lg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628775" y="115790"/>
            <a:ext cx="5957888" cy="5652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latin typeface="Comic Sans MS" panose="030F0702030302020204" pitchFamily="66" charset="0"/>
              </a:rPr>
              <a:t>AFL Check: Rock cycle quiz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4369" y="844570"/>
            <a:ext cx="7886700" cy="2539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dirty="0"/>
              <a:t>TASK- Complete the following quiz on paper by writing full sentences.  Check your answers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4369" y="1314663"/>
            <a:ext cx="7886700" cy="25391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i="1" dirty="0"/>
              <a:t>1. Does the rock cycle ever stop?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64369" y="1784756"/>
            <a:ext cx="7886700" cy="25391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i="1" dirty="0"/>
              <a:t>2. What are the 3 categories of rock?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4369" y="2315618"/>
            <a:ext cx="7886700" cy="25391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i="1" dirty="0"/>
              <a:t>3. Could a rock go from sedimentary rock to metamorphic rock?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4369" y="2786043"/>
            <a:ext cx="7886700" cy="25391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i="1" dirty="0"/>
              <a:t>4. Could a metamorphic rock became an igneous rock?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4369" y="3256468"/>
            <a:ext cx="7886700" cy="25391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i="1" dirty="0"/>
              <a:t>5. Could a rock go through the entire cycle in our lifetime?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4369" y="3732404"/>
            <a:ext cx="7886700" cy="25391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i="1" dirty="0"/>
              <a:t>6. Does geology move quickly or slowly compared to our lives?</a:t>
            </a:r>
          </a:p>
        </p:txBody>
      </p:sp>
      <p:sp>
        <p:nvSpPr>
          <p:cNvPr id="4" name="Cloud 3"/>
          <p:cNvSpPr/>
          <p:nvPr/>
        </p:nvSpPr>
        <p:spPr>
          <a:xfrm>
            <a:off x="1092994" y="4157717"/>
            <a:ext cx="2964656" cy="792902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50" b="1" dirty="0"/>
              <a:t>Geology</a:t>
            </a:r>
            <a:r>
              <a:rPr lang="en-GB" sz="1050" dirty="0"/>
              <a:t>- the study of rocks.</a:t>
            </a:r>
          </a:p>
        </p:txBody>
      </p:sp>
      <p:sp>
        <p:nvSpPr>
          <p:cNvPr id="6" name="Rectangle 5"/>
          <p:cNvSpPr/>
          <p:nvPr/>
        </p:nvSpPr>
        <p:spPr>
          <a:xfrm>
            <a:off x="6165057" y="1240012"/>
            <a:ext cx="2443163" cy="3458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No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165057" y="1746037"/>
            <a:ext cx="2443163" cy="3458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Sedimentary, Igneous, Metamorphic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165057" y="2290782"/>
            <a:ext cx="2443163" cy="3458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Yes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165057" y="2768563"/>
            <a:ext cx="2443163" cy="3458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Yes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165057" y="3246890"/>
            <a:ext cx="2443163" cy="3458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No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165057" y="3711423"/>
            <a:ext cx="2443163" cy="34580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Slowly</a:t>
            </a:r>
          </a:p>
        </p:txBody>
      </p:sp>
    </p:spTree>
    <p:extLst>
      <p:ext uri="{BB962C8B-B14F-4D97-AF65-F5344CB8AC3E}">
        <p14:creationId xmlns:p14="http://schemas.microsoft.com/office/powerpoint/2010/main" val="48356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6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4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Homework is</a:t>
            </a:r>
            <a:endParaRPr/>
          </a:p>
        </p:txBody>
      </p:sp>
      <p:sp>
        <p:nvSpPr>
          <p:cNvPr id="291" name="Google Shape;291;p4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To draw the diagram on slide 3 on paper (or in your book if you have it)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AND to complete the quiz!</a:t>
            </a:r>
            <a:endParaRPr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aster">
  <a:themeElements>
    <a:clrScheme name="1_mas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blank">
  <a:themeElements>
    <a:clrScheme name="1_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9E080D9C-CDDF-4AE9-B8FF-0EEF97268B52}"/>
</file>

<file path=customXml/itemProps2.xml><?xml version="1.0" encoding="utf-8"?>
<ds:datastoreItem xmlns:ds="http://schemas.openxmlformats.org/officeDocument/2006/customXml" ds:itemID="{5A963C4B-E856-4702-A611-7105BE93F90A}"/>
</file>

<file path=customXml/itemProps3.xml><?xml version="1.0" encoding="utf-8"?>
<ds:datastoreItem xmlns:ds="http://schemas.openxmlformats.org/officeDocument/2006/customXml" ds:itemID="{055B6EAC-7A6F-47BE-BFBD-730D4D668A41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701</Words>
  <Application>Microsoft Office PowerPoint</Application>
  <PresentationFormat>On-screen Show (16:9)</PresentationFormat>
  <Paragraphs>78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Calibri</vt:lpstr>
      <vt:lpstr>Comic Sans MS</vt:lpstr>
      <vt:lpstr>Arial</vt:lpstr>
      <vt:lpstr>Roboto</vt:lpstr>
      <vt:lpstr>Simple Light</vt:lpstr>
      <vt:lpstr>1_master</vt:lpstr>
      <vt:lpstr>1_blank</vt:lpstr>
      <vt:lpstr>Imagine...</vt:lpstr>
      <vt:lpstr>The Rock Cycle</vt:lpstr>
      <vt:lpstr>PowerPoint Presentation</vt:lpstr>
      <vt:lpstr>The rock cycle</vt:lpstr>
      <vt:lpstr>How can rocks get heated up?</vt:lpstr>
      <vt:lpstr>How can rocks actually melt? (and form igneous rock)</vt:lpstr>
      <vt:lpstr>Look at the next slide - even more detailed rock cycle</vt:lpstr>
      <vt:lpstr>      Rock cycle</vt:lpstr>
      <vt:lpstr>PowerPoint Presentation</vt:lpstr>
      <vt:lpstr>Homework 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Imagine...</dc:title>
  <dc:creator>JMB</dc:creator>
  <cp:lastModifiedBy>J Bailey</cp:lastModifiedBy>
  <cp:revision>2</cp:revision>
  <dcterms:modified xsi:type="dcterms:W3CDTF">2020-04-22T10:20:18Z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1687700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</Properties>
</file>