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fntdata" ContentType="application/x-fontdata"/>
  <Default Extension="xml" ContentType="application/xml"/>
  <Default Extension="jpg" ContentType="image/jpeg"/>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diagrams/data1.xml" ContentType="application/vnd.openxmlformats-officedocument.drawingml.diagramData+xml"/>
  <Override PartName="/ppt/presentation.xml" ContentType="application/vnd.openxmlformats-officedocument.presentationml.presentation.main+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6" r:id="rId1"/>
  </p:sldMasterIdLst>
  <p:notesMasterIdLst>
    <p:notesMasterId r:id="rId19"/>
  </p:notesMasterIdLst>
  <p:sldIdLst>
    <p:sldId id="288" r:id="rId2"/>
    <p:sldId id="256" r:id="rId3"/>
    <p:sldId id="361" r:id="rId4"/>
    <p:sldId id="273" r:id="rId5"/>
    <p:sldId id="289" r:id="rId6"/>
    <p:sldId id="290" r:id="rId7"/>
    <p:sldId id="291" r:id="rId8"/>
    <p:sldId id="292" r:id="rId9"/>
    <p:sldId id="293" r:id="rId10"/>
    <p:sldId id="294" r:id="rId11"/>
    <p:sldId id="295" r:id="rId12"/>
    <p:sldId id="296" r:id="rId13"/>
    <p:sldId id="297" r:id="rId14"/>
    <p:sldId id="274" r:id="rId15"/>
    <p:sldId id="298" r:id="rId16"/>
    <p:sldId id="276" r:id="rId17"/>
    <p:sldId id="299" r:id="rId18"/>
  </p:sldIdLst>
  <p:sldSz cx="9144000" cy="5143500" type="screen16x9"/>
  <p:notesSz cx="9945688" cy="6858000"/>
  <p:embeddedFontLst>
    <p:embeddedFont>
      <p:font typeface="Calibri" panose="020F0502020204030204" pitchFamily="34" charset="0"/>
      <p:regular r:id="rId20"/>
      <p:bold r:id="rId21"/>
      <p:italic r:id="rId22"/>
      <p:boldItalic r:id="rId23"/>
    </p:embeddedFont>
    <p:embeddedFont>
      <p:font typeface="Cavolini" panose="03000502040302060204" pitchFamily="66" charset="0"/>
      <p:regular r:id="rId24"/>
      <p:bold r:id="rId25"/>
      <p:italic r:id="rId26"/>
      <p:boldItalic r:id="rId27"/>
    </p:embeddedFont>
    <p:embeddedFont>
      <p:font typeface="Corbel" panose="020B0503020204020204" pitchFamily="34" charset="0"/>
      <p:regular r:id="rId28"/>
      <p:bold r:id="rId29"/>
      <p:italic r:id="rId30"/>
      <p:boldItalic r:id="rId3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99" autoAdjust="0"/>
    <p:restoredTop sz="94694"/>
  </p:normalViewPr>
  <p:slideViewPr>
    <p:cSldViewPr snapToGrid="0">
      <p:cViewPr varScale="1">
        <p:scale>
          <a:sx n="161" d="100"/>
          <a:sy n="161" d="100"/>
        </p:scale>
        <p:origin x="768"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21" Type="http://schemas.openxmlformats.org/officeDocument/2006/relationships/font" Target="fonts/font2.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4" Type="http://schemas.openxmlformats.org/officeDocument/2006/relationships/image" Target="../media/image2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4" Type="http://schemas.openxmlformats.org/officeDocument/2006/relationships/image" Target="../media/image27.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9E726E-8CA8-4A67-8C92-178C76CC1545}"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FDBE3A61-42EC-4C61-A092-348909737C45}">
      <dgm:prSet/>
      <dgm:spPr/>
      <dgm:t>
        <a:bodyPr/>
        <a:lstStyle/>
        <a:p>
          <a:r>
            <a:rPr lang="en-GB" dirty="0">
              <a:latin typeface="Cavolini" panose="03000502040302020204" pitchFamily="66" charset="0"/>
              <a:cs typeface="Cavolini" panose="03000502040302020204" pitchFamily="66" charset="0"/>
            </a:rPr>
            <a:t>You are now going to watch 2 short video’s.</a:t>
          </a:r>
          <a:endParaRPr lang="en-US" dirty="0">
            <a:latin typeface="Cavolini" panose="03000502040302020204" pitchFamily="66" charset="0"/>
            <a:cs typeface="Cavolini" panose="03000502040302020204" pitchFamily="66" charset="0"/>
          </a:endParaRPr>
        </a:p>
      </dgm:t>
    </dgm:pt>
    <dgm:pt modelId="{D8D62ECA-2228-4009-8E94-18DA9AF334D8}" type="parTrans" cxnId="{B8226D0C-76D7-4C00-AD2A-6BDFBEDB4ADF}">
      <dgm:prSet/>
      <dgm:spPr/>
      <dgm:t>
        <a:bodyPr/>
        <a:lstStyle/>
        <a:p>
          <a:endParaRPr lang="en-US"/>
        </a:p>
      </dgm:t>
    </dgm:pt>
    <dgm:pt modelId="{4DA6B76E-E303-41CA-9F80-7A92B0E4DA67}" type="sibTrans" cxnId="{B8226D0C-76D7-4C00-AD2A-6BDFBEDB4ADF}">
      <dgm:prSet/>
      <dgm:spPr/>
      <dgm:t>
        <a:bodyPr/>
        <a:lstStyle/>
        <a:p>
          <a:endParaRPr lang="en-US"/>
        </a:p>
      </dgm:t>
    </dgm:pt>
    <dgm:pt modelId="{D49F2438-71E8-4C4E-830E-558749A8B04D}">
      <dgm:prSet/>
      <dgm:spPr/>
      <dgm:t>
        <a:bodyPr/>
        <a:lstStyle/>
        <a:p>
          <a:r>
            <a:rPr lang="en-GB" dirty="0">
              <a:latin typeface="Cavolini" panose="03000502040302020204" pitchFamily="66" charset="0"/>
              <a:cs typeface="Cavolini" panose="03000502040302020204" pitchFamily="66" charset="0"/>
            </a:rPr>
            <a:t>After each one you are going to write down 3 facts from that video.</a:t>
          </a:r>
          <a:endParaRPr lang="en-US" dirty="0">
            <a:latin typeface="Cavolini" panose="03000502040302020204" pitchFamily="66" charset="0"/>
            <a:cs typeface="Cavolini" panose="03000502040302020204" pitchFamily="66" charset="0"/>
          </a:endParaRPr>
        </a:p>
      </dgm:t>
    </dgm:pt>
    <dgm:pt modelId="{A0C79CBF-B1A9-48F2-85C7-9B7B3A3EAA31}" type="parTrans" cxnId="{B813FA12-4B4E-497B-BE44-2E722D26D0ED}">
      <dgm:prSet/>
      <dgm:spPr/>
      <dgm:t>
        <a:bodyPr/>
        <a:lstStyle/>
        <a:p>
          <a:endParaRPr lang="en-US"/>
        </a:p>
      </dgm:t>
    </dgm:pt>
    <dgm:pt modelId="{3B86986B-7978-4827-BB59-2E08A97E9A81}" type="sibTrans" cxnId="{B813FA12-4B4E-497B-BE44-2E722D26D0ED}">
      <dgm:prSet/>
      <dgm:spPr/>
      <dgm:t>
        <a:bodyPr/>
        <a:lstStyle/>
        <a:p>
          <a:endParaRPr lang="en-US"/>
        </a:p>
      </dgm:t>
    </dgm:pt>
    <dgm:pt modelId="{9D759AB3-A5CF-45D6-8724-9D520A8DAB44}" type="pres">
      <dgm:prSet presAssocID="{989E726E-8CA8-4A67-8C92-178C76CC1545}" presName="root" presStyleCnt="0">
        <dgm:presLayoutVars>
          <dgm:dir/>
          <dgm:resizeHandles val="exact"/>
        </dgm:presLayoutVars>
      </dgm:prSet>
      <dgm:spPr/>
    </dgm:pt>
    <dgm:pt modelId="{25902084-BFB8-4E66-B306-C6448562E413}" type="pres">
      <dgm:prSet presAssocID="{FDBE3A61-42EC-4C61-A092-348909737C45}" presName="compNode" presStyleCnt="0"/>
      <dgm:spPr/>
    </dgm:pt>
    <dgm:pt modelId="{5CDB67F9-F131-4375-BAC2-97105C4CE68D}" type="pres">
      <dgm:prSet presAssocID="{FDBE3A61-42EC-4C61-A092-348909737C4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lay"/>
        </a:ext>
      </dgm:extLst>
    </dgm:pt>
    <dgm:pt modelId="{A584738E-242D-49BF-A874-07CB7467A03D}" type="pres">
      <dgm:prSet presAssocID="{FDBE3A61-42EC-4C61-A092-348909737C45}" presName="spaceRect" presStyleCnt="0"/>
      <dgm:spPr/>
    </dgm:pt>
    <dgm:pt modelId="{DDC21B09-2D3E-487B-9845-764E63049E63}" type="pres">
      <dgm:prSet presAssocID="{FDBE3A61-42EC-4C61-A092-348909737C45}" presName="textRect" presStyleLbl="revTx" presStyleIdx="0" presStyleCnt="2">
        <dgm:presLayoutVars>
          <dgm:chMax val="1"/>
          <dgm:chPref val="1"/>
        </dgm:presLayoutVars>
      </dgm:prSet>
      <dgm:spPr/>
    </dgm:pt>
    <dgm:pt modelId="{E9724328-3703-4851-8D8D-0ECB910F91BA}" type="pres">
      <dgm:prSet presAssocID="{4DA6B76E-E303-41CA-9F80-7A92B0E4DA67}" presName="sibTrans" presStyleCnt="0"/>
      <dgm:spPr/>
    </dgm:pt>
    <dgm:pt modelId="{A82BD3CE-C121-4F47-BB62-DEE39BB20899}" type="pres">
      <dgm:prSet presAssocID="{D49F2438-71E8-4C4E-830E-558749A8B04D}" presName="compNode" presStyleCnt="0"/>
      <dgm:spPr/>
    </dgm:pt>
    <dgm:pt modelId="{607C2C9C-1AD4-4629-8777-BBF4A9022061}" type="pres">
      <dgm:prSet presAssocID="{D49F2438-71E8-4C4E-830E-558749A8B04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pper board"/>
        </a:ext>
      </dgm:extLst>
    </dgm:pt>
    <dgm:pt modelId="{58B22CF5-0451-47F9-A6FC-C96C57637E94}" type="pres">
      <dgm:prSet presAssocID="{D49F2438-71E8-4C4E-830E-558749A8B04D}" presName="spaceRect" presStyleCnt="0"/>
      <dgm:spPr/>
    </dgm:pt>
    <dgm:pt modelId="{1BC0E9BC-A8B1-4127-82CA-06A56307EF94}" type="pres">
      <dgm:prSet presAssocID="{D49F2438-71E8-4C4E-830E-558749A8B04D}" presName="textRect" presStyleLbl="revTx" presStyleIdx="1" presStyleCnt="2">
        <dgm:presLayoutVars>
          <dgm:chMax val="1"/>
          <dgm:chPref val="1"/>
        </dgm:presLayoutVars>
      </dgm:prSet>
      <dgm:spPr/>
    </dgm:pt>
  </dgm:ptLst>
  <dgm:cxnLst>
    <dgm:cxn modelId="{B8226D0C-76D7-4C00-AD2A-6BDFBEDB4ADF}" srcId="{989E726E-8CA8-4A67-8C92-178C76CC1545}" destId="{FDBE3A61-42EC-4C61-A092-348909737C45}" srcOrd="0" destOrd="0" parTransId="{D8D62ECA-2228-4009-8E94-18DA9AF334D8}" sibTransId="{4DA6B76E-E303-41CA-9F80-7A92B0E4DA67}"/>
    <dgm:cxn modelId="{B813FA12-4B4E-497B-BE44-2E722D26D0ED}" srcId="{989E726E-8CA8-4A67-8C92-178C76CC1545}" destId="{D49F2438-71E8-4C4E-830E-558749A8B04D}" srcOrd="1" destOrd="0" parTransId="{A0C79CBF-B1A9-48F2-85C7-9B7B3A3EAA31}" sibTransId="{3B86986B-7978-4827-BB59-2E08A97E9A81}"/>
    <dgm:cxn modelId="{BA833113-E87F-4864-A1B5-A77C92DB6CC2}" type="presOf" srcId="{D49F2438-71E8-4C4E-830E-558749A8B04D}" destId="{1BC0E9BC-A8B1-4127-82CA-06A56307EF94}" srcOrd="0" destOrd="0" presId="urn:microsoft.com/office/officeart/2018/2/layout/IconLabelList"/>
    <dgm:cxn modelId="{5B9A3718-5B25-4CDD-BA96-E2C159C5FB37}" type="presOf" srcId="{FDBE3A61-42EC-4C61-A092-348909737C45}" destId="{DDC21B09-2D3E-487B-9845-764E63049E63}" srcOrd="0" destOrd="0" presId="urn:microsoft.com/office/officeart/2018/2/layout/IconLabelList"/>
    <dgm:cxn modelId="{BC974039-F6F2-4642-B322-3F6136D60802}" type="presOf" srcId="{989E726E-8CA8-4A67-8C92-178C76CC1545}" destId="{9D759AB3-A5CF-45D6-8724-9D520A8DAB44}" srcOrd="0" destOrd="0" presId="urn:microsoft.com/office/officeart/2018/2/layout/IconLabelList"/>
    <dgm:cxn modelId="{11193EB7-4F57-444A-8935-0F056909F7F1}" type="presParOf" srcId="{9D759AB3-A5CF-45D6-8724-9D520A8DAB44}" destId="{25902084-BFB8-4E66-B306-C6448562E413}" srcOrd="0" destOrd="0" presId="urn:microsoft.com/office/officeart/2018/2/layout/IconLabelList"/>
    <dgm:cxn modelId="{0C619627-0E74-4B34-BB9A-74E40F406E46}" type="presParOf" srcId="{25902084-BFB8-4E66-B306-C6448562E413}" destId="{5CDB67F9-F131-4375-BAC2-97105C4CE68D}" srcOrd="0" destOrd="0" presId="urn:microsoft.com/office/officeart/2018/2/layout/IconLabelList"/>
    <dgm:cxn modelId="{F1C10588-46E7-4A2D-A9A4-60BB2729D237}" type="presParOf" srcId="{25902084-BFB8-4E66-B306-C6448562E413}" destId="{A584738E-242D-49BF-A874-07CB7467A03D}" srcOrd="1" destOrd="0" presId="urn:microsoft.com/office/officeart/2018/2/layout/IconLabelList"/>
    <dgm:cxn modelId="{88CF047C-1481-49D0-895E-D81D37A13201}" type="presParOf" srcId="{25902084-BFB8-4E66-B306-C6448562E413}" destId="{DDC21B09-2D3E-487B-9845-764E63049E63}" srcOrd="2" destOrd="0" presId="urn:microsoft.com/office/officeart/2018/2/layout/IconLabelList"/>
    <dgm:cxn modelId="{DB3D8BE0-729E-4F80-AF9D-BCA3BC240E6D}" type="presParOf" srcId="{9D759AB3-A5CF-45D6-8724-9D520A8DAB44}" destId="{E9724328-3703-4851-8D8D-0ECB910F91BA}" srcOrd="1" destOrd="0" presId="urn:microsoft.com/office/officeart/2018/2/layout/IconLabelList"/>
    <dgm:cxn modelId="{7412D2C3-DB9C-42B0-9D69-5A51DF82CB4B}" type="presParOf" srcId="{9D759AB3-A5CF-45D6-8724-9D520A8DAB44}" destId="{A82BD3CE-C121-4F47-BB62-DEE39BB20899}" srcOrd="2" destOrd="0" presId="urn:microsoft.com/office/officeart/2018/2/layout/IconLabelList"/>
    <dgm:cxn modelId="{E4644B4A-C1EF-44DA-BF51-1E3A3ABFBABD}" type="presParOf" srcId="{A82BD3CE-C121-4F47-BB62-DEE39BB20899}" destId="{607C2C9C-1AD4-4629-8777-BBF4A9022061}" srcOrd="0" destOrd="0" presId="urn:microsoft.com/office/officeart/2018/2/layout/IconLabelList"/>
    <dgm:cxn modelId="{F8CC6D3C-C62C-4765-8E8D-C4B66CE903C9}" type="presParOf" srcId="{A82BD3CE-C121-4F47-BB62-DEE39BB20899}" destId="{58B22CF5-0451-47F9-A6FC-C96C57637E94}" srcOrd="1" destOrd="0" presId="urn:microsoft.com/office/officeart/2018/2/layout/IconLabelList"/>
    <dgm:cxn modelId="{A65357F1-6861-48F4-9DF7-DD6EC507F99B}" type="presParOf" srcId="{A82BD3CE-C121-4F47-BB62-DEE39BB20899}" destId="{1BC0E9BC-A8B1-4127-82CA-06A56307EF94}"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DB67F9-F131-4375-BAC2-97105C4CE68D}">
      <dsp:nvSpPr>
        <dsp:cNvPr id="0" name=""/>
        <dsp:cNvSpPr/>
      </dsp:nvSpPr>
      <dsp:spPr>
        <a:xfrm>
          <a:off x="1446407" y="51590"/>
          <a:ext cx="1447875" cy="14478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DC21B09-2D3E-487B-9845-764E63049E63}">
      <dsp:nvSpPr>
        <dsp:cNvPr id="0" name=""/>
        <dsp:cNvSpPr/>
      </dsp:nvSpPr>
      <dsp:spPr>
        <a:xfrm>
          <a:off x="561595" y="1882312"/>
          <a:ext cx="321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GB" sz="1600" kern="1200" dirty="0">
              <a:latin typeface="Cavolini" panose="03000502040302020204" pitchFamily="66" charset="0"/>
              <a:cs typeface="Cavolini" panose="03000502040302020204" pitchFamily="66" charset="0"/>
            </a:rPr>
            <a:t>You are now going to watch 2 short video’s.</a:t>
          </a:r>
          <a:endParaRPr lang="en-US" sz="1600" kern="1200" dirty="0">
            <a:latin typeface="Cavolini" panose="03000502040302020204" pitchFamily="66" charset="0"/>
            <a:cs typeface="Cavolini" panose="03000502040302020204" pitchFamily="66" charset="0"/>
          </a:endParaRPr>
        </a:p>
      </dsp:txBody>
      <dsp:txXfrm>
        <a:off x="561595" y="1882312"/>
        <a:ext cx="3217500" cy="720000"/>
      </dsp:txXfrm>
    </dsp:sp>
    <dsp:sp modelId="{607C2C9C-1AD4-4629-8777-BBF4A9022061}">
      <dsp:nvSpPr>
        <dsp:cNvPr id="0" name=""/>
        <dsp:cNvSpPr/>
      </dsp:nvSpPr>
      <dsp:spPr>
        <a:xfrm>
          <a:off x="5226970" y="51590"/>
          <a:ext cx="1447875" cy="14478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BC0E9BC-A8B1-4127-82CA-06A56307EF94}">
      <dsp:nvSpPr>
        <dsp:cNvPr id="0" name=""/>
        <dsp:cNvSpPr/>
      </dsp:nvSpPr>
      <dsp:spPr>
        <a:xfrm>
          <a:off x="4342157" y="1882312"/>
          <a:ext cx="321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GB" sz="1600" kern="1200" dirty="0">
              <a:latin typeface="Cavolini" panose="03000502040302020204" pitchFamily="66" charset="0"/>
              <a:cs typeface="Cavolini" panose="03000502040302020204" pitchFamily="66" charset="0"/>
            </a:rPr>
            <a:t>After each one you are going to write down 3 facts from that video.</a:t>
          </a:r>
          <a:endParaRPr lang="en-US" sz="1600" kern="1200" dirty="0">
            <a:latin typeface="Cavolini" panose="03000502040302020204" pitchFamily="66" charset="0"/>
            <a:cs typeface="Cavolini" panose="03000502040302020204" pitchFamily="66" charset="0"/>
          </a:endParaRPr>
        </a:p>
      </dsp:txBody>
      <dsp:txXfrm>
        <a:off x="4342157" y="1882312"/>
        <a:ext cx="32175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686050" y="514350"/>
            <a:ext cx="4573588" cy="257175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994569" y="3257550"/>
            <a:ext cx="7956550" cy="30861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569088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173355" y="182881"/>
            <a:ext cx="8793480" cy="4783454"/>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661782"/>
            <a:ext cx="7475220" cy="2194560"/>
          </a:xfrm>
        </p:spPr>
        <p:txBody>
          <a:bodyPr anchor="b">
            <a:normAutofit/>
          </a:bodyPr>
          <a:lstStyle>
            <a:lvl1pPr algn="ctr">
              <a:lnSpc>
                <a:spcPct val="85000"/>
              </a:lnSpc>
              <a:defRPr sz="54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282148" y="2902226"/>
            <a:ext cx="6575895" cy="1041124"/>
          </a:xfrm>
        </p:spPr>
        <p:txBody>
          <a:bodyPr>
            <a:normAutofit/>
          </a:bodyPr>
          <a:lstStyle>
            <a:lvl1pPr marL="0" indent="0" algn="ctr">
              <a:buNone/>
              <a:defRPr sz="1650">
                <a:solidFill>
                  <a:srgbClr val="FFFFFF"/>
                </a:solidFill>
              </a:defRPr>
            </a:lvl1pPr>
            <a:lvl2pPr marL="342900" indent="0" algn="ctr">
              <a:buNone/>
              <a:defRPr sz="1650"/>
            </a:lvl2pPr>
            <a:lvl3pPr marL="685800" indent="0" algn="ctr">
              <a:buNone/>
              <a:defRPr sz="165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9B9D17F5-461A-4710-A634-6E5A213180B3}" type="datetime2">
              <a:rPr lang="en-US" smtClean="0"/>
              <a:t>Monday, September 21, 2020</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cxnSp>
        <p:nvCxnSpPr>
          <p:cNvPr id="8" name="Straight Connector 7"/>
          <p:cNvCxnSpPr/>
          <p:nvPr/>
        </p:nvCxnSpPr>
        <p:spPr>
          <a:xfrm>
            <a:off x="1483995" y="2800350"/>
            <a:ext cx="61722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0474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316F5E-4673-4DF9-BF2A-227BF35147DC}" type="datetime2">
              <a:rPr lang="en-US" smtClean="0"/>
              <a:t>Monday, September 21, 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spTree>
    <p:extLst>
      <p:ext uri="{BB962C8B-B14F-4D97-AF65-F5344CB8AC3E}">
        <p14:creationId xmlns:p14="http://schemas.microsoft.com/office/powerpoint/2010/main" val="3809059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9818" y="880181"/>
            <a:ext cx="7475220" cy="2194560"/>
          </a:xfrm>
        </p:spPr>
        <p:txBody>
          <a:bodyPr anchor="b">
            <a:noAutofit/>
          </a:bodyPr>
          <a:lstStyle>
            <a:lvl1pPr algn="ctr">
              <a:lnSpc>
                <a:spcPct val="85000"/>
              </a:lnSpc>
              <a:defRPr sz="54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282446" y="3115890"/>
            <a:ext cx="6576822" cy="1022855"/>
          </a:xfrm>
        </p:spPr>
        <p:txBody>
          <a:bodyPr anchor="t">
            <a:normAutofit/>
          </a:bodyPr>
          <a:lstStyle>
            <a:lvl1pPr marL="0" indent="0" algn="ctr">
              <a:buNone/>
              <a:defRPr sz="165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AD9D2F-A310-4DF4-A1F8-DB8EC8A15A44}" type="datetime2">
              <a:rPr lang="en-US" smtClean="0"/>
              <a:t>Monday, September 21, 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cxnSp>
        <p:nvCxnSpPr>
          <p:cNvPr id="7" name="Straight Connector 6"/>
          <p:cNvCxnSpPr/>
          <p:nvPr/>
        </p:nvCxnSpPr>
        <p:spPr>
          <a:xfrm>
            <a:off x="1485900" y="3015306"/>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7862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7250" y="1543049"/>
            <a:ext cx="3566160" cy="301752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709" y="1543050"/>
            <a:ext cx="3566160" cy="301752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45700E9-ED39-49C9-BABF-339153FBD123}" type="datetime2">
              <a:rPr lang="en-US" smtClean="0"/>
              <a:t>Monday, September 21, 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spTree>
    <p:extLst>
      <p:ext uri="{BB962C8B-B14F-4D97-AF65-F5344CB8AC3E}">
        <p14:creationId xmlns:p14="http://schemas.microsoft.com/office/powerpoint/2010/main" val="1271118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857250" y="1501133"/>
            <a:ext cx="3566160" cy="58293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57250" y="2041112"/>
            <a:ext cx="3566160" cy="25374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1880" y="1499274"/>
            <a:ext cx="3566160" cy="58293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701880" y="2039492"/>
            <a:ext cx="3566160" cy="25374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F70F31-FC66-4C3E-A61D-B0507FCEC75C}" type="datetime2">
              <a:rPr lang="en-US" smtClean="0"/>
              <a:t>Monday, September 21, 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spTree>
    <p:extLst>
      <p:ext uri="{BB962C8B-B14F-4D97-AF65-F5344CB8AC3E}">
        <p14:creationId xmlns:p14="http://schemas.microsoft.com/office/powerpoint/2010/main" val="541330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7CC51B-C201-4FBF-8E5C-AD97EDD4B49E}" type="datetime2">
              <a:rPr lang="en-US" smtClean="0"/>
              <a:t>Monday, September 21, 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spTree>
    <p:extLst>
      <p:ext uri="{BB962C8B-B14F-4D97-AF65-F5344CB8AC3E}">
        <p14:creationId xmlns:p14="http://schemas.microsoft.com/office/powerpoint/2010/main" val="1253144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28EE44-6888-42D0-992C-F00E7E9FE0B4}" type="datetime2">
              <a:rPr lang="en-US" smtClean="0"/>
              <a:t>Monday, September 21, 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lvl="0">
              <a:spcBef>
                <a:spcPts val="0"/>
              </a:spcBef>
              <a:buNone/>
            </a:pPr>
            <a:fld id="{00000000-1234-1234-1234-123412341234}" type="slidenum">
              <a:rPr lang="en-GB" smtClean="0"/>
              <a:t>‹#›</a:t>
            </a:fld>
            <a:endParaRPr lang="en-GB"/>
          </a:p>
        </p:txBody>
      </p:sp>
    </p:spTree>
    <p:extLst>
      <p:ext uri="{BB962C8B-B14F-4D97-AF65-F5344CB8AC3E}">
        <p14:creationId xmlns:p14="http://schemas.microsoft.com/office/powerpoint/2010/main" val="915523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822960"/>
            <a:ext cx="2948940" cy="1303020"/>
          </a:xfrm>
        </p:spPr>
        <p:txBody>
          <a:bodyPr anchor="b">
            <a:noAutofit/>
          </a:bodyPr>
          <a:lstStyle>
            <a:lvl1pPr>
              <a:lnSpc>
                <a:spcPct val="90000"/>
              </a:lnSpc>
              <a:defRPr sz="3000" b="0"/>
            </a:lvl1pPr>
          </a:lstStyle>
          <a:p>
            <a:r>
              <a:rPr lang="en-US"/>
              <a:t>Click to edit Master title style</a:t>
            </a:r>
            <a:endParaRPr lang="en-US" dirty="0"/>
          </a:p>
        </p:txBody>
      </p:sp>
      <p:sp>
        <p:nvSpPr>
          <p:cNvPr id="3" name="Content Placeholder 2"/>
          <p:cNvSpPr>
            <a:spLocks noGrp="1"/>
          </p:cNvSpPr>
          <p:nvPr>
            <p:ph idx="1"/>
          </p:nvPr>
        </p:nvSpPr>
        <p:spPr>
          <a:xfrm>
            <a:off x="4389119" y="822960"/>
            <a:ext cx="3909060" cy="349758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7250" y="2125980"/>
            <a:ext cx="2948940" cy="2263140"/>
          </a:xfrm>
        </p:spPr>
        <p:txBody>
          <a:bodyPr>
            <a:normAutofit/>
          </a:bodyPr>
          <a:lstStyle>
            <a:lvl1pPr marL="0" indent="0">
              <a:lnSpc>
                <a:spcPct val="100000"/>
              </a:lnSpc>
              <a:spcBef>
                <a:spcPts val="75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D4BD691E-69BA-48C9-A1A3-6834644D624B}" type="datetime2">
              <a:rPr lang="en-US" smtClean="0"/>
              <a:t>Monday, September 21, 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spTree>
    <p:extLst>
      <p:ext uri="{BB962C8B-B14F-4D97-AF65-F5344CB8AC3E}">
        <p14:creationId xmlns:p14="http://schemas.microsoft.com/office/powerpoint/2010/main" val="1083016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822960"/>
            <a:ext cx="2948940" cy="1303020"/>
          </a:xfrm>
        </p:spPr>
        <p:txBody>
          <a:bodyPr anchor="b">
            <a:noAutofit/>
          </a:bodyPr>
          <a:lstStyle>
            <a:lvl1pPr>
              <a:lnSpc>
                <a:spcPct val="90000"/>
              </a:lnSpc>
              <a:defRPr sz="3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059936" y="802385"/>
            <a:ext cx="4574286" cy="3600450"/>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857250" y="2125980"/>
            <a:ext cx="2948940" cy="2160270"/>
          </a:xfrm>
        </p:spPr>
        <p:txBody>
          <a:bodyPr>
            <a:normAutofit/>
          </a:bodyPr>
          <a:lstStyle>
            <a:lvl1pPr marL="0" indent="0">
              <a:lnSpc>
                <a:spcPct val="100000"/>
              </a:lnSpc>
              <a:spcBef>
                <a:spcPts val="75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C479AF7C-9CB3-411F-9FF9-7D9DFAD97A2E}" type="datetime2">
              <a:rPr lang="en-US" smtClean="0"/>
              <a:t>Monday, September 21, 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spTree>
    <p:extLst>
      <p:ext uri="{BB962C8B-B14F-4D97-AF65-F5344CB8AC3E}">
        <p14:creationId xmlns:p14="http://schemas.microsoft.com/office/powerpoint/2010/main" val="1742245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E58D37-C3C8-4951-AAAB-DB3AA027E433}" type="datetime2">
              <a:rPr lang="en-US" smtClean="0"/>
              <a:t>Monday, September 21, 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spTree>
    <p:extLst>
      <p:ext uri="{BB962C8B-B14F-4D97-AF65-F5344CB8AC3E}">
        <p14:creationId xmlns:p14="http://schemas.microsoft.com/office/powerpoint/2010/main" val="3533629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71500"/>
            <a:ext cx="1743075" cy="405765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7250" y="571500"/>
            <a:ext cx="5572125" cy="40576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0A1ACD-4524-4630-A40C-602C6A8A6A78}" type="datetime2">
              <a:rPr lang="en-US" smtClean="0"/>
              <a:t>Monday, September 21, 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spTree>
    <p:extLst>
      <p:ext uri="{BB962C8B-B14F-4D97-AF65-F5344CB8AC3E}">
        <p14:creationId xmlns:p14="http://schemas.microsoft.com/office/powerpoint/2010/main" val="1120574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173355" y="182881"/>
            <a:ext cx="8793480" cy="4783454"/>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457200"/>
            <a:ext cx="7406640" cy="101727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57251" y="1543050"/>
            <a:ext cx="7404653" cy="30289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7247" y="4667871"/>
            <a:ext cx="1746806" cy="273844"/>
          </a:xfrm>
          <a:prstGeom prst="rect">
            <a:avLst/>
          </a:prstGeom>
        </p:spPr>
        <p:txBody>
          <a:bodyPr vert="horz" lIns="91440" tIns="45720" rIns="91440" bIns="45720" rtlCol="0" anchor="ctr"/>
          <a:lstStyle>
            <a:lvl1pPr algn="l">
              <a:defRPr sz="900">
                <a:solidFill>
                  <a:schemeClr val="accent1"/>
                </a:solidFill>
              </a:defRPr>
            </a:lvl1pPr>
          </a:lstStyle>
          <a:p>
            <a:fld id="{E8B8D112-840C-4502-95C1-2BFE13F08CFE}" type="datetime2">
              <a:rPr lang="en-US" smtClean="0"/>
              <a:t>Monday, September 21, 2020</a:t>
            </a:fld>
            <a:endParaRPr lang="en-US" dirty="0"/>
          </a:p>
        </p:txBody>
      </p:sp>
      <p:sp>
        <p:nvSpPr>
          <p:cNvPr id="5" name="Footer Placeholder 4"/>
          <p:cNvSpPr>
            <a:spLocks noGrp="1"/>
          </p:cNvSpPr>
          <p:nvPr>
            <p:ph type="ftr" sz="quarter" idx="3"/>
          </p:nvPr>
        </p:nvSpPr>
        <p:spPr>
          <a:xfrm>
            <a:off x="2961861" y="4667871"/>
            <a:ext cx="3538331" cy="273844"/>
          </a:xfrm>
          <a:prstGeom prst="rect">
            <a:avLst/>
          </a:prstGeom>
        </p:spPr>
        <p:txBody>
          <a:bodyPr vert="horz" lIns="91440" tIns="45720" rIns="91440" bIns="45720" rtlCol="0" anchor="ctr"/>
          <a:lstStyle>
            <a:lvl1pPr algn="ctr">
              <a:defRPr sz="900">
                <a:solidFill>
                  <a:schemeClr val="accent1"/>
                </a:solidFill>
              </a:defRPr>
            </a:lvl1pPr>
          </a:lstStyle>
          <a:p>
            <a:endParaRPr lang="en-US" dirty="0"/>
          </a:p>
        </p:txBody>
      </p:sp>
      <p:sp>
        <p:nvSpPr>
          <p:cNvPr id="6" name="Slide Number Placeholder 5"/>
          <p:cNvSpPr>
            <a:spLocks noGrp="1"/>
          </p:cNvSpPr>
          <p:nvPr>
            <p:ph type="sldNum" sz="quarter" idx="4"/>
          </p:nvPr>
        </p:nvSpPr>
        <p:spPr>
          <a:xfrm>
            <a:off x="6997148" y="4667871"/>
            <a:ext cx="1279663" cy="273844"/>
          </a:xfrm>
          <a:prstGeom prst="rect">
            <a:avLst/>
          </a:prstGeom>
        </p:spPr>
        <p:txBody>
          <a:bodyPr vert="horz" lIns="91440" tIns="45720" rIns="91440" bIns="45720" rtlCol="0" anchor="ctr"/>
          <a:lstStyle>
            <a:lvl1pPr algn="r">
              <a:defRPr sz="900">
                <a:solidFill>
                  <a:schemeClr val="accent1"/>
                </a:solidFill>
              </a:defRPr>
            </a:lvl1pPr>
          </a:lstStyle>
          <a:p>
            <a:pPr lvl="0" algn="r">
              <a:spcBef>
                <a:spcPts val="0"/>
              </a:spcBef>
              <a:buNone/>
            </a:pPr>
            <a:fld id="{00000000-1234-1234-1234-123412341234}" type="slidenum">
              <a:rPr lang="en-GB" sz="1000" smtClean="0">
                <a:solidFill>
                  <a:schemeClr val="dk2"/>
                </a:solidFill>
              </a:rPr>
              <a:t>‹#›</a:t>
            </a:fld>
            <a:endParaRPr lang="en-GB" sz="1000">
              <a:solidFill>
                <a:schemeClr val="dk2"/>
              </a:solidFill>
            </a:endParaRPr>
          </a:p>
        </p:txBody>
      </p:sp>
    </p:spTree>
    <p:extLst>
      <p:ext uri="{BB962C8B-B14F-4D97-AF65-F5344CB8AC3E}">
        <p14:creationId xmlns:p14="http://schemas.microsoft.com/office/powerpoint/2010/main" val="52755039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p:txStyles>
    <p:titleStyle>
      <a:lvl1pPr algn="l" defTabSz="685800" rtl="0" eaLnBrk="1" latinLnBrk="0" hangingPunct="1">
        <a:lnSpc>
          <a:spcPct val="90000"/>
        </a:lnSpc>
        <a:spcBef>
          <a:spcPct val="0"/>
        </a:spcBef>
        <a:buNone/>
        <a:defRPr sz="33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50"/>
        </a:spcBef>
        <a:buClr>
          <a:schemeClr val="accent1"/>
        </a:buClr>
        <a:buSzPct val="80000"/>
        <a:buFont typeface="Corbel" pitchFamily="34" charset="0"/>
        <a:buChar char="•"/>
        <a:defRPr sz="165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5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35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4pPr>
      <a:lvl5pPr marL="96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5pPr>
      <a:lvl6pPr marL="12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5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5.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dG26MoT-boU" TargetMode="External"/><Relationship Id="rId2" Type="http://schemas.openxmlformats.org/officeDocument/2006/relationships/slideLayout" Target="../slideLayouts/slideLayout2.xml"/><Relationship Id="rId1" Type="http://schemas.openxmlformats.org/officeDocument/2006/relationships/video" Target="https://www.youtube.com/embed/dG26MoT-boU?feature=oembed" TargetMode="External"/><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O6cRgXVI4H0" TargetMode="External"/><Relationship Id="rId2" Type="http://schemas.openxmlformats.org/officeDocument/2006/relationships/slideLayout" Target="../slideLayouts/slideLayout2.xml"/><Relationship Id="rId1" Type="http://schemas.openxmlformats.org/officeDocument/2006/relationships/video" Target="https://www.youtube.com/embed/O6cRgXVI4H0?feature=oembed" TargetMode="Externa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4B84D3B-E9DF-4D8A-AEBD-290836E5B1F6}"/>
              </a:ext>
            </a:extLst>
          </p:cNvPr>
          <p:cNvSpPr>
            <a:spLocks noGrp="1"/>
          </p:cNvSpPr>
          <p:nvPr>
            <p:ph type="title"/>
          </p:nvPr>
        </p:nvSpPr>
        <p:spPr>
          <a:xfrm>
            <a:off x="905888" y="3650601"/>
            <a:ext cx="7406640" cy="1017270"/>
          </a:xfrm>
        </p:spPr>
        <p:txBody>
          <a:bodyPr/>
          <a:lstStyle/>
          <a:p>
            <a:r>
              <a:rPr lang="en-GB" dirty="0"/>
              <a:t>Year 8 Food Lesson 1</a:t>
            </a:r>
          </a:p>
        </p:txBody>
      </p:sp>
      <p:sp>
        <p:nvSpPr>
          <p:cNvPr id="4" name="Date Placeholder 3">
            <a:extLst>
              <a:ext uri="{FF2B5EF4-FFF2-40B4-BE49-F238E27FC236}">
                <a16:creationId xmlns:a16="http://schemas.microsoft.com/office/drawing/2014/main" id="{B96A03EA-0BD9-4B8B-B582-C08404FB24BB}"/>
              </a:ext>
            </a:extLst>
          </p:cNvPr>
          <p:cNvSpPr>
            <a:spLocks noGrp="1"/>
          </p:cNvSpPr>
          <p:nvPr>
            <p:ph type="dt" sz="half" idx="10"/>
          </p:nvPr>
        </p:nvSpPr>
        <p:spPr/>
        <p:txBody>
          <a:bodyPr/>
          <a:lstStyle/>
          <a:p>
            <a:fld id="{D28314D9-A3AC-4E82-B7B5-61A9195F1993}" type="datetime2">
              <a:rPr lang="en-US" smtClean="0"/>
              <a:t>Monday, September 21, 2020</a:t>
            </a:fld>
            <a:endParaRPr lang="en-US" dirty="0"/>
          </a:p>
        </p:txBody>
      </p:sp>
      <p:pic>
        <p:nvPicPr>
          <p:cNvPr id="6" name="Picture 5">
            <a:extLst>
              <a:ext uri="{FF2B5EF4-FFF2-40B4-BE49-F238E27FC236}">
                <a16:creationId xmlns:a16="http://schemas.microsoft.com/office/drawing/2014/main" id="{F440A34A-B7B7-42CE-96CF-CDFD5A50F28E}"/>
              </a:ext>
            </a:extLst>
          </p:cNvPr>
          <p:cNvPicPr>
            <a:picLocks noChangeAspect="1"/>
          </p:cNvPicPr>
          <p:nvPr/>
        </p:nvPicPr>
        <p:blipFill>
          <a:blip r:embed="rId2"/>
          <a:stretch>
            <a:fillRect/>
          </a:stretch>
        </p:blipFill>
        <p:spPr>
          <a:xfrm>
            <a:off x="755573" y="501038"/>
            <a:ext cx="7632854" cy="3279932"/>
          </a:xfrm>
          <a:prstGeom prst="rect">
            <a:avLst/>
          </a:prstGeom>
        </p:spPr>
      </p:pic>
    </p:spTree>
    <p:extLst>
      <p:ext uri="{BB962C8B-B14F-4D97-AF65-F5344CB8AC3E}">
        <p14:creationId xmlns:p14="http://schemas.microsoft.com/office/powerpoint/2010/main" val="934851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14F5FC3-A8D3-4136-9DD5-F09F04D6DA89}"/>
              </a:ext>
            </a:extLst>
          </p:cNvPr>
          <p:cNvSpPr txBox="1">
            <a:spLocks/>
          </p:cNvSpPr>
          <p:nvPr/>
        </p:nvSpPr>
        <p:spPr>
          <a:xfrm>
            <a:off x="3374735" y="2461181"/>
            <a:ext cx="2145467" cy="754793"/>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Megan wants to be sure the producers of her food were given a fair wage</a:t>
            </a:r>
          </a:p>
        </p:txBody>
      </p:sp>
      <p:sp>
        <p:nvSpPr>
          <p:cNvPr id="5" name="Title 1">
            <a:extLst>
              <a:ext uri="{FF2B5EF4-FFF2-40B4-BE49-F238E27FC236}">
                <a16:creationId xmlns:a16="http://schemas.microsoft.com/office/drawing/2014/main" id="{AFB4AF34-4091-472C-BD57-8491C3A6CC10}"/>
              </a:ext>
            </a:extLst>
          </p:cNvPr>
          <p:cNvSpPr txBox="1">
            <a:spLocks/>
          </p:cNvSpPr>
          <p:nvPr/>
        </p:nvSpPr>
        <p:spPr>
          <a:xfrm>
            <a:off x="2966440" y="1356343"/>
            <a:ext cx="2010949" cy="752979"/>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Alan wants to be sure he knows exactly where his meat came from</a:t>
            </a:r>
          </a:p>
        </p:txBody>
      </p:sp>
      <p:sp>
        <p:nvSpPr>
          <p:cNvPr id="6" name="Title 1">
            <a:extLst>
              <a:ext uri="{FF2B5EF4-FFF2-40B4-BE49-F238E27FC236}">
                <a16:creationId xmlns:a16="http://schemas.microsoft.com/office/drawing/2014/main" id="{A14D5628-58E2-44C6-B916-508BB87EF223}"/>
              </a:ext>
            </a:extLst>
          </p:cNvPr>
          <p:cNvSpPr txBox="1">
            <a:spLocks/>
          </p:cNvSpPr>
          <p:nvPr/>
        </p:nvSpPr>
        <p:spPr>
          <a:xfrm>
            <a:off x="5078384" y="1432801"/>
            <a:ext cx="2405699" cy="678243"/>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Sam wants to be sure the farm his animal came from had high welfare standards</a:t>
            </a:r>
          </a:p>
        </p:txBody>
      </p:sp>
      <p:sp>
        <p:nvSpPr>
          <p:cNvPr id="7" name="Title 1">
            <a:extLst>
              <a:ext uri="{FF2B5EF4-FFF2-40B4-BE49-F238E27FC236}">
                <a16:creationId xmlns:a16="http://schemas.microsoft.com/office/drawing/2014/main" id="{4C7944B5-69D2-4645-9F96-A3BFE2ADA893}"/>
              </a:ext>
            </a:extLst>
          </p:cNvPr>
          <p:cNvSpPr txBox="1">
            <a:spLocks/>
          </p:cNvSpPr>
          <p:nvPr/>
        </p:nvSpPr>
        <p:spPr>
          <a:xfrm>
            <a:off x="828076" y="1302442"/>
            <a:ext cx="2010131" cy="895142"/>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Rob wants to be sure the farm his eggs came from hens which were free to roam around</a:t>
            </a:r>
          </a:p>
        </p:txBody>
      </p:sp>
      <p:pic>
        <p:nvPicPr>
          <p:cNvPr id="9" name="Picture 8">
            <a:extLst>
              <a:ext uri="{FF2B5EF4-FFF2-40B4-BE49-F238E27FC236}">
                <a16:creationId xmlns:a16="http://schemas.microsoft.com/office/drawing/2014/main" id="{2EBB2D96-BA8D-402F-B54A-9E413A65CF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73073" y="3793872"/>
            <a:ext cx="732774" cy="861010"/>
          </a:xfrm>
          <a:prstGeom prst="rect">
            <a:avLst/>
          </a:prstGeom>
        </p:spPr>
      </p:pic>
      <p:pic>
        <p:nvPicPr>
          <p:cNvPr id="13" name="Picture 12">
            <a:extLst>
              <a:ext uri="{FF2B5EF4-FFF2-40B4-BE49-F238E27FC236}">
                <a16:creationId xmlns:a16="http://schemas.microsoft.com/office/drawing/2014/main" id="{C0B15E17-236A-4AF2-ADF3-8083E19D5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0406" y="3658862"/>
            <a:ext cx="1019337" cy="957230"/>
          </a:xfrm>
          <a:prstGeom prst="rect">
            <a:avLst/>
          </a:prstGeom>
        </p:spPr>
      </p:pic>
      <p:sp>
        <p:nvSpPr>
          <p:cNvPr id="17" name="Title 1">
            <a:extLst>
              <a:ext uri="{FF2B5EF4-FFF2-40B4-BE49-F238E27FC236}">
                <a16:creationId xmlns:a16="http://schemas.microsoft.com/office/drawing/2014/main" id="{FB422654-DAFF-4CE8-8627-6F35578B99A6}"/>
              </a:ext>
            </a:extLst>
          </p:cNvPr>
          <p:cNvSpPr txBox="1">
            <a:spLocks/>
          </p:cNvSpPr>
          <p:nvPr/>
        </p:nvSpPr>
        <p:spPr>
          <a:xfrm>
            <a:off x="5682157" y="2461181"/>
            <a:ext cx="2027582" cy="699088"/>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Mary wants to ensure she buys foods with few food miles.</a:t>
            </a:r>
          </a:p>
        </p:txBody>
      </p:sp>
      <p:sp>
        <p:nvSpPr>
          <p:cNvPr id="20" name="Rectangle 19">
            <a:extLst>
              <a:ext uri="{FF2B5EF4-FFF2-40B4-BE49-F238E27FC236}">
                <a16:creationId xmlns:a16="http://schemas.microsoft.com/office/drawing/2014/main" id="{75DA5329-0C04-4669-A077-BB1D6AFF3F79}"/>
              </a:ext>
            </a:extLst>
          </p:cNvPr>
          <p:cNvSpPr/>
          <p:nvPr/>
        </p:nvSpPr>
        <p:spPr>
          <a:xfrm>
            <a:off x="71933" y="3662658"/>
            <a:ext cx="2147637" cy="105673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1" name="Rectangle 20">
            <a:extLst>
              <a:ext uri="{FF2B5EF4-FFF2-40B4-BE49-F238E27FC236}">
                <a16:creationId xmlns:a16="http://schemas.microsoft.com/office/drawing/2014/main" id="{F608FB0B-313A-4352-8C4C-DDA3798E8B0B}"/>
              </a:ext>
            </a:extLst>
          </p:cNvPr>
          <p:cNvSpPr/>
          <p:nvPr/>
        </p:nvSpPr>
        <p:spPr>
          <a:xfrm>
            <a:off x="2336943" y="3640113"/>
            <a:ext cx="1100825" cy="105673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2" name="Rectangle 21">
            <a:extLst>
              <a:ext uri="{FF2B5EF4-FFF2-40B4-BE49-F238E27FC236}">
                <a16:creationId xmlns:a16="http://schemas.microsoft.com/office/drawing/2014/main" id="{49563A19-5860-4796-B254-4B6F0A2E29B5}"/>
              </a:ext>
            </a:extLst>
          </p:cNvPr>
          <p:cNvSpPr/>
          <p:nvPr/>
        </p:nvSpPr>
        <p:spPr>
          <a:xfrm>
            <a:off x="3662145" y="3662658"/>
            <a:ext cx="1100825" cy="105673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3" name="Rectangle 22">
            <a:extLst>
              <a:ext uri="{FF2B5EF4-FFF2-40B4-BE49-F238E27FC236}">
                <a16:creationId xmlns:a16="http://schemas.microsoft.com/office/drawing/2014/main" id="{3FB9FDDF-43B7-4AAF-AFDF-AE537AAE622A}"/>
              </a:ext>
            </a:extLst>
          </p:cNvPr>
          <p:cNvSpPr/>
          <p:nvPr/>
        </p:nvSpPr>
        <p:spPr>
          <a:xfrm>
            <a:off x="4971249" y="3676208"/>
            <a:ext cx="1100825" cy="105673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4" name="Rectangle 23">
            <a:extLst>
              <a:ext uri="{FF2B5EF4-FFF2-40B4-BE49-F238E27FC236}">
                <a16:creationId xmlns:a16="http://schemas.microsoft.com/office/drawing/2014/main" id="{8F590736-BD09-4D8C-A3CE-CFAF62D6E2B4}"/>
              </a:ext>
            </a:extLst>
          </p:cNvPr>
          <p:cNvSpPr/>
          <p:nvPr/>
        </p:nvSpPr>
        <p:spPr>
          <a:xfrm>
            <a:off x="6205545" y="3406843"/>
            <a:ext cx="1532519" cy="1440911"/>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6" name="Rectangle 25">
            <a:extLst>
              <a:ext uri="{FF2B5EF4-FFF2-40B4-BE49-F238E27FC236}">
                <a16:creationId xmlns:a16="http://schemas.microsoft.com/office/drawing/2014/main" id="{45758290-2CA9-4D2A-B815-7F0E1A667502}"/>
              </a:ext>
            </a:extLst>
          </p:cNvPr>
          <p:cNvSpPr/>
          <p:nvPr/>
        </p:nvSpPr>
        <p:spPr>
          <a:xfrm>
            <a:off x="1215193" y="2405475"/>
            <a:ext cx="1897145" cy="1015663"/>
          </a:xfrm>
          <a:prstGeom prst="rect">
            <a:avLst/>
          </a:prstGeom>
          <a:ln>
            <a:solidFill>
              <a:schemeClr val="accent1"/>
            </a:solidFill>
          </a:ln>
        </p:spPr>
        <p:txBody>
          <a:bodyPr wrap="square">
            <a:spAutoFit/>
          </a:bodyPr>
          <a:lstStyle/>
          <a:p>
            <a:r>
              <a:rPr lang="en-GB" sz="1200" dirty="0">
                <a:latin typeface="Cavolini" panose="03000502040302020204" pitchFamily="66" charset="0"/>
                <a:cs typeface="Cavolini" panose="03000502040302020204" pitchFamily="66" charset="0"/>
              </a:rPr>
              <a:t>Chris wants to be sure he doesn’t eat foods which were produced with the use of chemicals</a:t>
            </a:r>
          </a:p>
        </p:txBody>
      </p:sp>
      <p:sp>
        <p:nvSpPr>
          <p:cNvPr id="28" name="Title 27">
            <a:extLst>
              <a:ext uri="{FF2B5EF4-FFF2-40B4-BE49-F238E27FC236}">
                <a16:creationId xmlns:a16="http://schemas.microsoft.com/office/drawing/2014/main" id="{14244041-0984-4166-9AF6-A69FD108041C}"/>
              </a:ext>
            </a:extLst>
          </p:cNvPr>
          <p:cNvSpPr>
            <a:spLocks noGrp="1"/>
          </p:cNvSpPr>
          <p:nvPr>
            <p:ph type="title"/>
          </p:nvPr>
        </p:nvSpPr>
        <p:spPr>
          <a:xfrm>
            <a:off x="828076" y="255534"/>
            <a:ext cx="7406640" cy="1017270"/>
          </a:xfrm>
        </p:spPr>
        <p:txBody>
          <a:bodyPr>
            <a:noAutofit/>
          </a:bodyPr>
          <a:lstStyle/>
          <a:p>
            <a:r>
              <a:rPr lang="en-GB" sz="2800" u="sng" dirty="0">
                <a:latin typeface="Cavolini" panose="03000502040302020204" pitchFamily="66" charset="0"/>
                <a:cs typeface="Cavolini" panose="03000502040302020204" pitchFamily="66" charset="0"/>
              </a:rPr>
              <a:t>Task 1: An  easy one to get you started:</a:t>
            </a:r>
            <a:br>
              <a:rPr lang="en-GB" sz="2800" u="sng" dirty="0">
                <a:latin typeface="Cavolini" panose="03000502040302020204" pitchFamily="66" charset="0"/>
                <a:cs typeface="Cavolini" panose="03000502040302020204" pitchFamily="66" charset="0"/>
              </a:rPr>
            </a:br>
            <a:r>
              <a:rPr lang="en-GB" sz="2800" u="sng" dirty="0">
                <a:latin typeface="Cavolini" panose="03000502040302020204" pitchFamily="66" charset="0"/>
                <a:cs typeface="Cavolini" panose="03000502040302020204" pitchFamily="66" charset="0"/>
              </a:rPr>
              <a:t>Match the food issue with the logo</a:t>
            </a:r>
          </a:p>
        </p:txBody>
      </p:sp>
      <p:pic>
        <p:nvPicPr>
          <p:cNvPr id="3" name="Picture 2">
            <a:extLst>
              <a:ext uri="{FF2B5EF4-FFF2-40B4-BE49-F238E27FC236}">
                <a16:creationId xmlns:a16="http://schemas.microsoft.com/office/drawing/2014/main" id="{0F4CE84D-D08A-4D77-BD71-BA776FBB51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6834" y="3662992"/>
            <a:ext cx="1097032" cy="1097032"/>
          </a:xfrm>
          <a:prstGeom prst="rect">
            <a:avLst/>
          </a:prstGeom>
        </p:spPr>
      </p:pic>
      <p:sp>
        <p:nvSpPr>
          <p:cNvPr id="25" name="Rectangle 24">
            <a:extLst>
              <a:ext uri="{FF2B5EF4-FFF2-40B4-BE49-F238E27FC236}">
                <a16:creationId xmlns:a16="http://schemas.microsoft.com/office/drawing/2014/main" id="{E7D4AF83-FF10-4A86-A37A-B66491462740}"/>
              </a:ext>
            </a:extLst>
          </p:cNvPr>
          <p:cNvSpPr/>
          <p:nvPr/>
        </p:nvSpPr>
        <p:spPr>
          <a:xfrm>
            <a:off x="7963041" y="3718170"/>
            <a:ext cx="1100825" cy="105673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Date Placeholder 1">
            <a:extLst>
              <a:ext uri="{FF2B5EF4-FFF2-40B4-BE49-F238E27FC236}">
                <a16:creationId xmlns:a16="http://schemas.microsoft.com/office/drawing/2014/main" id="{3A8D9241-60B9-4668-BB8F-B64E14D8669B}"/>
              </a:ext>
            </a:extLst>
          </p:cNvPr>
          <p:cNvSpPr>
            <a:spLocks noGrp="1"/>
          </p:cNvSpPr>
          <p:nvPr>
            <p:ph type="dt" sz="half" idx="10"/>
          </p:nvPr>
        </p:nvSpPr>
        <p:spPr/>
        <p:txBody>
          <a:bodyPr/>
          <a:lstStyle/>
          <a:p>
            <a:fld id="{E0AFDDB0-9756-4970-8067-D91801B61697}" type="datetime2">
              <a:rPr lang="en-US" smtClean="0"/>
              <a:t>Monday, September 21, 2020</a:t>
            </a:fld>
            <a:endParaRPr lang="en-US" dirty="0"/>
          </a:p>
        </p:txBody>
      </p:sp>
      <p:pic>
        <p:nvPicPr>
          <p:cNvPr id="1026" name="Picture 2" descr="Soil Association | ISEAL Alliance">
            <a:extLst>
              <a:ext uri="{FF2B5EF4-FFF2-40B4-BE49-F238E27FC236}">
                <a16:creationId xmlns:a16="http://schemas.microsoft.com/office/drawing/2014/main" id="{308DCF7C-C2AC-487B-8ED1-7B05F8F0AA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8043" y="3849584"/>
            <a:ext cx="1024317" cy="68287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E6CEEFA-48A1-4E3D-8A4C-D0A54C42539D}"/>
              </a:ext>
            </a:extLst>
          </p:cNvPr>
          <p:cNvPicPr>
            <a:picLocks noChangeAspect="1"/>
          </p:cNvPicPr>
          <p:nvPr/>
        </p:nvPicPr>
        <p:blipFill>
          <a:blip r:embed="rId6"/>
          <a:stretch>
            <a:fillRect/>
          </a:stretch>
        </p:blipFill>
        <p:spPr>
          <a:xfrm>
            <a:off x="232769" y="3804087"/>
            <a:ext cx="1841152" cy="737680"/>
          </a:xfrm>
          <a:prstGeom prst="rect">
            <a:avLst/>
          </a:prstGeom>
        </p:spPr>
      </p:pic>
      <p:pic>
        <p:nvPicPr>
          <p:cNvPr id="11" name="Picture 10">
            <a:extLst>
              <a:ext uri="{FF2B5EF4-FFF2-40B4-BE49-F238E27FC236}">
                <a16:creationId xmlns:a16="http://schemas.microsoft.com/office/drawing/2014/main" id="{15B011AD-875A-4A2D-B883-167082A6BCCF}"/>
              </a:ext>
            </a:extLst>
          </p:cNvPr>
          <p:cNvPicPr>
            <a:picLocks noChangeAspect="1"/>
          </p:cNvPicPr>
          <p:nvPr/>
        </p:nvPicPr>
        <p:blipFill>
          <a:blip r:embed="rId7"/>
          <a:stretch>
            <a:fillRect/>
          </a:stretch>
        </p:blipFill>
        <p:spPr>
          <a:xfrm>
            <a:off x="6399293" y="3491380"/>
            <a:ext cx="1203883" cy="1217161"/>
          </a:xfrm>
          <a:prstGeom prst="rect">
            <a:avLst/>
          </a:prstGeom>
        </p:spPr>
      </p:pic>
    </p:spTree>
    <p:extLst>
      <p:ext uri="{BB962C8B-B14F-4D97-AF65-F5344CB8AC3E}">
        <p14:creationId xmlns:p14="http://schemas.microsoft.com/office/powerpoint/2010/main" val="1737282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14F5FC3-A8D3-4136-9DD5-F09F04D6DA89}"/>
              </a:ext>
            </a:extLst>
          </p:cNvPr>
          <p:cNvSpPr txBox="1">
            <a:spLocks/>
          </p:cNvSpPr>
          <p:nvPr/>
        </p:nvSpPr>
        <p:spPr>
          <a:xfrm>
            <a:off x="5571223" y="3845175"/>
            <a:ext cx="2145467" cy="754793"/>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Megan wants to be sure the producers of her food were given a fair wage</a:t>
            </a:r>
          </a:p>
        </p:txBody>
      </p:sp>
      <p:sp>
        <p:nvSpPr>
          <p:cNvPr id="5" name="Title 1">
            <a:extLst>
              <a:ext uri="{FF2B5EF4-FFF2-40B4-BE49-F238E27FC236}">
                <a16:creationId xmlns:a16="http://schemas.microsoft.com/office/drawing/2014/main" id="{AFB4AF34-4091-472C-BD57-8491C3A6CC10}"/>
              </a:ext>
            </a:extLst>
          </p:cNvPr>
          <p:cNvSpPr txBox="1">
            <a:spLocks/>
          </p:cNvSpPr>
          <p:nvPr/>
        </p:nvSpPr>
        <p:spPr>
          <a:xfrm>
            <a:off x="466988" y="3704313"/>
            <a:ext cx="2010949" cy="752979"/>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Alan wants to be sure he knows exactly where his meat came from</a:t>
            </a:r>
          </a:p>
        </p:txBody>
      </p:sp>
      <p:sp>
        <p:nvSpPr>
          <p:cNvPr id="6" name="Title 1">
            <a:extLst>
              <a:ext uri="{FF2B5EF4-FFF2-40B4-BE49-F238E27FC236}">
                <a16:creationId xmlns:a16="http://schemas.microsoft.com/office/drawing/2014/main" id="{A14D5628-58E2-44C6-B916-508BB87EF223}"/>
              </a:ext>
            </a:extLst>
          </p:cNvPr>
          <p:cNvSpPr txBox="1">
            <a:spLocks/>
          </p:cNvSpPr>
          <p:nvPr/>
        </p:nvSpPr>
        <p:spPr>
          <a:xfrm>
            <a:off x="4981986" y="1542969"/>
            <a:ext cx="2405699" cy="678243"/>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Sam wants to be sure the farm his animal came from had high welfare standards</a:t>
            </a:r>
          </a:p>
        </p:txBody>
      </p:sp>
      <p:sp>
        <p:nvSpPr>
          <p:cNvPr id="7" name="Title 1">
            <a:extLst>
              <a:ext uri="{FF2B5EF4-FFF2-40B4-BE49-F238E27FC236}">
                <a16:creationId xmlns:a16="http://schemas.microsoft.com/office/drawing/2014/main" id="{4C7944B5-69D2-4645-9F96-A3BFE2ADA893}"/>
              </a:ext>
            </a:extLst>
          </p:cNvPr>
          <p:cNvSpPr txBox="1">
            <a:spLocks/>
          </p:cNvSpPr>
          <p:nvPr/>
        </p:nvSpPr>
        <p:spPr>
          <a:xfrm>
            <a:off x="421829" y="1433267"/>
            <a:ext cx="2010131" cy="895142"/>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Rob wants to be sure the farm his eggs came from hens which were free to roam around</a:t>
            </a:r>
          </a:p>
        </p:txBody>
      </p:sp>
      <p:pic>
        <p:nvPicPr>
          <p:cNvPr id="9" name="Picture 8">
            <a:extLst>
              <a:ext uri="{FF2B5EF4-FFF2-40B4-BE49-F238E27FC236}">
                <a16:creationId xmlns:a16="http://schemas.microsoft.com/office/drawing/2014/main" id="{2EBB2D96-BA8D-402F-B54A-9E413A65CF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46031" y="3793872"/>
            <a:ext cx="732774" cy="861010"/>
          </a:xfrm>
          <a:prstGeom prst="rect">
            <a:avLst/>
          </a:prstGeom>
        </p:spPr>
      </p:pic>
      <p:pic>
        <p:nvPicPr>
          <p:cNvPr id="13" name="Picture 12">
            <a:extLst>
              <a:ext uri="{FF2B5EF4-FFF2-40B4-BE49-F238E27FC236}">
                <a16:creationId xmlns:a16="http://schemas.microsoft.com/office/drawing/2014/main" id="{C0B15E17-236A-4AF2-ADF3-8083E19D5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2544" y="1434832"/>
            <a:ext cx="1019337" cy="957230"/>
          </a:xfrm>
          <a:prstGeom prst="rect">
            <a:avLst/>
          </a:prstGeom>
        </p:spPr>
      </p:pic>
      <p:sp>
        <p:nvSpPr>
          <p:cNvPr id="17" name="Title 1">
            <a:extLst>
              <a:ext uri="{FF2B5EF4-FFF2-40B4-BE49-F238E27FC236}">
                <a16:creationId xmlns:a16="http://schemas.microsoft.com/office/drawing/2014/main" id="{FB422654-DAFF-4CE8-8627-6F35578B99A6}"/>
              </a:ext>
            </a:extLst>
          </p:cNvPr>
          <p:cNvSpPr txBox="1">
            <a:spLocks/>
          </p:cNvSpPr>
          <p:nvPr/>
        </p:nvSpPr>
        <p:spPr>
          <a:xfrm>
            <a:off x="5076229" y="2681518"/>
            <a:ext cx="2027582" cy="699088"/>
          </a:xfrm>
          <a:prstGeom prst="rect">
            <a:avLst/>
          </a:prstGeom>
          <a:ln>
            <a:solidFill>
              <a:schemeClr val="accent1"/>
            </a:solidFill>
          </a:ln>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200" dirty="0">
                <a:latin typeface="Cavolini" panose="03000502040302020204" pitchFamily="66" charset="0"/>
                <a:cs typeface="Cavolini" panose="03000502040302020204" pitchFamily="66" charset="0"/>
              </a:rPr>
              <a:t>Mary wants to ensure she buys foods with few food miles.</a:t>
            </a:r>
          </a:p>
        </p:txBody>
      </p:sp>
      <p:sp>
        <p:nvSpPr>
          <p:cNvPr id="26" name="Rectangle 25">
            <a:extLst>
              <a:ext uri="{FF2B5EF4-FFF2-40B4-BE49-F238E27FC236}">
                <a16:creationId xmlns:a16="http://schemas.microsoft.com/office/drawing/2014/main" id="{45758290-2CA9-4D2A-B815-7F0E1A667502}"/>
              </a:ext>
            </a:extLst>
          </p:cNvPr>
          <p:cNvSpPr/>
          <p:nvPr/>
        </p:nvSpPr>
        <p:spPr>
          <a:xfrm>
            <a:off x="423356" y="2460559"/>
            <a:ext cx="1897145" cy="1015663"/>
          </a:xfrm>
          <a:prstGeom prst="rect">
            <a:avLst/>
          </a:prstGeom>
          <a:ln>
            <a:solidFill>
              <a:schemeClr val="accent1"/>
            </a:solidFill>
          </a:ln>
        </p:spPr>
        <p:txBody>
          <a:bodyPr wrap="square">
            <a:spAutoFit/>
          </a:bodyPr>
          <a:lstStyle/>
          <a:p>
            <a:r>
              <a:rPr lang="en-GB" sz="1200" dirty="0">
                <a:latin typeface="Cavolini" panose="03000502040302020204" pitchFamily="66" charset="0"/>
                <a:cs typeface="Cavolini" panose="03000502040302020204" pitchFamily="66" charset="0"/>
              </a:rPr>
              <a:t>Chris wants to be sure he doesn’t eat foods which were produced with the use of chemicals</a:t>
            </a:r>
          </a:p>
        </p:txBody>
      </p:sp>
      <p:sp>
        <p:nvSpPr>
          <p:cNvPr id="28" name="Title 27">
            <a:extLst>
              <a:ext uri="{FF2B5EF4-FFF2-40B4-BE49-F238E27FC236}">
                <a16:creationId xmlns:a16="http://schemas.microsoft.com/office/drawing/2014/main" id="{14244041-0984-4166-9AF6-A69FD108041C}"/>
              </a:ext>
            </a:extLst>
          </p:cNvPr>
          <p:cNvSpPr>
            <a:spLocks noGrp="1"/>
          </p:cNvSpPr>
          <p:nvPr>
            <p:ph type="title"/>
          </p:nvPr>
        </p:nvSpPr>
        <p:spPr>
          <a:xfrm>
            <a:off x="828076" y="255534"/>
            <a:ext cx="7406640" cy="1017270"/>
          </a:xfrm>
        </p:spPr>
        <p:txBody>
          <a:bodyPr>
            <a:noAutofit/>
          </a:bodyPr>
          <a:lstStyle/>
          <a:p>
            <a:r>
              <a:rPr lang="en-GB" sz="2800" u="sng" dirty="0">
                <a:latin typeface="Cavolini" panose="03000502040302020204" pitchFamily="66" charset="0"/>
                <a:cs typeface="Cavolini" panose="03000502040302020204" pitchFamily="66" charset="0"/>
              </a:rPr>
              <a:t>Task 1: An  easy one to get you started:</a:t>
            </a:r>
            <a:br>
              <a:rPr lang="en-GB" sz="2800" u="sng" dirty="0">
                <a:latin typeface="Cavolini" panose="03000502040302020204" pitchFamily="66" charset="0"/>
                <a:cs typeface="Cavolini" panose="03000502040302020204" pitchFamily="66" charset="0"/>
              </a:rPr>
            </a:br>
            <a:r>
              <a:rPr lang="en-GB" sz="2800" u="sng" dirty="0">
                <a:latin typeface="Cavolini" panose="03000502040302020204" pitchFamily="66" charset="0"/>
                <a:cs typeface="Cavolini" panose="03000502040302020204" pitchFamily="66" charset="0"/>
              </a:rPr>
              <a:t>Match the food issue with the logo</a:t>
            </a:r>
          </a:p>
        </p:txBody>
      </p:sp>
      <p:pic>
        <p:nvPicPr>
          <p:cNvPr id="3" name="Picture 2">
            <a:extLst>
              <a:ext uri="{FF2B5EF4-FFF2-40B4-BE49-F238E27FC236}">
                <a16:creationId xmlns:a16="http://schemas.microsoft.com/office/drawing/2014/main" id="{0F4CE84D-D08A-4D77-BD71-BA776FBB51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8449" y="1294366"/>
            <a:ext cx="1097032" cy="1097032"/>
          </a:xfrm>
          <a:prstGeom prst="rect">
            <a:avLst/>
          </a:prstGeom>
        </p:spPr>
      </p:pic>
      <p:sp>
        <p:nvSpPr>
          <p:cNvPr id="2" name="Date Placeholder 1">
            <a:extLst>
              <a:ext uri="{FF2B5EF4-FFF2-40B4-BE49-F238E27FC236}">
                <a16:creationId xmlns:a16="http://schemas.microsoft.com/office/drawing/2014/main" id="{3A8D9241-60B9-4668-BB8F-B64E14D8669B}"/>
              </a:ext>
            </a:extLst>
          </p:cNvPr>
          <p:cNvSpPr>
            <a:spLocks noGrp="1"/>
          </p:cNvSpPr>
          <p:nvPr>
            <p:ph type="dt" sz="half" idx="10"/>
          </p:nvPr>
        </p:nvSpPr>
        <p:spPr/>
        <p:txBody>
          <a:bodyPr/>
          <a:lstStyle/>
          <a:p>
            <a:fld id="{E0AFDDB0-9756-4970-8067-D91801B61697}" type="datetime2">
              <a:rPr lang="en-US" smtClean="0"/>
              <a:t>Monday, September 21, 2020</a:t>
            </a:fld>
            <a:endParaRPr lang="en-US" dirty="0"/>
          </a:p>
        </p:txBody>
      </p:sp>
      <p:pic>
        <p:nvPicPr>
          <p:cNvPr id="1026" name="Picture 2" descr="Soil Association | ISEAL Alliance">
            <a:extLst>
              <a:ext uri="{FF2B5EF4-FFF2-40B4-BE49-F238E27FC236}">
                <a16:creationId xmlns:a16="http://schemas.microsoft.com/office/drawing/2014/main" id="{308DCF7C-C2AC-487B-8ED1-7B05F8F0AA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70880" y="2630843"/>
            <a:ext cx="1024317" cy="68287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E6CEEFA-48A1-4E3D-8A4C-D0A54C42539D}"/>
              </a:ext>
            </a:extLst>
          </p:cNvPr>
          <p:cNvPicPr>
            <a:picLocks noChangeAspect="1"/>
          </p:cNvPicPr>
          <p:nvPr/>
        </p:nvPicPr>
        <p:blipFill>
          <a:blip r:embed="rId6"/>
          <a:stretch>
            <a:fillRect/>
          </a:stretch>
        </p:blipFill>
        <p:spPr>
          <a:xfrm>
            <a:off x="2622052" y="3714575"/>
            <a:ext cx="1841152" cy="737680"/>
          </a:xfrm>
          <a:prstGeom prst="rect">
            <a:avLst/>
          </a:prstGeom>
        </p:spPr>
      </p:pic>
      <p:pic>
        <p:nvPicPr>
          <p:cNvPr id="11" name="Picture 10">
            <a:extLst>
              <a:ext uri="{FF2B5EF4-FFF2-40B4-BE49-F238E27FC236}">
                <a16:creationId xmlns:a16="http://schemas.microsoft.com/office/drawing/2014/main" id="{15B011AD-875A-4A2D-B883-167082A6BCCF}"/>
              </a:ext>
            </a:extLst>
          </p:cNvPr>
          <p:cNvPicPr>
            <a:picLocks noChangeAspect="1"/>
          </p:cNvPicPr>
          <p:nvPr/>
        </p:nvPicPr>
        <p:blipFill>
          <a:blip r:embed="rId7"/>
          <a:stretch>
            <a:fillRect/>
          </a:stretch>
        </p:blipFill>
        <p:spPr>
          <a:xfrm>
            <a:off x="7184245" y="2396579"/>
            <a:ext cx="1203883" cy="1217161"/>
          </a:xfrm>
          <a:prstGeom prst="rect">
            <a:avLst/>
          </a:prstGeom>
        </p:spPr>
      </p:pic>
    </p:spTree>
    <p:extLst>
      <p:ext uri="{BB962C8B-B14F-4D97-AF65-F5344CB8AC3E}">
        <p14:creationId xmlns:p14="http://schemas.microsoft.com/office/powerpoint/2010/main" val="42105503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26D82-5FFB-466A-B583-05652FB809CB}"/>
              </a:ext>
            </a:extLst>
          </p:cNvPr>
          <p:cNvSpPr>
            <a:spLocks noGrp="1"/>
          </p:cNvSpPr>
          <p:nvPr>
            <p:ph type="title"/>
          </p:nvPr>
        </p:nvSpPr>
        <p:spPr>
          <a:xfrm>
            <a:off x="430689" y="1452115"/>
            <a:ext cx="7406640" cy="3320446"/>
          </a:xfrm>
        </p:spPr>
        <p:txBody>
          <a:bodyPr>
            <a:normAutofit/>
          </a:bodyPr>
          <a:lstStyle/>
          <a:p>
            <a:r>
              <a:rPr lang="en-GB" b="1" u="sng" dirty="0">
                <a:latin typeface="Cavolini" panose="03000502040302020204" pitchFamily="66" charset="0"/>
                <a:cs typeface="Cavolini" panose="03000502040302020204" pitchFamily="66" charset="0"/>
              </a:rPr>
              <a:t>Task 2- </a:t>
            </a:r>
            <a:br>
              <a:rPr lang="en-GB" dirty="0">
                <a:latin typeface="Cavolini" panose="03000502040302020204" pitchFamily="66" charset="0"/>
                <a:cs typeface="Cavolini" panose="03000502040302020204" pitchFamily="66" charset="0"/>
              </a:rPr>
            </a:br>
            <a:r>
              <a:rPr lang="en-GB" dirty="0">
                <a:latin typeface="Cavolini" panose="03000502040302020204" pitchFamily="66" charset="0"/>
                <a:cs typeface="Cavolini" panose="03000502040302020204" pitchFamily="66" charset="0"/>
              </a:rPr>
              <a:t>Have you ever seen these logos on food. </a:t>
            </a:r>
            <a:br>
              <a:rPr lang="en-GB" dirty="0">
                <a:latin typeface="Cavolini" panose="03000502040302020204" pitchFamily="66" charset="0"/>
                <a:cs typeface="Cavolini" panose="03000502040302020204" pitchFamily="66" charset="0"/>
              </a:rPr>
            </a:br>
            <a:br>
              <a:rPr lang="en-GB" dirty="0">
                <a:latin typeface="Cavolini" panose="03000502040302020204" pitchFamily="66" charset="0"/>
                <a:cs typeface="Cavolini" panose="03000502040302020204" pitchFamily="66" charset="0"/>
              </a:rPr>
            </a:br>
            <a:r>
              <a:rPr lang="en-GB" dirty="0">
                <a:latin typeface="Cavolini" panose="03000502040302020204" pitchFamily="66" charset="0"/>
                <a:cs typeface="Cavolini" panose="03000502040302020204" pitchFamily="66" charset="0"/>
              </a:rPr>
              <a:t>On the same piece of paper can you now list any foods you have seen the logo on</a:t>
            </a:r>
          </a:p>
        </p:txBody>
      </p:sp>
      <p:sp>
        <p:nvSpPr>
          <p:cNvPr id="4" name="Date Placeholder 3">
            <a:extLst>
              <a:ext uri="{FF2B5EF4-FFF2-40B4-BE49-F238E27FC236}">
                <a16:creationId xmlns:a16="http://schemas.microsoft.com/office/drawing/2014/main" id="{7359A060-406C-4492-B288-061BDFFFAFC6}"/>
              </a:ext>
            </a:extLst>
          </p:cNvPr>
          <p:cNvSpPr>
            <a:spLocks noGrp="1"/>
          </p:cNvSpPr>
          <p:nvPr>
            <p:ph type="dt" sz="half" idx="10"/>
          </p:nvPr>
        </p:nvSpPr>
        <p:spPr/>
        <p:txBody>
          <a:bodyPr/>
          <a:lstStyle/>
          <a:p>
            <a:fld id="{77CF2710-6131-4400-810A-BC96509041CD}" type="datetime2">
              <a:rPr lang="en-US" smtClean="0"/>
              <a:t>Monday, September 21, 2020</a:t>
            </a:fld>
            <a:endParaRPr lang="en-US" dirty="0"/>
          </a:p>
        </p:txBody>
      </p:sp>
      <p:pic>
        <p:nvPicPr>
          <p:cNvPr id="7" name="Picture 6">
            <a:extLst>
              <a:ext uri="{FF2B5EF4-FFF2-40B4-BE49-F238E27FC236}">
                <a16:creationId xmlns:a16="http://schemas.microsoft.com/office/drawing/2014/main" id="{8526F574-C648-4E30-A738-9B83C63302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0045" y="192807"/>
            <a:ext cx="732774" cy="861010"/>
          </a:xfrm>
          <a:prstGeom prst="rect">
            <a:avLst/>
          </a:prstGeom>
        </p:spPr>
      </p:pic>
      <p:pic>
        <p:nvPicPr>
          <p:cNvPr id="9" name="Picture 8">
            <a:extLst>
              <a:ext uri="{FF2B5EF4-FFF2-40B4-BE49-F238E27FC236}">
                <a16:creationId xmlns:a16="http://schemas.microsoft.com/office/drawing/2014/main" id="{2D374070-5354-43C1-BD7F-9957947131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828" y="316439"/>
            <a:ext cx="1843445" cy="737378"/>
          </a:xfrm>
          <a:prstGeom prst="rect">
            <a:avLst/>
          </a:prstGeom>
        </p:spPr>
      </p:pic>
      <p:pic>
        <p:nvPicPr>
          <p:cNvPr id="11" name="Picture 10">
            <a:extLst>
              <a:ext uri="{FF2B5EF4-FFF2-40B4-BE49-F238E27FC236}">
                <a16:creationId xmlns:a16="http://schemas.microsoft.com/office/drawing/2014/main" id="{669E4C33-1A4F-4801-BAF3-648335BABE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9940" y="139673"/>
            <a:ext cx="1097032" cy="1097032"/>
          </a:xfrm>
          <a:prstGeom prst="rect">
            <a:avLst/>
          </a:prstGeom>
        </p:spPr>
      </p:pic>
      <p:pic>
        <p:nvPicPr>
          <p:cNvPr id="12" name="Picture 2" descr="Soil Association | ISEAL Alliance">
            <a:extLst>
              <a:ext uri="{FF2B5EF4-FFF2-40B4-BE49-F238E27FC236}">
                <a16:creationId xmlns:a16="http://schemas.microsoft.com/office/drawing/2014/main" id="{0754F159-E49B-4462-9365-8943C83D3E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21851" y="370939"/>
            <a:ext cx="1024317" cy="6828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2D2B2D8-B571-4FF1-966D-AC950E189A22}"/>
              </a:ext>
            </a:extLst>
          </p:cNvPr>
          <p:cNvPicPr>
            <a:picLocks noChangeAspect="1"/>
          </p:cNvPicPr>
          <p:nvPr/>
        </p:nvPicPr>
        <p:blipFill>
          <a:blip r:embed="rId6"/>
          <a:stretch>
            <a:fillRect/>
          </a:stretch>
        </p:blipFill>
        <p:spPr>
          <a:xfrm>
            <a:off x="6423289" y="316439"/>
            <a:ext cx="1841152" cy="737680"/>
          </a:xfrm>
          <a:prstGeom prst="rect">
            <a:avLst/>
          </a:prstGeom>
        </p:spPr>
      </p:pic>
    </p:spTree>
    <p:extLst>
      <p:ext uri="{BB962C8B-B14F-4D97-AF65-F5344CB8AC3E}">
        <p14:creationId xmlns:p14="http://schemas.microsoft.com/office/powerpoint/2010/main" val="2420383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2E8CD4E-6381-4807-AA5B-CE0024A8BE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8445F8-F032-43C9-8D0F-A5155F5252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360044"/>
            <a:ext cx="4153916" cy="216527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D349551-B81A-4FA7-8E64-7807F19F9988}"/>
              </a:ext>
            </a:extLst>
          </p:cNvPr>
          <p:cNvPicPr>
            <a:picLocks noChangeAspect="1"/>
          </p:cNvPicPr>
          <p:nvPr/>
        </p:nvPicPr>
        <p:blipFill>
          <a:blip r:embed="rId2"/>
          <a:stretch>
            <a:fillRect/>
          </a:stretch>
        </p:blipFill>
        <p:spPr>
          <a:xfrm>
            <a:off x="480884" y="660185"/>
            <a:ext cx="3909060" cy="1566212"/>
          </a:xfrm>
          <a:prstGeom prst="rect">
            <a:avLst/>
          </a:prstGeom>
        </p:spPr>
      </p:pic>
      <p:sp>
        <p:nvSpPr>
          <p:cNvPr id="17" name="Rectangle 16">
            <a:extLst>
              <a:ext uri="{FF2B5EF4-FFF2-40B4-BE49-F238E27FC236}">
                <a16:creationId xmlns:a16="http://schemas.microsoft.com/office/drawing/2014/main" id="{36A325B5-56A3-425A-B9A3-0CEB7CA1B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2324" y="360045"/>
            <a:ext cx="4153916" cy="21652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F774377B-3A69-4A65-A36B-5E6C1BC06777}"/>
              </a:ext>
            </a:extLst>
          </p:cNvPr>
          <p:cNvPicPr>
            <a:picLocks noChangeAspect="1"/>
          </p:cNvPicPr>
          <p:nvPr/>
        </p:nvPicPr>
        <p:blipFill rotWithShape="1">
          <a:blip r:embed="rId3"/>
          <a:srcRect l="8617" t="27701" r="65957" b="12667"/>
          <a:stretch/>
        </p:blipFill>
        <p:spPr>
          <a:xfrm>
            <a:off x="5439892" y="483171"/>
            <a:ext cx="2538778" cy="1920240"/>
          </a:xfrm>
          <a:prstGeom prst="rect">
            <a:avLst/>
          </a:prstGeom>
        </p:spPr>
      </p:pic>
      <p:sp>
        <p:nvSpPr>
          <p:cNvPr id="19" name="Rectangle 18">
            <a:extLst>
              <a:ext uri="{FF2B5EF4-FFF2-40B4-BE49-F238E27FC236}">
                <a16:creationId xmlns:a16="http://schemas.microsoft.com/office/drawing/2014/main" id="{B80DE958-9D45-4CAD-BF1F-FA2ED970B7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2645967"/>
            <a:ext cx="4153916" cy="213748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A81BEC6-56D2-4776-A5F2-25720B65BAFE}"/>
              </a:ext>
            </a:extLst>
          </p:cNvPr>
          <p:cNvPicPr>
            <a:picLocks noChangeAspect="1"/>
          </p:cNvPicPr>
          <p:nvPr/>
        </p:nvPicPr>
        <p:blipFill rotWithShape="1">
          <a:blip r:embed="rId4"/>
          <a:srcRect l="11277" t="50000" r="67340" b="18517"/>
          <a:stretch/>
        </p:blipFill>
        <p:spPr>
          <a:xfrm>
            <a:off x="480884" y="2772142"/>
            <a:ext cx="3909060" cy="1856132"/>
          </a:xfrm>
          <a:prstGeom prst="rect">
            <a:avLst/>
          </a:prstGeom>
        </p:spPr>
      </p:pic>
      <p:sp>
        <p:nvSpPr>
          <p:cNvPr id="21" name="Rectangle 20">
            <a:extLst>
              <a:ext uri="{FF2B5EF4-FFF2-40B4-BE49-F238E27FC236}">
                <a16:creationId xmlns:a16="http://schemas.microsoft.com/office/drawing/2014/main" id="{BB93B4BF-AD35-4E52-8131-161C5FB9CD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2324" y="2645967"/>
            <a:ext cx="4153916" cy="213748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8892347-46E1-411D-A6B8-67B151D47C5F}"/>
              </a:ext>
            </a:extLst>
          </p:cNvPr>
          <p:cNvPicPr>
            <a:picLocks noChangeAspect="1"/>
          </p:cNvPicPr>
          <p:nvPr/>
        </p:nvPicPr>
        <p:blipFill rotWithShape="1">
          <a:blip r:embed="rId5"/>
          <a:srcRect l="9788" t="55503" r="76808" b="16696"/>
          <a:stretch/>
        </p:blipFill>
        <p:spPr>
          <a:xfrm>
            <a:off x="5273888" y="2754591"/>
            <a:ext cx="2870785" cy="1920240"/>
          </a:xfrm>
          <a:prstGeom prst="rect">
            <a:avLst/>
          </a:prstGeom>
        </p:spPr>
      </p:pic>
      <p:sp>
        <p:nvSpPr>
          <p:cNvPr id="4" name="Date Placeholder 3">
            <a:extLst>
              <a:ext uri="{FF2B5EF4-FFF2-40B4-BE49-F238E27FC236}">
                <a16:creationId xmlns:a16="http://schemas.microsoft.com/office/drawing/2014/main" id="{871464DC-A38D-4EB1-B6F1-B11A0D6554E2}"/>
              </a:ext>
            </a:extLst>
          </p:cNvPr>
          <p:cNvSpPr>
            <a:spLocks noGrp="1"/>
          </p:cNvSpPr>
          <p:nvPr>
            <p:ph type="dt" sz="half" idx="10"/>
          </p:nvPr>
        </p:nvSpPr>
        <p:spPr>
          <a:xfrm>
            <a:off x="628650" y="4767262"/>
            <a:ext cx="2057400" cy="273844"/>
          </a:xfrm>
        </p:spPr>
        <p:txBody>
          <a:bodyPr vert="horz" lIns="91440" tIns="45720" rIns="91440" bIns="45720" rtlCol="0" anchor="ctr">
            <a:normAutofit/>
          </a:bodyPr>
          <a:lstStyle/>
          <a:p>
            <a:pPr defTabSz="914400">
              <a:lnSpc>
                <a:spcPct val="90000"/>
              </a:lnSpc>
              <a:spcAft>
                <a:spcPts val="600"/>
              </a:spcAft>
            </a:pPr>
            <a:fld id="{81316F5E-4673-4DF9-BF2A-227BF35147DC}" type="datetime2">
              <a:rPr lang="en-US" sz="1200">
                <a:solidFill>
                  <a:schemeClr val="tx1">
                    <a:lumMod val="85000"/>
                    <a:lumOff val="15000"/>
                  </a:schemeClr>
                </a:solidFill>
              </a:rPr>
              <a:pPr defTabSz="914400">
                <a:lnSpc>
                  <a:spcPct val="90000"/>
                </a:lnSpc>
                <a:spcAft>
                  <a:spcPts val="600"/>
                </a:spcAft>
              </a:pPr>
              <a:t>Monday, September 21, 2020</a:t>
            </a:fld>
            <a:endParaRPr lang="en-US" sz="1200">
              <a:solidFill>
                <a:schemeClr val="tx1">
                  <a:lumMod val="85000"/>
                  <a:lumOff val="15000"/>
                </a:schemeClr>
              </a:solidFill>
            </a:endParaRPr>
          </a:p>
        </p:txBody>
      </p:sp>
    </p:spTree>
    <p:extLst>
      <p:ext uri="{BB962C8B-B14F-4D97-AF65-F5344CB8AC3E}">
        <p14:creationId xmlns:p14="http://schemas.microsoft.com/office/powerpoint/2010/main" val="226578720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B71362F-6305-42A2-8633-285CE3813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3480" cy="4783454"/>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16:creationId xmlns:a16="http://schemas.microsoft.com/office/drawing/2014/main" id="{611F50C1-F708-485D-B1A9-65873AB21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3480" cy="4783454"/>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6" name="Straight Connector 15">
            <a:extLst>
              <a:ext uri="{FF2B5EF4-FFF2-40B4-BE49-F238E27FC236}">
                <a16:creationId xmlns:a16="http://schemas.microsoft.com/office/drawing/2014/main" id="{BAF7F52A-561E-4CE4-A251-1565CF80F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995" y="2800350"/>
            <a:ext cx="6172200"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688D9C64-D69C-4A88-B9B4-CC9F73B87B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450" y="185165"/>
            <a:ext cx="8791574" cy="4783454"/>
          </a:xfrm>
          <a:prstGeom prst="rect">
            <a:avLst/>
          </a:prstGeom>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20" name="Straight Connector 19">
            <a:extLst>
              <a:ext uri="{FF2B5EF4-FFF2-40B4-BE49-F238E27FC236}">
                <a16:creationId xmlns:a16="http://schemas.microsoft.com/office/drawing/2014/main" id="{69F5D122-D36F-4D6D-9C73-84DA778263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77713" y="3304397"/>
            <a:ext cx="2072306"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5D968A1C-4E90-4F6B-9386-085A31116C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450" y="185166"/>
            <a:ext cx="8793480" cy="4783454"/>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7" name="Title 6">
            <a:extLst>
              <a:ext uri="{FF2B5EF4-FFF2-40B4-BE49-F238E27FC236}">
                <a16:creationId xmlns:a16="http://schemas.microsoft.com/office/drawing/2014/main" id="{50FC51DF-5660-4EEA-82AC-40295804EB1B}"/>
              </a:ext>
            </a:extLst>
          </p:cNvPr>
          <p:cNvSpPr>
            <a:spLocks noGrp="1"/>
          </p:cNvSpPr>
          <p:nvPr>
            <p:ph type="title"/>
          </p:nvPr>
        </p:nvSpPr>
        <p:spPr>
          <a:xfrm>
            <a:off x="6146353" y="643256"/>
            <a:ext cx="2335025" cy="2717133"/>
          </a:xfrm>
        </p:spPr>
        <p:txBody>
          <a:bodyPr vert="horz" lIns="91440" tIns="45720" rIns="91440" bIns="45720" rtlCol="0" anchor="b">
            <a:normAutofit/>
          </a:bodyPr>
          <a:lstStyle/>
          <a:p>
            <a:pPr algn="ctr" defTabSz="914400">
              <a:lnSpc>
                <a:spcPct val="85000"/>
              </a:lnSpc>
            </a:pPr>
            <a:r>
              <a:rPr lang="en-US" sz="3200" b="1" cap="all">
                <a:solidFill>
                  <a:srgbClr val="FFFFFF"/>
                </a:solidFill>
              </a:rPr>
              <a:t>Fairtrade</a:t>
            </a:r>
          </a:p>
        </p:txBody>
      </p:sp>
      <p:sp>
        <p:nvSpPr>
          <p:cNvPr id="24" name="Rectangle 23">
            <a:extLst>
              <a:ext uri="{FF2B5EF4-FFF2-40B4-BE49-F238E27FC236}">
                <a16:creationId xmlns:a16="http://schemas.microsoft.com/office/drawing/2014/main" id="{68ABB12E-0D1A-4F10-AA4B-CE495297C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018" y="558167"/>
            <a:ext cx="2781897" cy="237648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7334668-7571-4E9D-A0ED-CF451EC72C3B}"/>
              </a:ext>
            </a:extLst>
          </p:cNvPr>
          <p:cNvPicPr>
            <a:picLocks noChangeAspect="1"/>
          </p:cNvPicPr>
          <p:nvPr/>
        </p:nvPicPr>
        <p:blipFill>
          <a:blip r:embed="rId2"/>
          <a:stretch>
            <a:fillRect/>
          </a:stretch>
        </p:blipFill>
        <p:spPr>
          <a:xfrm>
            <a:off x="655236" y="813895"/>
            <a:ext cx="2537460" cy="1865033"/>
          </a:xfrm>
          <a:prstGeom prst="rect">
            <a:avLst/>
          </a:prstGeom>
        </p:spPr>
      </p:pic>
      <p:sp>
        <p:nvSpPr>
          <p:cNvPr id="36" name="Rectangle 25">
            <a:extLst>
              <a:ext uri="{FF2B5EF4-FFF2-40B4-BE49-F238E27FC236}">
                <a16:creationId xmlns:a16="http://schemas.microsoft.com/office/drawing/2014/main" id="{502C0F6D-DDEA-45CC-9F12-EB5C475D53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7543" y="558167"/>
            <a:ext cx="2278373" cy="156851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27">
            <a:extLst>
              <a:ext uri="{FF2B5EF4-FFF2-40B4-BE49-F238E27FC236}">
                <a16:creationId xmlns:a16="http://schemas.microsoft.com/office/drawing/2014/main" id="{9E3F288E-C14C-45CE-BE39-C7483ADD1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018" y="3039736"/>
            <a:ext cx="2781897" cy="156540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29">
            <a:extLst>
              <a:ext uri="{FF2B5EF4-FFF2-40B4-BE49-F238E27FC236}">
                <a16:creationId xmlns:a16="http://schemas.microsoft.com/office/drawing/2014/main" id="{6AA8E8A0-6BE2-4FDF-8381-2CC923F22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31339" y="2228655"/>
            <a:ext cx="2274577" cy="237648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BF48C08-63F4-49E4-B38E-D90FC928733E}"/>
              </a:ext>
            </a:extLst>
          </p:cNvPr>
          <p:cNvPicPr>
            <a:picLocks noChangeAspect="1"/>
          </p:cNvPicPr>
          <p:nvPr/>
        </p:nvPicPr>
        <p:blipFill>
          <a:blip r:embed="rId3"/>
          <a:stretch>
            <a:fillRect/>
          </a:stretch>
        </p:blipFill>
        <p:spPr>
          <a:xfrm>
            <a:off x="3661037" y="2350481"/>
            <a:ext cx="1815179" cy="2132838"/>
          </a:xfrm>
          <a:prstGeom prst="rect">
            <a:avLst/>
          </a:prstGeom>
        </p:spPr>
      </p:pic>
      <p:sp>
        <p:nvSpPr>
          <p:cNvPr id="4" name="Date Placeholder 3">
            <a:extLst>
              <a:ext uri="{FF2B5EF4-FFF2-40B4-BE49-F238E27FC236}">
                <a16:creationId xmlns:a16="http://schemas.microsoft.com/office/drawing/2014/main" id="{11A0D445-8149-45C1-94FF-6DA3C770C616}"/>
              </a:ext>
            </a:extLst>
          </p:cNvPr>
          <p:cNvSpPr>
            <a:spLocks noGrp="1"/>
          </p:cNvSpPr>
          <p:nvPr>
            <p:ph type="dt" sz="half" idx="10"/>
          </p:nvPr>
        </p:nvSpPr>
        <p:spPr>
          <a:xfrm>
            <a:off x="857247" y="4667871"/>
            <a:ext cx="1746805" cy="273843"/>
          </a:xfrm>
        </p:spPr>
        <p:txBody>
          <a:bodyPr vert="horz" lIns="91440" tIns="45720" rIns="91440" bIns="45720" rtlCol="0" anchor="ctr">
            <a:normAutofit/>
          </a:bodyPr>
          <a:lstStyle/>
          <a:p>
            <a:pPr>
              <a:spcAft>
                <a:spcPts val="600"/>
              </a:spcAft>
            </a:pPr>
            <a:fld id="{81316F5E-4673-4DF9-BF2A-227BF35147DC}" type="datetime2">
              <a:rPr lang="en-US" sz="1100" kern="1200" dirty="0">
                <a:solidFill>
                  <a:srgbClr val="FFFFFF"/>
                </a:solidFill>
                <a:latin typeface="+mn-lt"/>
                <a:ea typeface="+mn-ea"/>
                <a:cs typeface="+mn-cs"/>
              </a:rPr>
              <a:pPr>
                <a:spcAft>
                  <a:spcPts val="600"/>
                </a:spcAft>
              </a:pPr>
              <a:t>Monday, September 21, 2020</a:t>
            </a:fld>
            <a:endParaRPr lang="en-US" sz="1100" kern="1200" dirty="0">
              <a:solidFill>
                <a:srgbClr val="FFFFFF"/>
              </a:solidFill>
              <a:latin typeface="+mn-lt"/>
              <a:ea typeface="+mn-ea"/>
              <a:cs typeface="+mn-cs"/>
            </a:endParaRPr>
          </a:p>
        </p:txBody>
      </p:sp>
    </p:spTree>
    <p:extLst>
      <p:ext uri="{BB962C8B-B14F-4D97-AF65-F5344CB8AC3E}">
        <p14:creationId xmlns:p14="http://schemas.microsoft.com/office/powerpoint/2010/main" val="1060848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AA80CBA-ED96-4512-A776-A2084974FC3A}"/>
              </a:ext>
            </a:extLst>
          </p:cNvPr>
          <p:cNvPicPr>
            <a:picLocks noChangeAspect="1"/>
          </p:cNvPicPr>
          <p:nvPr/>
        </p:nvPicPr>
        <p:blipFill rotWithShape="1">
          <a:blip r:embed="rId2"/>
          <a:srcRect t="18974" r="1" b="1"/>
          <a:stretch/>
        </p:blipFill>
        <p:spPr>
          <a:xfrm>
            <a:off x="358131" y="363474"/>
            <a:ext cx="3197360" cy="2590689"/>
          </a:xfrm>
          <a:prstGeom prst="rect">
            <a:avLst/>
          </a:prstGeom>
        </p:spPr>
      </p:pic>
      <p:pic>
        <p:nvPicPr>
          <p:cNvPr id="4" name="Picture 2" descr="Soil Association | ISEAL Alliance">
            <a:extLst>
              <a:ext uri="{FF2B5EF4-FFF2-40B4-BE49-F238E27FC236}">
                <a16:creationId xmlns:a16="http://schemas.microsoft.com/office/drawing/2014/main" id="{FCDC6DBA-5D5F-4F07-A2BC-6B42305B1D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637" r="14667" b="-6"/>
          <a:stretch/>
        </p:blipFill>
        <p:spPr bwMode="auto">
          <a:xfrm>
            <a:off x="358131" y="3081441"/>
            <a:ext cx="1931805" cy="16814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6F5C810-8AA0-488E-897D-B3CDB2AF3251}"/>
              </a:ext>
            </a:extLst>
          </p:cNvPr>
          <p:cNvPicPr>
            <a:picLocks noChangeAspect="1"/>
          </p:cNvPicPr>
          <p:nvPr/>
        </p:nvPicPr>
        <p:blipFill rotWithShape="1">
          <a:blip r:embed="rId4"/>
          <a:srcRect l="14543" r="20453" b="-2"/>
          <a:stretch/>
        </p:blipFill>
        <p:spPr>
          <a:xfrm>
            <a:off x="3676142" y="363473"/>
            <a:ext cx="5108803" cy="4401251"/>
          </a:xfrm>
          <a:prstGeom prst="rect">
            <a:avLst/>
          </a:prstGeom>
        </p:spPr>
      </p:pic>
      <p:sp>
        <p:nvSpPr>
          <p:cNvPr id="2" name="Date Placeholder 1">
            <a:extLst>
              <a:ext uri="{FF2B5EF4-FFF2-40B4-BE49-F238E27FC236}">
                <a16:creationId xmlns:a16="http://schemas.microsoft.com/office/drawing/2014/main" id="{7E135B54-265C-4D63-9C54-B5746536B62D}"/>
              </a:ext>
            </a:extLst>
          </p:cNvPr>
          <p:cNvSpPr>
            <a:spLocks noGrp="1"/>
          </p:cNvSpPr>
          <p:nvPr>
            <p:ph type="dt" sz="half" idx="10"/>
          </p:nvPr>
        </p:nvSpPr>
        <p:spPr>
          <a:xfrm>
            <a:off x="628650" y="4767262"/>
            <a:ext cx="2057400" cy="273844"/>
          </a:xfrm>
        </p:spPr>
        <p:txBody>
          <a:bodyPr>
            <a:normAutofit/>
          </a:bodyPr>
          <a:lstStyle/>
          <a:p>
            <a:pPr>
              <a:spcAft>
                <a:spcPts val="600"/>
              </a:spcAft>
            </a:pPr>
            <a:fld id="{BB28EE44-6888-42D0-992C-F00E7E9FE0B4}" type="datetime2">
              <a:rPr lang="en-US" smtClean="0"/>
              <a:pPr>
                <a:spcAft>
                  <a:spcPts val="600"/>
                </a:spcAft>
              </a:pPr>
              <a:t>Monday, September 21, 2020</a:t>
            </a:fld>
            <a:endParaRPr lang="en-US"/>
          </a:p>
        </p:txBody>
      </p:sp>
      <p:sp>
        <p:nvSpPr>
          <p:cNvPr id="15" name="Rectangle 10">
            <a:extLst>
              <a:ext uri="{FF2B5EF4-FFF2-40B4-BE49-F238E27FC236}">
                <a16:creationId xmlns:a16="http://schemas.microsoft.com/office/drawing/2014/main" id="{BE5390C0-EA28-456A-8C95-1CDB808E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10587" y="3081441"/>
            <a:ext cx="1144904" cy="1684363"/>
          </a:xfrm>
          <a:prstGeom prst="rect">
            <a:avLst/>
          </a:prstGeom>
          <a:solidFill>
            <a:srgbClr val="6B676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9432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1750109-3B91-4506-B997-0CD8E35A14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rgbClr val="473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72D8D1B-59F6-4FF3-8547-9BBB6129F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360045"/>
            <a:ext cx="2581915" cy="2091055"/>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25702796-5AB8-4F0F-BA7C-70F5F82644CE}"/>
              </a:ext>
            </a:extLst>
          </p:cNvPr>
          <p:cNvPicPr>
            <a:picLocks noChangeAspect="1"/>
          </p:cNvPicPr>
          <p:nvPr/>
        </p:nvPicPr>
        <p:blipFill rotWithShape="1">
          <a:blip r:embed="rId2"/>
          <a:srcRect l="53510" t="2364"/>
          <a:stretch/>
        </p:blipFill>
        <p:spPr>
          <a:xfrm>
            <a:off x="851850" y="482600"/>
            <a:ext cx="1571730" cy="1856740"/>
          </a:xfrm>
          <a:prstGeom prst="rect">
            <a:avLst/>
          </a:prstGeom>
        </p:spPr>
      </p:pic>
      <p:sp>
        <p:nvSpPr>
          <p:cNvPr id="16" name="Rectangle 15">
            <a:extLst>
              <a:ext uri="{FF2B5EF4-FFF2-40B4-BE49-F238E27FC236}">
                <a16:creationId xmlns:a16="http://schemas.microsoft.com/office/drawing/2014/main" id="{14044C96-7CFD-44DB-A579-D77B0D37C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1998" y="365317"/>
            <a:ext cx="2691131" cy="2085783"/>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6D1C857-348E-41CF-A7C9-2EC44D144C05}"/>
              </a:ext>
            </a:extLst>
          </p:cNvPr>
          <p:cNvPicPr>
            <a:picLocks noChangeAspect="1"/>
          </p:cNvPicPr>
          <p:nvPr/>
        </p:nvPicPr>
        <p:blipFill>
          <a:blip r:embed="rId3"/>
          <a:stretch>
            <a:fillRect/>
          </a:stretch>
        </p:blipFill>
        <p:spPr>
          <a:xfrm>
            <a:off x="6235138" y="727447"/>
            <a:ext cx="2439677" cy="1372318"/>
          </a:xfrm>
          <a:prstGeom prst="rect">
            <a:avLst/>
          </a:prstGeom>
        </p:spPr>
      </p:pic>
      <p:sp>
        <p:nvSpPr>
          <p:cNvPr id="18" name="Rectangle 17">
            <a:extLst>
              <a:ext uri="{FF2B5EF4-FFF2-40B4-BE49-F238E27FC236}">
                <a16:creationId xmlns:a16="http://schemas.microsoft.com/office/drawing/2014/main" id="{8FC8C21F-9484-4A71-ABFA-6C10682FA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2702752"/>
            <a:ext cx="2581915" cy="2091056"/>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27902A9-B549-4080-87C5-D29FBB38ED10}"/>
              </a:ext>
            </a:extLst>
          </p:cNvPr>
          <p:cNvPicPr>
            <a:picLocks noChangeAspect="1"/>
          </p:cNvPicPr>
          <p:nvPr/>
        </p:nvPicPr>
        <p:blipFill>
          <a:blip r:embed="rId4"/>
          <a:stretch>
            <a:fillRect/>
          </a:stretch>
        </p:blipFill>
        <p:spPr>
          <a:xfrm>
            <a:off x="704403" y="2811145"/>
            <a:ext cx="1853723" cy="1853723"/>
          </a:xfrm>
          <a:prstGeom prst="rect">
            <a:avLst/>
          </a:prstGeom>
        </p:spPr>
      </p:pic>
      <p:sp>
        <p:nvSpPr>
          <p:cNvPr id="20" name="Rectangle 19">
            <a:extLst>
              <a:ext uri="{FF2B5EF4-FFF2-40B4-BE49-F238E27FC236}">
                <a16:creationId xmlns:a16="http://schemas.microsoft.com/office/drawing/2014/main" id="{2C444748-5A8D-4B53-89FE-42B455DFA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69213" y="365317"/>
            <a:ext cx="2691128" cy="442341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90411A3-B7D9-4B46-A6E7-CBFEB5B8C1A8}"/>
              </a:ext>
            </a:extLst>
          </p:cNvPr>
          <p:cNvPicPr>
            <a:picLocks noChangeAspect="1"/>
          </p:cNvPicPr>
          <p:nvPr/>
        </p:nvPicPr>
        <p:blipFill>
          <a:blip r:embed="rId5"/>
          <a:stretch>
            <a:fillRect/>
          </a:stretch>
        </p:blipFill>
        <p:spPr>
          <a:xfrm>
            <a:off x="3286257" y="950571"/>
            <a:ext cx="2439677" cy="3252902"/>
          </a:xfrm>
          <a:prstGeom prst="rect">
            <a:avLst/>
          </a:prstGeom>
        </p:spPr>
      </p:pic>
      <p:sp>
        <p:nvSpPr>
          <p:cNvPr id="22" name="Rectangle 21">
            <a:extLst>
              <a:ext uri="{FF2B5EF4-FFF2-40B4-BE49-F238E27FC236}">
                <a16:creationId xmlns:a16="http://schemas.microsoft.com/office/drawing/2014/main" id="{F4FFA271-A10A-4AC3-8F06-E3313A197A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126" y="2702752"/>
            <a:ext cx="2700875" cy="2091056"/>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074BC4E-36C0-4005-8B80-014F1CCC08A9}"/>
              </a:ext>
            </a:extLst>
          </p:cNvPr>
          <p:cNvPicPr>
            <a:picLocks noChangeAspect="1"/>
          </p:cNvPicPr>
          <p:nvPr/>
        </p:nvPicPr>
        <p:blipFill>
          <a:blip r:embed="rId6"/>
          <a:stretch>
            <a:fillRect/>
          </a:stretch>
        </p:blipFill>
        <p:spPr>
          <a:xfrm>
            <a:off x="6235138" y="3103277"/>
            <a:ext cx="2439677" cy="1274731"/>
          </a:xfrm>
          <a:prstGeom prst="rect">
            <a:avLst/>
          </a:prstGeom>
        </p:spPr>
      </p:pic>
      <p:sp>
        <p:nvSpPr>
          <p:cNvPr id="2" name="Date Placeholder 1">
            <a:extLst>
              <a:ext uri="{FF2B5EF4-FFF2-40B4-BE49-F238E27FC236}">
                <a16:creationId xmlns:a16="http://schemas.microsoft.com/office/drawing/2014/main" id="{952A825F-57A4-4F8E-A2F0-FEFECCF0B3CF}"/>
              </a:ext>
            </a:extLst>
          </p:cNvPr>
          <p:cNvSpPr>
            <a:spLocks noGrp="1"/>
          </p:cNvSpPr>
          <p:nvPr>
            <p:ph type="dt" sz="half" idx="10"/>
          </p:nvPr>
        </p:nvSpPr>
        <p:spPr>
          <a:xfrm>
            <a:off x="5829300" y="4767262"/>
            <a:ext cx="2057400" cy="273844"/>
          </a:xfrm>
        </p:spPr>
        <p:txBody>
          <a:bodyPr>
            <a:normAutofit/>
          </a:bodyPr>
          <a:lstStyle/>
          <a:p>
            <a:pPr algn="r">
              <a:spcAft>
                <a:spcPts val="600"/>
              </a:spcAft>
            </a:pPr>
            <a:fld id="{BB28EE44-6888-42D0-992C-F00E7E9FE0B4}" type="datetime2">
              <a:rPr lang="en-US">
                <a:solidFill>
                  <a:srgbClr val="FFFFFF"/>
                </a:solidFill>
              </a:rPr>
              <a:pPr algn="r">
                <a:spcAft>
                  <a:spcPts val="600"/>
                </a:spcAft>
              </a:pPr>
              <a:t>Monday, September 21, 2020</a:t>
            </a:fld>
            <a:endParaRPr lang="en-US">
              <a:solidFill>
                <a:srgbClr val="FFFFFF"/>
              </a:solidFill>
            </a:endParaRPr>
          </a:p>
        </p:txBody>
      </p:sp>
    </p:spTree>
    <p:extLst>
      <p:ext uri="{BB962C8B-B14F-4D97-AF65-F5344CB8AC3E}">
        <p14:creationId xmlns:p14="http://schemas.microsoft.com/office/powerpoint/2010/main" val="315142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B71362F-6305-42A2-8633-285CE3813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3480" cy="4783454"/>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611F50C1-F708-485D-B1A9-65873AB21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3480" cy="4783454"/>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BAF7F52A-561E-4CE4-A251-1565CF80F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995" y="2800350"/>
            <a:ext cx="6172200"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DB48365C-39E4-41C6-B96C-26408CCFA7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1575" cy="4783454"/>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useBgFill="1">
        <p:nvSpPr>
          <p:cNvPr id="25" name="Rectangle 17">
            <a:extLst>
              <a:ext uri="{FF2B5EF4-FFF2-40B4-BE49-F238E27FC236}">
                <a16:creationId xmlns:a16="http://schemas.microsoft.com/office/drawing/2014/main" id="{86C03931-92CB-4E6A-822B-50DE062110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171" y="185165"/>
            <a:ext cx="5486018" cy="4783454"/>
          </a:xfrm>
          <a:prstGeom prst="rect">
            <a:avLst/>
          </a:prstGeom>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27" name="Straight Connector 19">
            <a:extLst>
              <a:ext uri="{FF2B5EF4-FFF2-40B4-BE49-F238E27FC236}">
                <a16:creationId xmlns:a16="http://schemas.microsoft.com/office/drawing/2014/main" id="{45D924A8-0CBC-4398-8B74-63D26D33B8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4547" y="3004462"/>
            <a:ext cx="398926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8" name="Rectangle 21">
            <a:extLst>
              <a:ext uri="{FF2B5EF4-FFF2-40B4-BE49-F238E27FC236}">
                <a16:creationId xmlns:a16="http://schemas.microsoft.com/office/drawing/2014/main" id="{25217770-871E-441F-AD70-16C1E0D56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450" y="185166"/>
            <a:ext cx="8793480" cy="4783454"/>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5" name="Title 4">
            <a:extLst>
              <a:ext uri="{FF2B5EF4-FFF2-40B4-BE49-F238E27FC236}">
                <a16:creationId xmlns:a16="http://schemas.microsoft.com/office/drawing/2014/main" id="{44E14CB0-BD9C-405C-8304-0C2343616A7C}"/>
              </a:ext>
            </a:extLst>
          </p:cNvPr>
          <p:cNvSpPr>
            <a:spLocks noGrp="1"/>
          </p:cNvSpPr>
          <p:nvPr>
            <p:ph type="title"/>
          </p:nvPr>
        </p:nvSpPr>
        <p:spPr>
          <a:xfrm>
            <a:off x="651830" y="670048"/>
            <a:ext cx="4514701" cy="2390406"/>
          </a:xfrm>
        </p:spPr>
        <p:txBody>
          <a:bodyPr vert="horz" lIns="91440" tIns="45720" rIns="91440" bIns="45720" rtlCol="0" anchor="b">
            <a:normAutofit/>
          </a:bodyPr>
          <a:lstStyle/>
          <a:p>
            <a:pPr algn="ctr" defTabSz="914400">
              <a:lnSpc>
                <a:spcPct val="85000"/>
              </a:lnSpc>
            </a:pPr>
            <a:r>
              <a:rPr lang="en-US" sz="7200" b="1" cap="all" dirty="0">
                <a:solidFill>
                  <a:srgbClr val="FFFFFF"/>
                </a:solidFill>
              </a:rPr>
              <a:t>Lion Quality</a:t>
            </a:r>
          </a:p>
        </p:txBody>
      </p:sp>
      <p:sp>
        <p:nvSpPr>
          <p:cNvPr id="24" name="Rectangle 23">
            <a:extLst>
              <a:ext uri="{FF2B5EF4-FFF2-40B4-BE49-F238E27FC236}">
                <a16:creationId xmlns:a16="http://schemas.microsoft.com/office/drawing/2014/main" id="{FA31D9BD-07E7-4FED-9A0B-DD9B6EC49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8547" y="546354"/>
            <a:ext cx="2582909" cy="1905381"/>
          </a:xfrm>
          <a:prstGeom prst="rect">
            <a:avLst/>
          </a:prstGeom>
          <a:solidFill>
            <a:srgbClr val="FFFFFF"/>
          </a:solidFill>
          <a:ln w="1270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DA030A4-AB77-43CE-9D7F-E909CBA52F6B}"/>
              </a:ext>
            </a:extLst>
          </p:cNvPr>
          <p:cNvPicPr>
            <a:picLocks noChangeAspect="1"/>
          </p:cNvPicPr>
          <p:nvPr/>
        </p:nvPicPr>
        <p:blipFill>
          <a:blip r:embed="rId2"/>
          <a:stretch>
            <a:fillRect/>
          </a:stretch>
        </p:blipFill>
        <p:spPr>
          <a:xfrm>
            <a:off x="6750731" y="700087"/>
            <a:ext cx="1118539" cy="1597914"/>
          </a:xfrm>
          <a:prstGeom prst="rect">
            <a:avLst/>
          </a:prstGeom>
        </p:spPr>
      </p:pic>
      <p:sp>
        <p:nvSpPr>
          <p:cNvPr id="26" name="Rectangle 25">
            <a:extLst>
              <a:ext uri="{FF2B5EF4-FFF2-40B4-BE49-F238E27FC236}">
                <a16:creationId xmlns:a16="http://schemas.microsoft.com/office/drawing/2014/main" id="{83F450D6-4ADD-4996-A79D-C5304C2F9A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8548" y="2691764"/>
            <a:ext cx="2582908" cy="1906524"/>
          </a:xfrm>
          <a:prstGeom prst="rect">
            <a:avLst/>
          </a:prstGeom>
          <a:solidFill>
            <a:srgbClr val="FFFFFF"/>
          </a:solidFill>
          <a:ln w="1270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4A0F2DB-9570-46EC-8B69-F403165D33C0}"/>
              </a:ext>
            </a:extLst>
          </p:cNvPr>
          <p:cNvPicPr>
            <a:picLocks noChangeAspect="1"/>
          </p:cNvPicPr>
          <p:nvPr/>
        </p:nvPicPr>
        <p:blipFill>
          <a:blip r:embed="rId3"/>
          <a:stretch>
            <a:fillRect/>
          </a:stretch>
        </p:blipFill>
        <p:spPr>
          <a:xfrm>
            <a:off x="6490076" y="2847411"/>
            <a:ext cx="1639852" cy="1595231"/>
          </a:xfrm>
          <a:prstGeom prst="rect">
            <a:avLst/>
          </a:prstGeom>
        </p:spPr>
      </p:pic>
      <p:sp>
        <p:nvSpPr>
          <p:cNvPr id="2" name="Date Placeholder 1">
            <a:extLst>
              <a:ext uri="{FF2B5EF4-FFF2-40B4-BE49-F238E27FC236}">
                <a16:creationId xmlns:a16="http://schemas.microsoft.com/office/drawing/2014/main" id="{F0A456C6-E615-440B-8CD7-8B9B4049248F}"/>
              </a:ext>
            </a:extLst>
          </p:cNvPr>
          <p:cNvSpPr>
            <a:spLocks noGrp="1"/>
          </p:cNvSpPr>
          <p:nvPr>
            <p:ph type="dt" sz="half" idx="10"/>
          </p:nvPr>
        </p:nvSpPr>
        <p:spPr>
          <a:xfrm>
            <a:off x="5762555" y="4667871"/>
            <a:ext cx="1746805" cy="273843"/>
          </a:xfrm>
        </p:spPr>
        <p:txBody>
          <a:bodyPr vert="horz" lIns="91440" tIns="45720" rIns="91440" bIns="45720" rtlCol="0" anchor="ctr">
            <a:normAutofit/>
          </a:bodyPr>
          <a:lstStyle/>
          <a:p>
            <a:pPr>
              <a:spcAft>
                <a:spcPts val="600"/>
              </a:spcAft>
            </a:pPr>
            <a:fld id="{BB28EE44-6888-42D0-992C-F00E7E9FE0B4}" type="datetime2">
              <a:rPr lang="en-US" sz="1100" kern="1200">
                <a:latin typeface="+mn-lt"/>
                <a:ea typeface="+mn-ea"/>
                <a:cs typeface="+mn-cs"/>
              </a:rPr>
              <a:pPr>
                <a:spcAft>
                  <a:spcPts val="600"/>
                </a:spcAft>
              </a:pPr>
              <a:t>Monday, September 21, 2020</a:t>
            </a:fld>
            <a:endParaRPr lang="en-US" sz="1100" kern="1200">
              <a:latin typeface="+mn-lt"/>
              <a:ea typeface="+mn-ea"/>
              <a:cs typeface="+mn-cs"/>
            </a:endParaRPr>
          </a:p>
        </p:txBody>
      </p:sp>
    </p:spTree>
    <p:extLst>
      <p:ext uri="{BB962C8B-B14F-4D97-AF65-F5344CB8AC3E}">
        <p14:creationId xmlns:p14="http://schemas.microsoft.com/office/powerpoint/2010/main" val="3727558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487A7A-15F8-4EF6-BA1F-30C51E6EC7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36EFDBF8-A3DC-4DA8-9F33-E9107E70EE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3480" cy="4783454"/>
          </a:xfrm>
          <a:prstGeom prst="rect">
            <a:avLst/>
          </a:prstGeom>
          <a:ln w="12700">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16:creationId xmlns:a16="http://schemas.microsoft.com/office/drawing/2014/main" id="{E5332A3D-96DF-4962-8D36-3CA071EED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181" y="3429000"/>
            <a:ext cx="8789844" cy="1539620"/>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18F155D-C775-404B-AE06-4EA684CA25BE}"/>
              </a:ext>
            </a:extLst>
          </p:cNvPr>
          <p:cNvSpPr>
            <a:spLocks noGrp="1"/>
          </p:cNvSpPr>
          <p:nvPr>
            <p:ph type="title"/>
          </p:nvPr>
        </p:nvSpPr>
        <p:spPr>
          <a:xfrm>
            <a:off x="857250" y="3618738"/>
            <a:ext cx="7406640" cy="1017270"/>
          </a:xfrm>
        </p:spPr>
        <p:txBody>
          <a:bodyPr>
            <a:normAutofit/>
          </a:bodyPr>
          <a:lstStyle/>
          <a:p>
            <a:pPr algn="ctr"/>
            <a:r>
              <a:rPr lang="en-GB" sz="4100" dirty="0">
                <a:solidFill>
                  <a:srgbClr val="FFFFFF"/>
                </a:solidFill>
                <a:latin typeface="Cavolini" panose="03000502040302020204" pitchFamily="66" charset="0"/>
                <a:cs typeface="Cavolini" panose="03000502040302020204" pitchFamily="66" charset="0"/>
              </a:rPr>
              <a:t>Task 3</a:t>
            </a:r>
          </a:p>
        </p:txBody>
      </p:sp>
      <p:sp>
        <p:nvSpPr>
          <p:cNvPr id="4" name="Date Placeholder 3">
            <a:extLst>
              <a:ext uri="{FF2B5EF4-FFF2-40B4-BE49-F238E27FC236}">
                <a16:creationId xmlns:a16="http://schemas.microsoft.com/office/drawing/2014/main" id="{1DCBF717-AA5B-4D96-8801-978094EA014F}"/>
              </a:ext>
            </a:extLst>
          </p:cNvPr>
          <p:cNvSpPr>
            <a:spLocks noGrp="1"/>
          </p:cNvSpPr>
          <p:nvPr>
            <p:ph type="dt" sz="half" idx="10"/>
          </p:nvPr>
        </p:nvSpPr>
        <p:spPr>
          <a:xfrm>
            <a:off x="857247" y="4667871"/>
            <a:ext cx="1746805" cy="273843"/>
          </a:xfrm>
        </p:spPr>
        <p:txBody>
          <a:bodyPr>
            <a:normAutofit/>
          </a:bodyPr>
          <a:lstStyle/>
          <a:p>
            <a:pPr>
              <a:spcAft>
                <a:spcPts val="600"/>
              </a:spcAft>
            </a:pPr>
            <a:fld id="{81316F5E-4673-4DF9-BF2A-227BF35147DC}" type="datetime2">
              <a:rPr lang="en-US">
                <a:solidFill>
                  <a:srgbClr val="FFFFFF"/>
                </a:solidFill>
              </a:rPr>
              <a:pPr>
                <a:spcAft>
                  <a:spcPts val="600"/>
                </a:spcAft>
              </a:pPr>
              <a:t>Monday, September 21, 2020</a:t>
            </a:fld>
            <a:endParaRPr lang="en-US">
              <a:solidFill>
                <a:srgbClr val="FFFFFF"/>
              </a:solidFill>
            </a:endParaRPr>
          </a:p>
        </p:txBody>
      </p:sp>
      <p:graphicFrame>
        <p:nvGraphicFramePr>
          <p:cNvPr id="6" name="Content Placeholder 2">
            <a:extLst>
              <a:ext uri="{FF2B5EF4-FFF2-40B4-BE49-F238E27FC236}">
                <a16:creationId xmlns:a16="http://schemas.microsoft.com/office/drawing/2014/main" id="{F9100B16-E9FD-44A6-AC96-DA37E21C5BC7}"/>
              </a:ext>
            </a:extLst>
          </p:cNvPr>
          <p:cNvGraphicFramePr>
            <a:graphicFrameLocks noGrp="1"/>
          </p:cNvGraphicFramePr>
          <p:nvPr>
            <p:ph idx="1"/>
            <p:extLst>
              <p:ext uri="{D42A27DB-BD31-4B8C-83A1-F6EECF244321}">
                <p14:modId xmlns:p14="http://schemas.microsoft.com/office/powerpoint/2010/main" val="1184867884"/>
              </p:ext>
            </p:extLst>
          </p:nvPr>
        </p:nvGraphicFramePr>
        <p:xfrm>
          <a:off x="532209" y="482203"/>
          <a:ext cx="8121253" cy="26539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8571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FF040-344A-427E-8DAF-20A2952BBB1D}"/>
              </a:ext>
            </a:extLst>
          </p:cNvPr>
          <p:cNvSpPr>
            <a:spLocks noGrp="1"/>
          </p:cNvSpPr>
          <p:nvPr>
            <p:ph type="title"/>
          </p:nvPr>
        </p:nvSpPr>
        <p:spPr>
          <a:xfrm>
            <a:off x="205946" y="-57719"/>
            <a:ext cx="7406640" cy="1017270"/>
          </a:xfrm>
        </p:spPr>
        <p:txBody>
          <a:bodyPr/>
          <a:lstStyle/>
          <a:p>
            <a:r>
              <a:rPr lang="en-GB" dirty="0">
                <a:latin typeface="Cavolini" panose="03000502040302020204" pitchFamily="66" charset="0"/>
                <a:cs typeface="Cavolini" panose="03000502040302020204" pitchFamily="66" charset="0"/>
              </a:rPr>
              <a:t>1. Free range</a:t>
            </a:r>
          </a:p>
        </p:txBody>
      </p:sp>
      <p:sp>
        <p:nvSpPr>
          <p:cNvPr id="4" name="Date Placeholder 3">
            <a:extLst>
              <a:ext uri="{FF2B5EF4-FFF2-40B4-BE49-F238E27FC236}">
                <a16:creationId xmlns:a16="http://schemas.microsoft.com/office/drawing/2014/main" id="{8701557A-5810-45FA-86EE-B1EC6DC33A51}"/>
              </a:ext>
            </a:extLst>
          </p:cNvPr>
          <p:cNvSpPr>
            <a:spLocks noGrp="1"/>
          </p:cNvSpPr>
          <p:nvPr>
            <p:ph type="dt" sz="half" idx="10"/>
          </p:nvPr>
        </p:nvSpPr>
        <p:spPr/>
        <p:txBody>
          <a:bodyPr/>
          <a:lstStyle/>
          <a:p>
            <a:fld id="{81316F5E-4673-4DF9-BF2A-227BF35147DC}" type="datetime2">
              <a:rPr lang="en-US" smtClean="0"/>
              <a:t>Monday, September 21, 2020</a:t>
            </a:fld>
            <a:endParaRPr lang="en-US" dirty="0"/>
          </a:p>
        </p:txBody>
      </p:sp>
      <p:sp>
        <p:nvSpPr>
          <p:cNvPr id="6" name="TextBox 5">
            <a:extLst>
              <a:ext uri="{FF2B5EF4-FFF2-40B4-BE49-F238E27FC236}">
                <a16:creationId xmlns:a16="http://schemas.microsoft.com/office/drawing/2014/main" id="{1854CB7A-B48D-4A68-8848-0747A25FB37B}"/>
              </a:ext>
            </a:extLst>
          </p:cNvPr>
          <p:cNvSpPr txBox="1"/>
          <p:nvPr/>
        </p:nvSpPr>
        <p:spPr>
          <a:xfrm>
            <a:off x="3722914" y="142071"/>
            <a:ext cx="5421086" cy="369332"/>
          </a:xfrm>
          <a:prstGeom prst="rect">
            <a:avLst/>
          </a:prstGeom>
          <a:noFill/>
        </p:spPr>
        <p:txBody>
          <a:bodyPr wrap="square">
            <a:spAutoFit/>
          </a:bodyPr>
          <a:lstStyle/>
          <a:p>
            <a:r>
              <a:rPr lang="en-GB" dirty="0">
                <a:hlinkClick r:id="rId3"/>
              </a:rPr>
              <a:t>https://www.youtube.com/watch?v=dG26MoT-boU</a:t>
            </a:r>
            <a:endParaRPr lang="en-GB" dirty="0"/>
          </a:p>
        </p:txBody>
      </p:sp>
      <p:pic>
        <p:nvPicPr>
          <p:cNvPr id="3" name="Online Media 2" title="The Story of Our Free-Range British Chickens | Tesco Food">
            <a:hlinkClick r:id="" action="ppaction://media"/>
            <a:extLst>
              <a:ext uri="{FF2B5EF4-FFF2-40B4-BE49-F238E27FC236}">
                <a16:creationId xmlns:a16="http://schemas.microsoft.com/office/drawing/2014/main" id="{9D6B8572-5E24-4CB9-A262-8E7AD8D8D25E}"/>
              </a:ext>
            </a:extLst>
          </p:cNvPr>
          <p:cNvPicPr>
            <a:picLocks noRot="1" noChangeAspect="1"/>
          </p:cNvPicPr>
          <p:nvPr>
            <a:videoFile r:link="rId1"/>
          </p:nvPr>
        </p:nvPicPr>
        <p:blipFill>
          <a:blip r:embed="rId4"/>
          <a:stretch>
            <a:fillRect/>
          </a:stretch>
        </p:blipFill>
        <p:spPr>
          <a:xfrm>
            <a:off x="863277" y="766010"/>
            <a:ext cx="7423476" cy="4175705"/>
          </a:xfrm>
          <a:prstGeom prst="rect">
            <a:avLst/>
          </a:prstGeom>
        </p:spPr>
      </p:pic>
    </p:spTree>
    <p:extLst>
      <p:ext uri="{BB962C8B-B14F-4D97-AF65-F5344CB8AC3E}">
        <p14:creationId xmlns:p14="http://schemas.microsoft.com/office/powerpoint/2010/main" val="282988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16820-F7B6-4413-9426-CE9991598E80}"/>
              </a:ext>
            </a:extLst>
          </p:cNvPr>
          <p:cNvSpPr>
            <a:spLocks noGrp="1"/>
          </p:cNvSpPr>
          <p:nvPr>
            <p:ph type="title"/>
          </p:nvPr>
        </p:nvSpPr>
        <p:spPr>
          <a:xfrm>
            <a:off x="179615" y="-128319"/>
            <a:ext cx="7406640" cy="1017270"/>
          </a:xfrm>
        </p:spPr>
        <p:txBody>
          <a:bodyPr>
            <a:normAutofit/>
          </a:bodyPr>
          <a:lstStyle/>
          <a:p>
            <a:r>
              <a:rPr lang="en-GB" sz="2800" dirty="0">
                <a:latin typeface="Cavolini" panose="03000502040302020204" pitchFamily="66" charset="0"/>
                <a:cs typeface="Cavolini" panose="03000502040302020204" pitchFamily="66" charset="0"/>
              </a:rPr>
              <a:t>2. Red Tractor</a:t>
            </a:r>
          </a:p>
        </p:txBody>
      </p:sp>
      <p:sp>
        <p:nvSpPr>
          <p:cNvPr id="4" name="Date Placeholder 3">
            <a:extLst>
              <a:ext uri="{FF2B5EF4-FFF2-40B4-BE49-F238E27FC236}">
                <a16:creationId xmlns:a16="http://schemas.microsoft.com/office/drawing/2014/main" id="{8EEFE795-E636-49BE-8F76-82D37EE13C8B}"/>
              </a:ext>
            </a:extLst>
          </p:cNvPr>
          <p:cNvSpPr>
            <a:spLocks noGrp="1"/>
          </p:cNvSpPr>
          <p:nvPr>
            <p:ph type="dt" sz="half" idx="10"/>
          </p:nvPr>
        </p:nvSpPr>
        <p:spPr/>
        <p:txBody>
          <a:bodyPr/>
          <a:lstStyle/>
          <a:p>
            <a:fld id="{81316F5E-4673-4DF9-BF2A-227BF35147DC}" type="datetime2">
              <a:rPr lang="en-US" smtClean="0"/>
              <a:t>Monday, September 21, 2020</a:t>
            </a:fld>
            <a:endParaRPr lang="en-US" dirty="0"/>
          </a:p>
        </p:txBody>
      </p:sp>
      <p:sp>
        <p:nvSpPr>
          <p:cNvPr id="6" name="TextBox 5">
            <a:extLst>
              <a:ext uri="{FF2B5EF4-FFF2-40B4-BE49-F238E27FC236}">
                <a16:creationId xmlns:a16="http://schemas.microsoft.com/office/drawing/2014/main" id="{9097AA48-88DA-46F9-926E-099B0129C923}"/>
              </a:ext>
            </a:extLst>
          </p:cNvPr>
          <p:cNvSpPr txBox="1"/>
          <p:nvPr/>
        </p:nvSpPr>
        <p:spPr>
          <a:xfrm>
            <a:off x="3086100" y="195650"/>
            <a:ext cx="5519057" cy="369332"/>
          </a:xfrm>
          <a:prstGeom prst="rect">
            <a:avLst/>
          </a:prstGeom>
          <a:noFill/>
        </p:spPr>
        <p:txBody>
          <a:bodyPr wrap="square">
            <a:spAutoFit/>
          </a:bodyPr>
          <a:lstStyle/>
          <a:p>
            <a:r>
              <a:rPr lang="en-GB" dirty="0">
                <a:hlinkClick r:id="rId3"/>
              </a:rPr>
              <a:t>https://www.youtube.com/watch?v=O6cRgXVI4H0</a:t>
            </a:r>
            <a:endParaRPr lang="en-GB" dirty="0"/>
          </a:p>
        </p:txBody>
      </p:sp>
      <p:pic>
        <p:nvPicPr>
          <p:cNvPr id="3" name="Online Media 2" title="Ian Rix, a Red Tractor duck farmer">
            <a:hlinkClick r:id="" action="ppaction://media"/>
            <a:extLst>
              <a:ext uri="{FF2B5EF4-FFF2-40B4-BE49-F238E27FC236}">
                <a16:creationId xmlns:a16="http://schemas.microsoft.com/office/drawing/2014/main" id="{C9E69363-69E5-4562-A928-B213BCB69B4B}"/>
              </a:ext>
            </a:extLst>
          </p:cNvPr>
          <p:cNvPicPr>
            <a:picLocks noRot="1" noChangeAspect="1"/>
          </p:cNvPicPr>
          <p:nvPr>
            <a:videoFile r:link="rId1"/>
          </p:nvPr>
        </p:nvPicPr>
        <p:blipFill>
          <a:blip r:embed="rId4"/>
          <a:stretch>
            <a:fillRect/>
          </a:stretch>
        </p:blipFill>
        <p:spPr>
          <a:xfrm>
            <a:off x="834935" y="677635"/>
            <a:ext cx="7460345" cy="4196444"/>
          </a:xfrm>
          <a:prstGeom prst="rect">
            <a:avLst/>
          </a:prstGeom>
        </p:spPr>
      </p:pic>
    </p:spTree>
    <p:extLst>
      <p:ext uri="{BB962C8B-B14F-4D97-AF65-F5344CB8AC3E}">
        <p14:creationId xmlns:p14="http://schemas.microsoft.com/office/powerpoint/2010/main" val="281015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CBD3C9-4E66-426D-948E-7CF477810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3480" cy="4783454"/>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DB95FCF-AD96-482F-9FB8-CD95725E6E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3480" cy="4783454"/>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64EEEC00-AD80-4734-BEE6-04CBDEC830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995" y="2800350"/>
            <a:ext cx="6172200"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6EF21389-A1DE-4EF4-BA43-0D21F5EFA9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1575" cy="4783454"/>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9FFFEF6E-0CEE-4323-A07F-58FDA5E0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7033" y="185165"/>
            <a:ext cx="4395991" cy="4783454"/>
          </a:xfrm>
          <a:prstGeom prst="rect">
            <a:avLst/>
          </a:prstGeom>
          <a:solidFill>
            <a:srgbClr val="A6B727"/>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20" name="Straight Connector 19">
            <a:extLst>
              <a:ext uri="{FF2B5EF4-FFF2-40B4-BE49-F238E27FC236}">
                <a16:creationId xmlns:a16="http://schemas.microsoft.com/office/drawing/2014/main" id="{67A69A5B-FB7E-40C2-A416-68C80A100A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52693" y="3165600"/>
            <a:ext cx="3161954"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44D330D6-5765-4B60-A01C-C0E4DE44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450" y="185166"/>
            <a:ext cx="8793480" cy="4783454"/>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572EA6E-D4F3-4DD3-94F4-144151B840F9}"/>
              </a:ext>
            </a:extLst>
          </p:cNvPr>
          <p:cNvSpPr>
            <a:spLocks noGrp="1"/>
          </p:cNvSpPr>
          <p:nvPr>
            <p:ph type="title"/>
          </p:nvPr>
        </p:nvSpPr>
        <p:spPr>
          <a:xfrm>
            <a:off x="4841421" y="201785"/>
            <a:ext cx="4049486" cy="4631471"/>
          </a:xfrm>
        </p:spPr>
        <p:txBody>
          <a:bodyPr vert="horz" lIns="91440" tIns="45720" rIns="91440" bIns="45720" rtlCol="0" anchor="b">
            <a:noAutofit/>
          </a:bodyPr>
          <a:lstStyle/>
          <a:p>
            <a:pPr algn="ctr" defTabSz="914400">
              <a:lnSpc>
                <a:spcPct val="85000"/>
              </a:lnSpc>
            </a:pPr>
            <a:r>
              <a:rPr lang="en-US" sz="2400" b="1" dirty="0">
                <a:solidFill>
                  <a:srgbClr val="FFFFFF"/>
                </a:solidFill>
                <a:latin typeface="Cavolini" panose="03000502040302020204" pitchFamily="66" charset="0"/>
                <a:cs typeface="Cavolini" panose="03000502040302020204" pitchFamily="66" charset="0"/>
              </a:rPr>
              <a:t>Task 4:</a:t>
            </a:r>
            <a:br>
              <a:rPr lang="en-US" sz="2400" b="1" dirty="0">
                <a:solidFill>
                  <a:srgbClr val="FFFFFF"/>
                </a:solidFill>
                <a:latin typeface="Cavolini" panose="03000502040302020204" pitchFamily="66" charset="0"/>
                <a:cs typeface="Cavolini" panose="03000502040302020204" pitchFamily="66" charset="0"/>
              </a:rPr>
            </a:br>
            <a:br>
              <a:rPr lang="en-US" sz="2400" b="1" dirty="0">
                <a:solidFill>
                  <a:srgbClr val="FFFFFF"/>
                </a:solidFill>
                <a:latin typeface="Cavolini" panose="03000502040302020204" pitchFamily="66" charset="0"/>
                <a:cs typeface="Cavolini" panose="03000502040302020204" pitchFamily="66" charset="0"/>
              </a:rPr>
            </a:br>
            <a:r>
              <a:rPr lang="en-US" sz="2400" b="1" dirty="0">
                <a:solidFill>
                  <a:srgbClr val="FFFFFF"/>
                </a:solidFill>
                <a:latin typeface="Cavolini" panose="03000502040302020204" pitchFamily="66" charset="0"/>
                <a:cs typeface="Cavolini" panose="03000502040302020204" pitchFamily="66" charset="0"/>
              </a:rPr>
              <a:t>a) draw an egg in the </a:t>
            </a:r>
            <a:r>
              <a:rPr lang="en-US" sz="2400" b="1" dirty="0" err="1">
                <a:solidFill>
                  <a:srgbClr val="FFFFFF"/>
                </a:solidFill>
                <a:latin typeface="Cavolini" panose="03000502040302020204" pitchFamily="66" charset="0"/>
                <a:cs typeface="Cavolini" panose="03000502040302020204" pitchFamily="66" charset="0"/>
              </a:rPr>
              <a:t>centre</a:t>
            </a:r>
            <a:r>
              <a:rPr lang="en-US" sz="2400" b="1" dirty="0">
                <a:solidFill>
                  <a:srgbClr val="FFFFFF"/>
                </a:solidFill>
                <a:latin typeface="Cavolini" panose="03000502040302020204" pitchFamily="66" charset="0"/>
                <a:cs typeface="Cavolini" panose="03000502040302020204" pitchFamily="66" charset="0"/>
              </a:rPr>
              <a:t> of your page</a:t>
            </a:r>
            <a:br>
              <a:rPr lang="en-US" sz="2400" b="1" dirty="0">
                <a:solidFill>
                  <a:srgbClr val="FFFFFF"/>
                </a:solidFill>
                <a:latin typeface="Cavolini" panose="03000502040302020204" pitchFamily="66" charset="0"/>
                <a:cs typeface="Cavolini" panose="03000502040302020204" pitchFamily="66" charset="0"/>
              </a:rPr>
            </a:br>
            <a:br>
              <a:rPr lang="en-US" sz="2400" b="1" dirty="0">
                <a:solidFill>
                  <a:srgbClr val="FFFFFF"/>
                </a:solidFill>
                <a:latin typeface="Cavolini" panose="03000502040302020204" pitchFamily="66" charset="0"/>
                <a:cs typeface="Cavolini" panose="03000502040302020204" pitchFamily="66" charset="0"/>
              </a:rPr>
            </a:br>
            <a:r>
              <a:rPr lang="en-US" sz="2400" b="1" dirty="0">
                <a:solidFill>
                  <a:srgbClr val="FFFFFF"/>
                </a:solidFill>
                <a:latin typeface="Cavolini" panose="03000502040302020204" pitchFamily="66" charset="0"/>
                <a:cs typeface="Cavolini" panose="03000502040302020204" pitchFamily="66" charset="0"/>
              </a:rPr>
              <a:t>b) on the egg write</a:t>
            </a:r>
            <a:br>
              <a:rPr lang="en-US" sz="2400" b="1" dirty="0">
                <a:solidFill>
                  <a:srgbClr val="FFFFFF"/>
                </a:solidFill>
                <a:latin typeface="Cavolini" panose="03000502040302020204" pitchFamily="66" charset="0"/>
                <a:cs typeface="Cavolini" panose="03000502040302020204" pitchFamily="66" charset="0"/>
              </a:rPr>
            </a:br>
            <a:r>
              <a:rPr lang="en-US" sz="2400" b="1" dirty="0">
                <a:solidFill>
                  <a:srgbClr val="FFFFFF"/>
                </a:solidFill>
                <a:latin typeface="Cavolini" panose="03000502040302020204" pitchFamily="66" charset="0"/>
                <a:cs typeface="Cavolini" panose="03000502040302020204" pitchFamily="66" charset="0"/>
              </a:rPr>
              <a:t>3UK54321</a:t>
            </a:r>
            <a:br>
              <a:rPr lang="en-US" sz="2400" b="1" dirty="0">
                <a:solidFill>
                  <a:srgbClr val="FFFFFF"/>
                </a:solidFill>
                <a:latin typeface="Cavolini" panose="03000502040302020204" pitchFamily="66" charset="0"/>
                <a:cs typeface="Cavolini" panose="03000502040302020204" pitchFamily="66" charset="0"/>
              </a:rPr>
            </a:br>
            <a:r>
              <a:rPr lang="en-US" sz="2400" b="1" dirty="0">
                <a:solidFill>
                  <a:srgbClr val="FFFFFF"/>
                </a:solidFill>
                <a:latin typeface="Cavolini" panose="03000502040302020204" pitchFamily="66" charset="0"/>
                <a:cs typeface="Cavolini" panose="03000502040302020204" pitchFamily="66" charset="0"/>
              </a:rPr>
              <a:t>BB 15 APR</a:t>
            </a:r>
            <a:br>
              <a:rPr lang="en-US" sz="2400" b="1" dirty="0">
                <a:solidFill>
                  <a:srgbClr val="FFFFFF"/>
                </a:solidFill>
                <a:latin typeface="Cavolini" panose="03000502040302020204" pitchFamily="66" charset="0"/>
                <a:cs typeface="Cavolini" panose="03000502040302020204" pitchFamily="66" charset="0"/>
              </a:rPr>
            </a:br>
            <a:br>
              <a:rPr lang="en-US" sz="2400" b="1" dirty="0">
                <a:solidFill>
                  <a:srgbClr val="FFFFFF"/>
                </a:solidFill>
                <a:latin typeface="Cavolini" panose="03000502040302020204" pitchFamily="66" charset="0"/>
                <a:cs typeface="Cavolini" panose="03000502040302020204" pitchFamily="66" charset="0"/>
              </a:rPr>
            </a:br>
            <a:r>
              <a:rPr lang="en-US" sz="2400" b="1" dirty="0">
                <a:solidFill>
                  <a:srgbClr val="FFFFFF"/>
                </a:solidFill>
                <a:latin typeface="Cavolini" panose="03000502040302020204" pitchFamily="66" charset="0"/>
                <a:cs typeface="Cavolini" panose="03000502040302020204" pitchFamily="66" charset="0"/>
              </a:rPr>
              <a:t>c) now using the diagram, explain what the letters mean</a:t>
            </a:r>
          </a:p>
        </p:txBody>
      </p:sp>
      <p:pic>
        <p:nvPicPr>
          <p:cNvPr id="5" name="Picture 4">
            <a:extLst>
              <a:ext uri="{FF2B5EF4-FFF2-40B4-BE49-F238E27FC236}">
                <a16:creationId xmlns:a16="http://schemas.microsoft.com/office/drawing/2014/main" id="{D6EBB5DB-9A48-419A-B0B2-031FCA3D6DFB}"/>
              </a:ext>
            </a:extLst>
          </p:cNvPr>
          <p:cNvPicPr>
            <a:picLocks noChangeAspect="1"/>
          </p:cNvPicPr>
          <p:nvPr/>
        </p:nvPicPr>
        <p:blipFill rotWithShape="1">
          <a:blip r:embed="rId2"/>
          <a:srcRect l="10527" t="29909" r="70555" b="10071"/>
          <a:stretch/>
        </p:blipFill>
        <p:spPr>
          <a:xfrm>
            <a:off x="654048" y="808443"/>
            <a:ext cx="3445286" cy="3525128"/>
          </a:xfrm>
          <a:prstGeom prst="rect">
            <a:avLst/>
          </a:prstGeom>
        </p:spPr>
      </p:pic>
      <p:sp>
        <p:nvSpPr>
          <p:cNvPr id="4" name="Date Placeholder 3">
            <a:extLst>
              <a:ext uri="{FF2B5EF4-FFF2-40B4-BE49-F238E27FC236}">
                <a16:creationId xmlns:a16="http://schemas.microsoft.com/office/drawing/2014/main" id="{E3613E95-F29E-4A96-94F7-A373EB7DD804}"/>
              </a:ext>
            </a:extLst>
          </p:cNvPr>
          <p:cNvSpPr>
            <a:spLocks noGrp="1"/>
          </p:cNvSpPr>
          <p:nvPr>
            <p:ph type="dt" sz="half" idx="10"/>
          </p:nvPr>
        </p:nvSpPr>
        <p:spPr>
          <a:xfrm>
            <a:off x="4662693" y="4667871"/>
            <a:ext cx="1746805" cy="273843"/>
          </a:xfrm>
        </p:spPr>
        <p:txBody>
          <a:bodyPr vert="horz" lIns="91440" tIns="45720" rIns="91440" bIns="45720" rtlCol="0" anchor="ctr">
            <a:normAutofit/>
          </a:bodyPr>
          <a:lstStyle/>
          <a:p>
            <a:pPr defTabSz="914400">
              <a:spcAft>
                <a:spcPts val="600"/>
              </a:spcAft>
            </a:pPr>
            <a:fld id="{81316F5E-4673-4DF9-BF2A-227BF35147DC}" type="datetime2">
              <a:rPr lang="en-US" sz="1100" smtClean="0">
                <a:solidFill>
                  <a:srgbClr val="FFFFFF"/>
                </a:solidFill>
              </a:rPr>
              <a:pPr defTabSz="914400">
                <a:spcAft>
                  <a:spcPts val="600"/>
                </a:spcAft>
              </a:pPr>
              <a:t>Monday, September 21, 2020</a:t>
            </a:fld>
            <a:endParaRPr lang="en-US" sz="1100">
              <a:solidFill>
                <a:srgbClr val="FFFFFF"/>
              </a:solidFill>
            </a:endParaRPr>
          </a:p>
        </p:txBody>
      </p:sp>
    </p:spTree>
    <p:extLst>
      <p:ext uri="{BB962C8B-B14F-4D97-AF65-F5344CB8AC3E}">
        <p14:creationId xmlns:p14="http://schemas.microsoft.com/office/powerpoint/2010/main" val="3506556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086532B-5A3E-44A5-A0C2-22A0DB316C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355" y="182880"/>
            <a:ext cx="8793480" cy="4783454"/>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9C48830-2902-4754-A596-FA297DBA3BD2}"/>
              </a:ext>
            </a:extLst>
          </p:cNvPr>
          <p:cNvSpPr>
            <a:spLocks noGrp="1"/>
          </p:cNvSpPr>
          <p:nvPr>
            <p:ph type="title"/>
          </p:nvPr>
        </p:nvSpPr>
        <p:spPr>
          <a:xfrm>
            <a:off x="1730649" y="201786"/>
            <a:ext cx="5245435" cy="1017270"/>
          </a:xfrm>
        </p:spPr>
        <p:txBody>
          <a:bodyPr>
            <a:normAutofit/>
          </a:bodyPr>
          <a:lstStyle/>
          <a:p>
            <a:r>
              <a:rPr lang="en-GB" dirty="0">
                <a:latin typeface="Cavolini" panose="03000502040302020204" pitchFamily="66" charset="0"/>
                <a:cs typeface="Cavolini" panose="03000502040302020204" pitchFamily="66" charset="0"/>
              </a:rPr>
              <a:t>Task 5 – Design time</a:t>
            </a:r>
          </a:p>
        </p:txBody>
      </p:sp>
      <p:sp>
        <p:nvSpPr>
          <p:cNvPr id="3" name="Content Placeholder 2">
            <a:extLst>
              <a:ext uri="{FF2B5EF4-FFF2-40B4-BE49-F238E27FC236}">
                <a16:creationId xmlns:a16="http://schemas.microsoft.com/office/drawing/2014/main" id="{D6C27B81-6AEF-465B-8758-BB2111A223F1}"/>
              </a:ext>
            </a:extLst>
          </p:cNvPr>
          <p:cNvSpPr>
            <a:spLocks noGrp="1"/>
          </p:cNvSpPr>
          <p:nvPr>
            <p:ph idx="1"/>
          </p:nvPr>
        </p:nvSpPr>
        <p:spPr>
          <a:xfrm>
            <a:off x="530298" y="1028699"/>
            <a:ext cx="5245435" cy="3755571"/>
          </a:xfrm>
        </p:spPr>
        <p:txBody>
          <a:bodyPr>
            <a:normAutofit fontScale="85000" lnSpcReduction="20000"/>
          </a:bodyPr>
          <a:lstStyle/>
          <a:p>
            <a:r>
              <a:rPr lang="en-GB" sz="2400" dirty="0">
                <a:latin typeface="Cavolini" panose="03000502040302020204" pitchFamily="66" charset="0"/>
                <a:cs typeface="Cavolini" panose="03000502040302020204" pitchFamily="66" charset="0"/>
              </a:rPr>
              <a:t>On the next page you will see a range of products that are fair trade.</a:t>
            </a:r>
          </a:p>
          <a:p>
            <a:r>
              <a:rPr lang="en-GB" sz="2400" dirty="0">
                <a:latin typeface="Cavolini" panose="03000502040302020204" pitchFamily="66" charset="0"/>
                <a:cs typeface="Cavolini" panose="03000502040302020204" pitchFamily="66" charset="0"/>
              </a:rPr>
              <a:t>Your job is to produce an advert for the radio which sells the product and explains fair trade at the same time.</a:t>
            </a:r>
          </a:p>
          <a:p>
            <a:r>
              <a:rPr lang="en-GB" sz="2400" dirty="0">
                <a:latin typeface="Cavolini" panose="03000502040302020204" pitchFamily="66" charset="0"/>
                <a:cs typeface="Cavolini" panose="03000502040302020204" pitchFamily="66" charset="0"/>
              </a:rPr>
              <a:t>You will need to write the script for the advert – its should last approx. 30 seconds.</a:t>
            </a:r>
          </a:p>
          <a:p>
            <a:r>
              <a:rPr lang="en-GB" sz="2400" dirty="0">
                <a:latin typeface="Cavolini" panose="03000502040302020204" pitchFamily="66" charset="0"/>
                <a:cs typeface="Cavolini" panose="03000502040302020204" pitchFamily="66" charset="0"/>
              </a:rPr>
              <a:t>You might want to add an advert that could go in a magazine too</a:t>
            </a:r>
          </a:p>
          <a:p>
            <a:r>
              <a:rPr lang="en-GB" sz="2400" dirty="0">
                <a:latin typeface="Cavolini" panose="03000502040302020204" pitchFamily="66" charset="0"/>
                <a:cs typeface="Cavolini" panose="03000502040302020204" pitchFamily="66" charset="0"/>
              </a:rPr>
              <a:t>You could also do it as a cartoon strip/ storyboard</a:t>
            </a:r>
          </a:p>
          <a:p>
            <a:endParaRPr lang="en-GB" dirty="0"/>
          </a:p>
        </p:txBody>
      </p:sp>
      <p:pic>
        <p:nvPicPr>
          <p:cNvPr id="8" name="Picture 7">
            <a:extLst>
              <a:ext uri="{FF2B5EF4-FFF2-40B4-BE49-F238E27FC236}">
                <a16:creationId xmlns:a16="http://schemas.microsoft.com/office/drawing/2014/main" id="{32F51DF1-472E-481A-B7E2-448470B66130}"/>
              </a:ext>
            </a:extLst>
          </p:cNvPr>
          <p:cNvPicPr>
            <a:picLocks noChangeAspect="1"/>
          </p:cNvPicPr>
          <p:nvPr/>
        </p:nvPicPr>
        <p:blipFill>
          <a:blip r:embed="rId2"/>
          <a:stretch>
            <a:fillRect/>
          </a:stretch>
        </p:blipFill>
        <p:spPr>
          <a:xfrm>
            <a:off x="6139207" y="1965480"/>
            <a:ext cx="2351561" cy="1211053"/>
          </a:xfrm>
          <a:prstGeom prst="rect">
            <a:avLst/>
          </a:prstGeom>
        </p:spPr>
      </p:pic>
      <p:sp>
        <p:nvSpPr>
          <p:cNvPr id="4" name="Date Placeholder 3">
            <a:extLst>
              <a:ext uri="{FF2B5EF4-FFF2-40B4-BE49-F238E27FC236}">
                <a16:creationId xmlns:a16="http://schemas.microsoft.com/office/drawing/2014/main" id="{0C27ECA0-3A5D-480F-AE01-16810F521482}"/>
              </a:ext>
            </a:extLst>
          </p:cNvPr>
          <p:cNvSpPr>
            <a:spLocks noGrp="1"/>
          </p:cNvSpPr>
          <p:nvPr>
            <p:ph type="dt" sz="half" idx="10"/>
          </p:nvPr>
        </p:nvSpPr>
        <p:spPr>
          <a:xfrm>
            <a:off x="857247" y="4667871"/>
            <a:ext cx="1746805" cy="273843"/>
          </a:xfrm>
        </p:spPr>
        <p:txBody>
          <a:bodyPr>
            <a:normAutofit/>
          </a:bodyPr>
          <a:lstStyle/>
          <a:p>
            <a:pPr>
              <a:spcAft>
                <a:spcPts val="600"/>
              </a:spcAft>
            </a:pPr>
            <a:fld id="{04912411-B886-4702-BACC-6D13A79DF966}" type="datetime2">
              <a:rPr lang="en-US" smtClean="0"/>
              <a:pPr>
                <a:spcAft>
                  <a:spcPts val="600"/>
                </a:spcAft>
              </a:pPr>
              <a:t>Monday, September 21, 2020</a:t>
            </a:fld>
            <a:endParaRPr lang="en-US" dirty="0"/>
          </a:p>
        </p:txBody>
      </p:sp>
    </p:spTree>
    <p:extLst>
      <p:ext uri="{BB962C8B-B14F-4D97-AF65-F5344CB8AC3E}">
        <p14:creationId xmlns:p14="http://schemas.microsoft.com/office/powerpoint/2010/main" val="1138006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F82BF3E2-EB0E-40D6-8835-2367A5316C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1360" y="1172976"/>
            <a:ext cx="4532640" cy="3970524"/>
          </a:xfrm>
          <a:custGeom>
            <a:avLst/>
            <a:gdLst>
              <a:gd name="connsiteX0" fmla="*/ 3600823 w 6043520"/>
              <a:gd name="connsiteY0" fmla="*/ 0 h 5294033"/>
              <a:gd name="connsiteX1" fmla="*/ 5891281 w 6043520"/>
              <a:gd name="connsiteY1" fmla="*/ 822253 h 5294033"/>
              <a:gd name="connsiteX2" fmla="*/ 6043520 w 6043520"/>
              <a:gd name="connsiteY2" fmla="*/ 960617 h 5294033"/>
              <a:gd name="connsiteX3" fmla="*/ 6043520 w 6043520"/>
              <a:gd name="connsiteY3" fmla="*/ 5294033 h 5294033"/>
              <a:gd name="connsiteX4" fmla="*/ 423445 w 6043520"/>
              <a:gd name="connsiteY4" fmla="*/ 5294033 h 5294033"/>
              <a:gd name="connsiteX5" fmla="*/ 282971 w 6043520"/>
              <a:gd name="connsiteY5" fmla="*/ 5002426 h 5294033"/>
              <a:gd name="connsiteX6" fmla="*/ 0 w 6043520"/>
              <a:gd name="connsiteY6" fmla="*/ 3600823 h 5294033"/>
              <a:gd name="connsiteX7" fmla="*/ 3600823 w 6043520"/>
              <a:gd name="connsiteY7" fmla="*/ 0 h 5294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43520" h="5294033">
                <a:moveTo>
                  <a:pt x="3600823" y="0"/>
                </a:moveTo>
                <a:cubicBezTo>
                  <a:pt x="4470871" y="0"/>
                  <a:pt x="5268847" y="308574"/>
                  <a:pt x="5891281" y="822253"/>
                </a:cubicBezTo>
                <a:lnTo>
                  <a:pt x="6043520" y="960617"/>
                </a:lnTo>
                <a:lnTo>
                  <a:pt x="6043520" y="5294033"/>
                </a:lnTo>
                <a:lnTo>
                  <a:pt x="423445" y="5294033"/>
                </a:lnTo>
                <a:lnTo>
                  <a:pt x="282971" y="5002426"/>
                </a:lnTo>
                <a:cubicBezTo>
                  <a:pt x="100759" y="4571630"/>
                  <a:pt x="0" y="4097993"/>
                  <a:pt x="0" y="3600823"/>
                </a:cubicBezTo>
                <a:cubicBezTo>
                  <a:pt x="0" y="1612143"/>
                  <a:pt x="1612143" y="0"/>
                  <a:pt x="360082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CB6FFAAC-8A48-4FBF-BAFE-BAD367694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2796" y="1274410"/>
            <a:ext cx="4431204" cy="3869090"/>
          </a:xfrm>
          <a:custGeom>
            <a:avLst/>
            <a:gdLst>
              <a:gd name="connsiteX0" fmla="*/ 3465576 w 5908273"/>
              <a:gd name="connsiteY0" fmla="*/ 0 h 5158786"/>
              <a:gd name="connsiteX1" fmla="*/ 5670004 w 5908273"/>
              <a:gd name="connsiteY1" fmla="*/ 791369 h 5158786"/>
              <a:gd name="connsiteX2" fmla="*/ 5908273 w 5908273"/>
              <a:gd name="connsiteY2" fmla="*/ 1007923 h 5158786"/>
              <a:gd name="connsiteX3" fmla="*/ 5908273 w 5908273"/>
              <a:gd name="connsiteY3" fmla="*/ 5158786 h 5158786"/>
              <a:gd name="connsiteX4" fmla="*/ 443374 w 5908273"/>
              <a:gd name="connsiteY4" fmla="*/ 5158786 h 5158786"/>
              <a:gd name="connsiteX5" fmla="*/ 418277 w 5908273"/>
              <a:gd name="connsiteY5" fmla="*/ 5117476 h 5158786"/>
              <a:gd name="connsiteX6" fmla="*/ 0 w 5908273"/>
              <a:gd name="connsiteY6" fmla="*/ 3465576 h 5158786"/>
              <a:gd name="connsiteX7" fmla="*/ 3465576 w 5908273"/>
              <a:gd name="connsiteY7" fmla="*/ 0 h 5158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08273" h="5158786">
                <a:moveTo>
                  <a:pt x="3465576" y="0"/>
                </a:moveTo>
                <a:cubicBezTo>
                  <a:pt x="4302945" y="0"/>
                  <a:pt x="5070948" y="296984"/>
                  <a:pt x="5670004" y="791369"/>
                </a:cubicBezTo>
                <a:lnTo>
                  <a:pt x="5908273" y="1007923"/>
                </a:lnTo>
                <a:lnTo>
                  <a:pt x="5908273" y="5158786"/>
                </a:lnTo>
                <a:lnTo>
                  <a:pt x="443374" y="5158786"/>
                </a:lnTo>
                <a:lnTo>
                  <a:pt x="418277" y="5117476"/>
                </a:lnTo>
                <a:cubicBezTo>
                  <a:pt x="151523" y="4626427"/>
                  <a:pt x="0" y="4063697"/>
                  <a:pt x="0" y="3465576"/>
                </a:cubicBezTo>
                <a:cubicBezTo>
                  <a:pt x="0" y="1551591"/>
                  <a:pt x="1551591" y="0"/>
                  <a:pt x="34655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Oval 24">
            <a:extLst>
              <a:ext uri="{FF2B5EF4-FFF2-40B4-BE49-F238E27FC236}">
                <a16:creationId xmlns:a16="http://schemas.microsoft.com/office/drawing/2014/main" id="{481E86DD-89E6-42B2-8675-84B7C56BFF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62900" y="1287545"/>
            <a:ext cx="3429000" cy="3429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440EF577-B6F8-4C57-B956-AB860B388E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65770" y="1390414"/>
            <a:ext cx="3223260" cy="3223260"/>
          </a:xfrm>
          <a:custGeom>
            <a:avLst/>
            <a:gdLst>
              <a:gd name="connsiteX0" fmla="*/ 2148840 w 4297680"/>
              <a:gd name="connsiteY0" fmla="*/ 0 h 4297680"/>
              <a:gd name="connsiteX1" fmla="*/ 4297680 w 4297680"/>
              <a:gd name="connsiteY1" fmla="*/ 2148840 h 4297680"/>
              <a:gd name="connsiteX2" fmla="*/ 2148840 w 4297680"/>
              <a:gd name="connsiteY2" fmla="*/ 4297680 h 4297680"/>
              <a:gd name="connsiteX3" fmla="*/ 0 w 4297680"/>
              <a:gd name="connsiteY3" fmla="*/ 2148840 h 4297680"/>
              <a:gd name="connsiteX4" fmla="*/ 2148840 w 4297680"/>
              <a:gd name="connsiteY4" fmla="*/ 0 h 4297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7680" h="4297680">
                <a:moveTo>
                  <a:pt x="2148840" y="0"/>
                </a:moveTo>
                <a:cubicBezTo>
                  <a:pt x="3335612" y="0"/>
                  <a:pt x="4297680" y="962068"/>
                  <a:pt x="4297680" y="2148840"/>
                </a:cubicBezTo>
                <a:cubicBezTo>
                  <a:pt x="4297680" y="3335612"/>
                  <a:pt x="3335612" y="4297680"/>
                  <a:pt x="2148840" y="4297680"/>
                </a:cubicBezTo>
                <a:cubicBezTo>
                  <a:pt x="962068" y="4297680"/>
                  <a:pt x="0" y="3335612"/>
                  <a:pt x="0" y="2148840"/>
                </a:cubicBezTo>
                <a:cubicBezTo>
                  <a:pt x="0" y="962068"/>
                  <a:pt x="962068" y="0"/>
                  <a:pt x="214884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28">
            <a:extLst>
              <a:ext uri="{FF2B5EF4-FFF2-40B4-BE49-F238E27FC236}">
                <a16:creationId xmlns:a16="http://schemas.microsoft.com/office/drawing/2014/main" id="{EA518CE4-E4D4-4D8A-980F-6D692AC969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66590" cy="3634147"/>
          </a:xfrm>
          <a:custGeom>
            <a:avLst/>
            <a:gdLst>
              <a:gd name="connsiteX0" fmla="*/ 0 w 5155454"/>
              <a:gd name="connsiteY0" fmla="*/ 0 h 4845530"/>
              <a:gd name="connsiteX1" fmla="*/ 4766270 w 5155454"/>
              <a:gd name="connsiteY1" fmla="*/ 0 h 4845530"/>
              <a:gd name="connsiteX2" fmla="*/ 4896671 w 5155454"/>
              <a:gd name="connsiteY2" fmla="*/ 270697 h 4845530"/>
              <a:gd name="connsiteX3" fmla="*/ 5155454 w 5155454"/>
              <a:gd name="connsiteY3" fmla="*/ 1552495 h 4845530"/>
              <a:gd name="connsiteX4" fmla="*/ 1862419 w 5155454"/>
              <a:gd name="connsiteY4" fmla="*/ 4845530 h 4845530"/>
              <a:gd name="connsiteX5" fmla="*/ 21252 w 5155454"/>
              <a:gd name="connsiteY5" fmla="*/ 4283132 h 4845530"/>
              <a:gd name="connsiteX6" fmla="*/ 0 w 5155454"/>
              <a:gd name="connsiteY6" fmla="*/ 4267240 h 4845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55454" h="4845530">
                <a:moveTo>
                  <a:pt x="0" y="0"/>
                </a:moveTo>
                <a:lnTo>
                  <a:pt x="4766270" y="0"/>
                </a:lnTo>
                <a:lnTo>
                  <a:pt x="4896671" y="270697"/>
                </a:lnTo>
                <a:cubicBezTo>
                  <a:pt x="5063308" y="664671"/>
                  <a:pt x="5155454" y="1097822"/>
                  <a:pt x="5155454" y="1552495"/>
                </a:cubicBezTo>
                <a:cubicBezTo>
                  <a:pt x="5155454" y="3371188"/>
                  <a:pt x="3681112" y="4845530"/>
                  <a:pt x="1862419" y="4845530"/>
                </a:cubicBezTo>
                <a:cubicBezTo>
                  <a:pt x="1180409" y="4845530"/>
                  <a:pt x="546824" y="4638201"/>
                  <a:pt x="21252" y="4283132"/>
                </a:cubicBezTo>
                <a:lnTo>
                  <a:pt x="0" y="426724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E6FAE32-AB12-4E77-A677-F6BD5D71A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762824" cy="3538985"/>
          </a:xfrm>
          <a:custGeom>
            <a:avLst/>
            <a:gdLst>
              <a:gd name="connsiteX0" fmla="*/ 0 w 5017099"/>
              <a:gd name="connsiteY0" fmla="*/ 0 h 4718647"/>
              <a:gd name="connsiteX1" fmla="*/ 4599738 w 5017099"/>
              <a:gd name="connsiteY1" fmla="*/ 0 h 4718647"/>
              <a:gd name="connsiteX2" fmla="*/ 4636346 w 5017099"/>
              <a:gd name="connsiteY2" fmla="*/ 60259 h 4718647"/>
              <a:gd name="connsiteX3" fmla="*/ 5017099 w 5017099"/>
              <a:gd name="connsiteY3" fmla="*/ 1563967 h 4718647"/>
              <a:gd name="connsiteX4" fmla="*/ 1862419 w 5017099"/>
              <a:gd name="connsiteY4" fmla="*/ 4718647 h 4718647"/>
              <a:gd name="connsiteX5" fmla="*/ 98607 w 5017099"/>
              <a:gd name="connsiteY5" fmla="*/ 4179877 h 4718647"/>
              <a:gd name="connsiteX6" fmla="*/ 0 w 5017099"/>
              <a:gd name="connsiteY6" fmla="*/ 4106140 h 4718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17099" h="4718647">
                <a:moveTo>
                  <a:pt x="0" y="0"/>
                </a:moveTo>
                <a:lnTo>
                  <a:pt x="4599738" y="0"/>
                </a:lnTo>
                <a:lnTo>
                  <a:pt x="4636346" y="60259"/>
                </a:lnTo>
                <a:cubicBezTo>
                  <a:pt x="4879170" y="507256"/>
                  <a:pt x="5017099" y="1019504"/>
                  <a:pt x="5017099" y="1563967"/>
                </a:cubicBezTo>
                <a:cubicBezTo>
                  <a:pt x="5017099" y="3306249"/>
                  <a:pt x="3604701" y="4718647"/>
                  <a:pt x="1862419" y="4718647"/>
                </a:cubicBezTo>
                <a:cubicBezTo>
                  <a:pt x="1209063" y="4718647"/>
                  <a:pt x="602098" y="4520029"/>
                  <a:pt x="98607" y="4179877"/>
                </a:cubicBezTo>
                <a:lnTo>
                  <a:pt x="0" y="410614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7">
            <a:extLst>
              <a:ext uri="{FF2B5EF4-FFF2-40B4-BE49-F238E27FC236}">
                <a16:creationId xmlns:a16="http://schemas.microsoft.com/office/drawing/2014/main" id="{51AEFF20-E363-4E5B-8F40-B38128ECA477}"/>
              </a:ext>
            </a:extLst>
          </p:cNvPr>
          <p:cNvPicPr>
            <a:picLocks noChangeAspect="1"/>
          </p:cNvPicPr>
          <p:nvPr/>
        </p:nvPicPr>
        <p:blipFill>
          <a:blip r:embed="rId2"/>
          <a:stretch>
            <a:fillRect/>
          </a:stretch>
        </p:blipFill>
        <p:spPr>
          <a:xfrm>
            <a:off x="367278" y="417842"/>
            <a:ext cx="2413000" cy="2272826"/>
          </a:xfrm>
          <a:prstGeom prst="rect">
            <a:avLst/>
          </a:prstGeom>
        </p:spPr>
      </p:pic>
      <p:pic>
        <p:nvPicPr>
          <p:cNvPr id="16" name="Picture 15">
            <a:extLst>
              <a:ext uri="{FF2B5EF4-FFF2-40B4-BE49-F238E27FC236}">
                <a16:creationId xmlns:a16="http://schemas.microsoft.com/office/drawing/2014/main" id="{B5C2DD50-37C4-43A9-BDF3-AB654F8C2397}"/>
              </a:ext>
            </a:extLst>
          </p:cNvPr>
          <p:cNvPicPr>
            <a:picLocks noChangeAspect="1"/>
          </p:cNvPicPr>
          <p:nvPr/>
        </p:nvPicPr>
        <p:blipFill>
          <a:blip r:embed="rId3"/>
          <a:stretch>
            <a:fillRect/>
          </a:stretch>
        </p:blipFill>
        <p:spPr>
          <a:xfrm>
            <a:off x="4215445" y="283511"/>
            <a:ext cx="1420844" cy="888028"/>
          </a:xfrm>
          <a:prstGeom prst="rect">
            <a:avLst/>
          </a:prstGeom>
        </p:spPr>
      </p:pic>
      <p:pic>
        <p:nvPicPr>
          <p:cNvPr id="14" name="Picture 13">
            <a:extLst>
              <a:ext uri="{FF2B5EF4-FFF2-40B4-BE49-F238E27FC236}">
                <a16:creationId xmlns:a16="http://schemas.microsoft.com/office/drawing/2014/main" id="{9BF1ACEA-C3DE-462C-8F69-83AF5BB694A8}"/>
              </a:ext>
            </a:extLst>
          </p:cNvPr>
          <p:cNvPicPr>
            <a:picLocks noChangeAspect="1"/>
          </p:cNvPicPr>
          <p:nvPr/>
        </p:nvPicPr>
        <p:blipFill>
          <a:blip r:embed="rId4"/>
          <a:stretch>
            <a:fillRect/>
          </a:stretch>
        </p:blipFill>
        <p:spPr>
          <a:xfrm>
            <a:off x="3689762" y="2426811"/>
            <a:ext cx="1551847" cy="1462852"/>
          </a:xfrm>
          <a:prstGeom prst="rect">
            <a:avLst/>
          </a:prstGeom>
        </p:spPr>
      </p:pic>
      <p:sp>
        <p:nvSpPr>
          <p:cNvPr id="33" name="Freeform: Shape 32">
            <a:extLst>
              <a:ext uri="{FF2B5EF4-FFF2-40B4-BE49-F238E27FC236}">
                <a16:creationId xmlns:a16="http://schemas.microsoft.com/office/drawing/2014/main" id="{2F6B32C1-BA91-470A-8C1B-33264F8B2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1734" y="0"/>
            <a:ext cx="3333072" cy="2408840"/>
          </a:xfrm>
          <a:custGeom>
            <a:avLst/>
            <a:gdLst>
              <a:gd name="connsiteX0" fmla="*/ 5102 w 4444096"/>
              <a:gd name="connsiteY0" fmla="*/ 0 h 3211788"/>
              <a:gd name="connsiteX1" fmla="*/ 4444096 w 4444096"/>
              <a:gd name="connsiteY1" fmla="*/ 0 h 3211788"/>
              <a:gd name="connsiteX2" fmla="*/ 4444096 w 4444096"/>
              <a:gd name="connsiteY2" fmla="*/ 2908319 h 3211788"/>
              <a:gd name="connsiteX3" fmla="*/ 4321598 w 4444096"/>
              <a:gd name="connsiteY3" fmla="*/ 2967330 h 3211788"/>
              <a:gd name="connsiteX4" fmla="*/ 3110753 w 4444096"/>
              <a:gd name="connsiteY4" fmla="*/ 3211788 h 3211788"/>
              <a:gd name="connsiteX5" fmla="*/ 0 w 4444096"/>
              <a:gd name="connsiteY5" fmla="*/ 101035 h 321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4096" h="3211788">
                <a:moveTo>
                  <a:pt x="5102" y="0"/>
                </a:moveTo>
                <a:lnTo>
                  <a:pt x="4444096" y="0"/>
                </a:lnTo>
                <a:lnTo>
                  <a:pt x="4444096" y="2908319"/>
                </a:lnTo>
                <a:lnTo>
                  <a:pt x="4321598" y="2967330"/>
                </a:lnTo>
                <a:cubicBezTo>
                  <a:pt x="3949433" y="3124742"/>
                  <a:pt x="3540258" y="3211788"/>
                  <a:pt x="3110753" y="3211788"/>
                </a:cubicBezTo>
                <a:cubicBezTo>
                  <a:pt x="1392732" y="3211788"/>
                  <a:pt x="0" y="1819056"/>
                  <a:pt x="0" y="101035"/>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Calibri" panose="020F0502020204030204"/>
            </a:endParaRPr>
          </a:p>
        </p:txBody>
      </p:sp>
      <p:sp>
        <p:nvSpPr>
          <p:cNvPr id="35" name="Freeform: Shape 34">
            <a:extLst>
              <a:ext uri="{FF2B5EF4-FFF2-40B4-BE49-F238E27FC236}">
                <a16:creationId xmlns:a16="http://schemas.microsoft.com/office/drawing/2014/main" id="{459570ED-BE4C-49E8-86BC-A81140CFEB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46525" y="0"/>
            <a:ext cx="3208283" cy="2284050"/>
          </a:xfrm>
          <a:custGeom>
            <a:avLst/>
            <a:gdLst>
              <a:gd name="connsiteX0" fmla="*/ 5102 w 4277711"/>
              <a:gd name="connsiteY0" fmla="*/ 0 h 3045402"/>
              <a:gd name="connsiteX1" fmla="*/ 4277711 w 4277711"/>
              <a:gd name="connsiteY1" fmla="*/ 0 h 3045402"/>
              <a:gd name="connsiteX2" fmla="*/ 4277711 w 4277711"/>
              <a:gd name="connsiteY2" fmla="*/ 2723810 h 3045402"/>
              <a:gd name="connsiteX3" fmla="*/ 4090449 w 4277711"/>
              <a:gd name="connsiteY3" fmla="*/ 2814019 h 3045402"/>
              <a:gd name="connsiteX4" fmla="*/ 2944368 w 4277711"/>
              <a:gd name="connsiteY4" fmla="*/ 3045402 h 3045402"/>
              <a:gd name="connsiteX5" fmla="*/ 0 w 4277711"/>
              <a:gd name="connsiteY5" fmla="*/ 101034 h 3045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77711" h="3045402">
                <a:moveTo>
                  <a:pt x="5102" y="0"/>
                </a:moveTo>
                <a:lnTo>
                  <a:pt x="4277711" y="0"/>
                </a:lnTo>
                <a:lnTo>
                  <a:pt x="4277711" y="2723810"/>
                </a:lnTo>
                <a:lnTo>
                  <a:pt x="4090449" y="2814019"/>
                </a:lnTo>
                <a:cubicBezTo>
                  <a:pt x="3738190" y="2963012"/>
                  <a:pt x="3350901" y="3045402"/>
                  <a:pt x="2944368" y="3045402"/>
                </a:cubicBezTo>
                <a:cubicBezTo>
                  <a:pt x="1318238" y="3045402"/>
                  <a:pt x="0" y="1727164"/>
                  <a:pt x="0" y="10103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Picture 9">
            <a:extLst>
              <a:ext uri="{FF2B5EF4-FFF2-40B4-BE49-F238E27FC236}">
                <a16:creationId xmlns:a16="http://schemas.microsoft.com/office/drawing/2014/main" id="{1E770D58-0BCB-43DF-9668-B0F72785117A}"/>
              </a:ext>
            </a:extLst>
          </p:cNvPr>
          <p:cNvPicPr>
            <a:picLocks noChangeAspect="1"/>
          </p:cNvPicPr>
          <p:nvPr/>
        </p:nvPicPr>
        <p:blipFill>
          <a:blip r:embed="rId5"/>
          <a:stretch>
            <a:fillRect/>
          </a:stretch>
        </p:blipFill>
        <p:spPr>
          <a:xfrm>
            <a:off x="6914486" y="252282"/>
            <a:ext cx="1790973" cy="1319664"/>
          </a:xfrm>
          <a:prstGeom prst="rect">
            <a:avLst/>
          </a:prstGeom>
        </p:spPr>
      </p:pic>
      <p:pic>
        <p:nvPicPr>
          <p:cNvPr id="6" name="Picture 5">
            <a:extLst>
              <a:ext uri="{FF2B5EF4-FFF2-40B4-BE49-F238E27FC236}">
                <a16:creationId xmlns:a16="http://schemas.microsoft.com/office/drawing/2014/main" id="{1DCDEEAC-269C-429C-9F56-0AEB4EAADD24}"/>
              </a:ext>
            </a:extLst>
          </p:cNvPr>
          <p:cNvPicPr>
            <a:picLocks noChangeAspect="1"/>
          </p:cNvPicPr>
          <p:nvPr/>
        </p:nvPicPr>
        <p:blipFill>
          <a:blip r:embed="rId6"/>
          <a:stretch>
            <a:fillRect/>
          </a:stretch>
        </p:blipFill>
        <p:spPr>
          <a:xfrm>
            <a:off x="1041956" y="3757695"/>
            <a:ext cx="1295743" cy="958850"/>
          </a:xfrm>
          <a:prstGeom prst="rect">
            <a:avLst/>
          </a:prstGeom>
        </p:spPr>
      </p:pic>
      <p:pic>
        <p:nvPicPr>
          <p:cNvPr id="12" name="Picture 11">
            <a:extLst>
              <a:ext uri="{FF2B5EF4-FFF2-40B4-BE49-F238E27FC236}">
                <a16:creationId xmlns:a16="http://schemas.microsoft.com/office/drawing/2014/main" id="{824F7F77-6DB9-4246-82D5-85715DEE4132}"/>
              </a:ext>
            </a:extLst>
          </p:cNvPr>
          <p:cNvPicPr>
            <a:picLocks noChangeAspect="1"/>
          </p:cNvPicPr>
          <p:nvPr/>
        </p:nvPicPr>
        <p:blipFill>
          <a:blip r:embed="rId7"/>
          <a:stretch>
            <a:fillRect/>
          </a:stretch>
        </p:blipFill>
        <p:spPr>
          <a:xfrm>
            <a:off x="6397375" y="2734660"/>
            <a:ext cx="1924220" cy="1810071"/>
          </a:xfrm>
          <a:prstGeom prst="rect">
            <a:avLst/>
          </a:prstGeom>
        </p:spPr>
      </p:pic>
      <p:sp>
        <p:nvSpPr>
          <p:cNvPr id="4" name="Date Placeholder 3">
            <a:extLst>
              <a:ext uri="{FF2B5EF4-FFF2-40B4-BE49-F238E27FC236}">
                <a16:creationId xmlns:a16="http://schemas.microsoft.com/office/drawing/2014/main" id="{EFA7939B-E269-4D78-A07C-5B9343D7A51B}"/>
              </a:ext>
            </a:extLst>
          </p:cNvPr>
          <p:cNvSpPr>
            <a:spLocks noGrp="1"/>
          </p:cNvSpPr>
          <p:nvPr>
            <p:ph type="dt" sz="half" idx="10"/>
          </p:nvPr>
        </p:nvSpPr>
        <p:spPr>
          <a:xfrm>
            <a:off x="5302086" y="4767262"/>
            <a:ext cx="2057400" cy="273844"/>
          </a:xfrm>
        </p:spPr>
        <p:txBody>
          <a:bodyPr>
            <a:normAutofit/>
          </a:bodyPr>
          <a:lstStyle/>
          <a:p>
            <a:pPr>
              <a:spcAft>
                <a:spcPts val="600"/>
              </a:spcAft>
            </a:pPr>
            <a:fld id="{81316F5E-4673-4DF9-BF2A-227BF35147DC}" type="datetime2">
              <a:rPr lang="en-US">
                <a:solidFill>
                  <a:schemeClr val="tx1">
                    <a:lumMod val="75000"/>
                    <a:lumOff val="25000"/>
                  </a:schemeClr>
                </a:solidFill>
              </a:rPr>
              <a:pPr>
                <a:spcAft>
                  <a:spcPts val="600"/>
                </a:spcAft>
              </a:pPr>
              <a:t>Monday, September 21, 2020</a:t>
            </a:fld>
            <a:endParaRPr lang="en-US">
              <a:solidFill>
                <a:schemeClr val="tx1">
                  <a:lumMod val="75000"/>
                  <a:lumOff val="25000"/>
                </a:schemeClr>
              </a:solidFill>
            </a:endParaRPr>
          </a:p>
        </p:txBody>
      </p:sp>
    </p:spTree>
    <p:extLst>
      <p:ext uri="{BB962C8B-B14F-4D97-AF65-F5344CB8AC3E}">
        <p14:creationId xmlns:p14="http://schemas.microsoft.com/office/powerpoint/2010/main" val="3657440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B1216C3B-E5AB-4CA9-8882-5D48A3067C00}"/>
              </a:ext>
            </a:extLst>
          </p:cNvPr>
          <p:cNvSpPr>
            <a:spLocks noGrp="1"/>
          </p:cNvSpPr>
          <p:nvPr>
            <p:ph sz="half" idx="2"/>
          </p:nvPr>
        </p:nvSpPr>
        <p:spPr>
          <a:xfrm>
            <a:off x="2424793" y="955220"/>
            <a:ext cx="2173670" cy="3282043"/>
          </a:xfrm>
        </p:spPr>
        <p:txBody>
          <a:bodyPr>
            <a:noAutofit/>
          </a:bodyPr>
          <a:lstStyle/>
          <a:p>
            <a:r>
              <a:rPr lang="en-GB" sz="1600" dirty="0">
                <a:latin typeface="Cavolini" panose="03000502040302020204" pitchFamily="66" charset="0"/>
                <a:cs typeface="Cavolini" panose="03000502040302020204" pitchFamily="66" charset="0"/>
              </a:rPr>
              <a:t>Key words</a:t>
            </a:r>
          </a:p>
          <a:p>
            <a:endParaRPr lang="en-GB" sz="1600" dirty="0">
              <a:latin typeface="Cavolini" panose="03000502040302020204" pitchFamily="66" charset="0"/>
              <a:cs typeface="Cavolini" panose="03000502040302020204" pitchFamily="66" charset="0"/>
            </a:endParaRPr>
          </a:p>
          <a:p>
            <a:r>
              <a:rPr lang="en-GB" sz="1600" dirty="0">
                <a:latin typeface="Cavolini" panose="03000502040302020204" pitchFamily="66" charset="0"/>
                <a:cs typeface="Cavolini" panose="03000502040302020204" pitchFamily="66" charset="0"/>
              </a:rPr>
              <a:t>Fair Trade</a:t>
            </a:r>
          </a:p>
          <a:p>
            <a:r>
              <a:rPr lang="en-GB" sz="1600" dirty="0">
                <a:latin typeface="Cavolini" panose="03000502040302020204" pitchFamily="66" charset="0"/>
                <a:cs typeface="Cavolini" panose="03000502040302020204" pitchFamily="66" charset="0"/>
              </a:rPr>
              <a:t>Fair Trade Premium</a:t>
            </a:r>
          </a:p>
          <a:p>
            <a:r>
              <a:rPr lang="en-GB" sz="1600" dirty="0">
                <a:latin typeface="Cavolini" panose="03000502040302020204" pitchFamily="66" charset="0"/>
                <a:cs typeface="Cavolini" panose="03000502040302020204" pitchFamily="66" charset="0"/>
              </a:rPr>
              <a:t>Wages</a:t>
            </a:r>
          </a:p>
          <a:p>
            <a:r>
              <a:rPr lang="en-GB" sz="1600" dirty="0">
                <a:latin typeface="Cavolini" panose="03000502040302020204" pitchFamily="66" charset="0"/>
                <a:cs typeface="Cavolini" panose="03000502040302020204" pitchFamily="66" charset="0"/>
              </a:rPr>
              <a:t>Workers</a:t>
            </a:r>
          </a:p>
          <a:p>
            <a:r>
              <a:rPr lang="en-GB" sz="1600" dirty="0">
                <a:latin typeface="Cavolini" panose="03000502040302020204" pitchFamily="66" charset="0"/>
                <a:cs typeface="Cavolini" panose="03000502040302020204" pitchFamily="66" charset="0"/>
              </a:rPr>
              <a:t>Consumers</a:t>
            </a:r>
          </a:p>
          <a:p>
            <a:r>
              <a:rPr lang="en-GB" sz="1600" dirty="0">
                <a:latin typeface="Cavolini" panose="03000502040302020204" pitchFamily="66" charset="0"/>
                <a:cs typeface="Cavolini" panose="03000502040302020204" pitchFamily="66" charset="0"/>
              </a:rPr>
              <a:t>Profit</a:t>
            </a:r>
          </a:p>
          <a:p>
            <a:r>
              <a:rPr lang="en-GB" sz="1600" dirty="0">
                <a:latin typeface="Cavolini" panose="03000502040302020204" pitchFamily="66" charset="0"/>
                <a:cs typeface="Cavolini" panose="03000502040302020204" pitchFamily="66" charset="0"/>
              </a:rPr>
              <a:t>Co-operatives</a:t>
            </a:r>
          </a:p>
        </p:txBody>
      </p:sp>
      <p:sp>
        <p:nvSpPr>
          <p:cNvPr id="10" name="Content Placeholder 9">
            <a:extLst>
              <a:ext uri="{FF2B5EF4-FFF2-40B4-BE49-F238E27FC236}">
                <a16:creationId xmlns:a16="http://schemas.microsoft.com/office/drawing/2014/main" id="{990AB3D4-DF3F-450B-B6A7-7F66D5BE8499}"/>
              </a:ext>
            </a:extLst>
          </p:cNvPr>
          <p:cNvSpPr>
            <a:spLocks noGrp="1"/>
          </p:cNvSpPr>
          <p:nvPr>
            <p:ph sz="quarter" idx="4"/>
          </p:nvPr>
        </p:nvSpPr>
        <p:spPr>
          <a:xfrm>
            <a:off x="4800600" y="271533"/>
            <a:ext cx="4176849" cy="3965729"/>
          </a:xfrm>
        </p:spPr>
        <p:txBody>
          <a:bodyPr>
            <a:normAutofit fontScale="70000" lnSpcReduction="20000"/>
          </a:bodyPr>
          <a:lstStyle/>
          <a:p>
            <a:r>
              <a:rPr lang="en-GB" sz="2000" dirty="0">
                <a:latin typeface="Cavolini" panose="03000502040302020204" pitchFamily="66" charset="0"/>
                <a:cs typeface="Cavolini" panose="03000502040302020204" pitchFamily="66" charset="0"/>
              </a:rPr>
              <a:t>Extra Info</a:t>
            </a:r>
          </a:p>
          <a:p>
            <a:endParaRPr lang="en-GB" sz="2000" dirty="0">
              <a:latin typeface="Cavolini" panose="03000502040302020204" pitchFamily="66" charset="0"/>
              <a:cs typeface="Cavolini" panose="03000502040302020204" pitchFamily="66" charset="0"/>
            </a:endParaRPr>
          </a:p>
          <a:p>
            <a:r>
              <a:rPr lang="en-GB" sz="2000" dirty="0">
                <a:latin typeface="Cavolini" panose="03000502040302020204" pitchFamily="66" charset="0"/>
                <a:cs typeface="Cavolini" panose="03000502040302020204" pitchFamily="66" charset="0"/>
              </a:rPr>
              <a:t>The Fairtrade premium is a sum of money paid on top of the agreed Fairtrade price for investment in social, environmental or economic development projects, decided upon democratically by producers within the farmers’ organisation or by workers on a plantation.</a:t>
            </a:r>
            <a:br>
              <a:rPr lang="en-GB" sz="2000" dirty="0">
                <a:latin typeface="Cavolini" panose="03000502040302020204" pitchFamily="66" charset="0"/>
                <a:cs typeface="Cavolini" panose="03000502040302020204" pitchFamily="66" charset="0"/>
              </a:rPr>
            </a:br>
            <a:br>
              <a:rPr lang="en-GB" sz="2000" dirty="0">
                <a:latin typeface="Cavolini" panose="03000502040302020204" pitchFamily="66" charset="0"/>
                <a:cs typeface="Cavolini" panose="03000502040302020204" pitchFamily="66" charset="0"/>
              </a:rPr>
            </a:br>
            <a:r>
              <a:rPr lang="en-GB" sz="2000" dirty="0">
                <a:latin typeface="Cavolini" panose="03000502040302020204" pitchFamily="66" charset="0"/>
                <a:cs typeface="Cavolini" panose="03000502040302020204" pitchFamily="66" charset="0"/>
              </a:rPr>
              <a:t>The premium is fixed by the FLO Standards Unit in the same way as the minimum price and remains the same, even if the producer is paid more than the minimum price for the product. </a:t>
            </a:r>
            <a:br>
              <a:rPr lang="en-GB" sz="2000" dirty="0">
                <a:latin typeface="Cavolini" panose="03000502040302020204" pitchFamily="66" charset="0"/>
                <a:cs typeface="Cavolini" panose="03000502040302020204" pitchFamily="66" charset="0"/>
              </a:rPr>
            </a:br>
            <a:br>
              <a:rPr lang="en-GB" sz="2000" dirty="0">
                <a:latin typeface="Cavolini" panose="03000502040302020204" pitchFamily="66" charset="0"/>
                <a:cs typeface="Cavolini" panose="03000502040302020204" pitchFamily="66" charset="0"/>
              </a:rPr>
            </a:br>
            <a:r>
              <a:rPr lang="en-GB" sz="2000" dirty="0">
                <a:latin typeface="Cavolini" panose="03000502040302020204" pitchFamily="66" charset="0"/>
                <a:cs typeface="Cavolini" panose="03000502040302020204" pitchFamily="66" charset="0"/>
              </a:rPr>
              <a:t>The premium fund is typically invested in education and healthcare, farm improvements to increase yield and quality, or processing facilities to increase income.</a:t>
            </a:r>
          </a:p>
          <a:p>
            <a:endParaRPr lang="en-GB" dirty="0"/>
          </a:p>
        </p:txBody>
      </p:sp>
      <p:sp>
        <p:nvSpPr>
          <p:cNvPr id="2" name="Date Placeholder 1">
            <a:extLst>
              <a:ext uri="{FF2B5EF4-FFF2-40B4-BE49-F238E27FC236}">
                <a16:creationId xmlns:a16="http://schemas.microsoft.com/office/drawing/2014/main" id="{56799056-5E62-449D-A4DB-450670EDABD8}"/>
              </a:ext>
            </a:extLst>
          </p:cNvPr>
          <p:cNvSpPr>
            <a:spLocks noGrp="1"/>
          </p:cNvSpPr>
          <p:nvPr>
            <p:ph type="dt" sz="half" idx="10"/>
          </p:nvPr>
        </p:nvSpPr>
        <p:spPr/>
        <p:txBody>
          <a:bodyPr/>
          <a:lstStyle/>
          <a:p>
            <a:fld id="{FF1ED51A-9418-42D6-B57E-33FF519DFD59}" type="datetime2">
              <a:rPr lang="en-US" smtClean="0"/>
              <a:t>Monday, September 21, 2020</a:t>
            </a:fld>
            <a:endParaRPr lang="en-US" dirty="0"/>
          </a:p>
        </p:txBody>
      </p:sp>
      <p:pic>
        <p:nvPicPr>
          <p:cNvPr id="13" name="Picture 12">
            <a:extLst>
              <a:ext uri="{FF2B5EF4-FFF2-40B4-BE49-F238E27FC236}">
                <a16:creationId xmlns:a16="http://schemas.microsoft.com/office/drawing/2014/main" id="{51294B4C-33DA-4D3B-9715-92E92BFF5DE2}"/>
              </a:ext>
            </a:extLst>
          </p:cNvPr>
          <p:cNvPicPr>
            <a:picLocks noChangeAspect="1"/>
          </p:cNvPicPr>
          <p:nvPr/>
        </p:nvPicPr>
        <p:blipFill rotWithShape="1">
          <a:blip r:embed="rId3"/>
          <a:srcRect r="114" b="9247"/>
          <a:stretch/>
        </p:blipFill>
        <p:spPr>
          <a:xfrm>
            <a:off x="166551" y="201785"/>
            <a:ext cx="1936710" cy="1900400"/>
          </a:xfrm>
          <a:prstGeom prst="rect">
            <a:avLst/>
          </a:prstGeom>
        </p:spPr>
      </p:pic>
    </p:spTree>
    <p:extLst>
      <p:ext uri="{BB962C8B-B14F-4D97-AF65-F5344CB8AC3E}">
        <p14:creationId xmlns:p14="http://schemas.microsoft.com/office/powerpoint/2010/main" val="955650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E4B35B0-B9D3-4C91-A2D7-597F75BA4661}"/>
              </a:ext>
            </a:extLst>
          </p:cNvPr>
          <p:cNvSpPr>
            <a:spLocks noGrp="1"/>
          </p:cNvSpPr>
          <p:nvPr>
            <p:ph type="title"/>
          </p:nvPr>
        </p:nvSpPr>
        <p:spPr/>
        <p:txBody>
          <a:bodyPr>
            <a:normAutofit fontScale="90000"/>
          </a:bodyPr>
          <a:lstStyle/>
          <a:p>
            <a:r>
              <a:rPr lang="en-GB" sz="3600" b="1" dirty="0">
                <a:latin typeface="Cavolini" panose="03000502040302020204" pitchFamily="66" charset="0"/>
                <a:cs typeface="Cavolini" panose="03000502040302020204" pitchFamily="66" charset="0"/>
              </a:rPr>
              <a:t>Draw Your Brain</a:t>
            </a:r>
            <a:br>
              <a:rPr lang="en-GB" sz="3600" b="1" dirty="0"/>
            </a:br>
            <a:endParaRPr lang="en-GB" dirty="0"/>
          </a:p>
        </p:txBody>
      </p:sp>
      <p:sp>
        <p:nvSpPr>
          <p:cNvPr id="7" name="Date Placeholder 6">
            <a:extLst>
              <a:ext uri="{FF2B5EF4-FFF2-40B4-BE49-F238E27FC236}">
                <a16:creationId xmlns:a16="http://schemas.microsoft.com/office/drawing/2014/main" id="{3352468C-C883-4EB2-BB54-0A4CB1309C79}"/>
              </a:ext>
            </a:extLst>
          </p:cNvPr>
          <p:cNvSpPr>
            <a:spLocks noGrp="1"/>
          </p:cNvSpPr>
          <p:nvPr>
            <p:ph type="dt" sz="half" idx="10"/>
          </p:nvPr>
        </p:nvSpPr>
        <p:spPr/>
        <p:txBody>
          <a:bodyPr/>
          <a:lstStyle/>
          <a:p>
            <a:fld id="{0AF70F31-FC66-4C3E-A61D-B0507FCEC75C}" type="datetime2">
              <a:rPr lang="en-US" smtClean="0"/>
              <a:t>Monday, September 21, 2020</a:t>
            </a:fld>
            <a:endParaRPr lang="en-US" dirty="0"/>
          </a:p>
        </p:txBody>
      </p:sp>
      <p:sp>
        <p:nvSpPr>
          <p:cNvPr id="11" name="Content Placeholder 10">
            <a:extLst>
              <a:ext uri="{FF2B5EF4-FFF2-40B4-BE49-F238E27FC236}">
                <a16:creationId xmlns:a16="http://schemas.microsoft.com/office/drawing/2014/main" id="{32E6E1D3-F08A-4808-90DE-206B9752CA39}"/>
              </a:ext>
            </a:extLst>
          </p:cNvPr>
          <p:cNvSpPr>
            <a:spLocks noGrp="1"/>
          </p:cNvSpPr>
          <p:nvPr>
            <p:ph idx="1"/>
          </p:nvPr>
        </p:nvSpPr>
        <p:spPr>
          <a:xfrm>
            <a:off x="857252" y="1543050"/>
            <a:ext cx="4033156" cy="3028950"/>
          </a:xfrm>
        </p:spPr>
        <p:txBody>
          <a:bodyPr vert="horz" lIns="91440" tIns="45720" rIns="91440" bIns="45720" rtlCol="0" anchor="t">
            <a:normAutofit/>
          </a:bodyPr>
          <a:lstStyle/>
          <a:p>
            <a:r>
              <a:rPr lang="en-GB" altLang="en-US" sz="2000" dirty="0">
                <a:latin typeface="Cavolini"/>
                <a:cs typeface="Cavolini"/>
              </a:rPr>
              <a:t>Draw your brain - fill it with everything you have learnt (knowledge and skills) during last lesson.</a:t>
            </a:r>
          </a:p>
          <a:p>
            <a:endParaRPr lang="en-GB" dirty="0"/>
          </a:p>
        </p:txBody>
      </p:sp>
      <p:pic>
        <p:nvPicPr>
          <p:cNvPr id="13" name="Picture 12">
            <a:extLst>
              <a:ext uri="{FF2B5EF4-FFF2-40B4-BE49-F238E27FC236}">
                <a16:creationId xmlns:a16="http://schemas.microsoft.com/office/drawing/2014/main" id="{913F7EA7-937C-4820-9912-C294CEF26507}"/>
              </a:ext>
            </a:extLst>
          </p:cNvPr>
          <p:cNvPicPr>
            <a:picLocks noChangeAspect="1"/>
          </p:cNvPicPr>
          <p:nvPr/>
        </p:nvPicPr>
        <p:blipFill>
          <a:blip r:embed="rId2"/>
          <a:stretch>
            <a:fillRect/>
          </a:stretch>
        </p:blipFill>
        <p:spPr>
          <a:xfrm>
            <a:off x="6498772" y="374449"/>
            <a:ext cx="2339939" cy="1559961"/>
          </a:xfrm>
          <a:prstGeom prst="rect">
            <a:avLst/>
          </a:prstGeom>
        </p:spPr>
      </p:pic>
      <p:pic>
        <p:nvPicPr>
          <p:cNvPr id="14" name="Picture 13">
            <a:extLst>
              <a:ext uri="{FF2B5EF4-FFF2-40B4-BE49-F238E27FC236}">
                <a16:creationId xmlns:a16="http://schemas.microsoft.com/office/drawing/2014/main" id="{E15E6C9B-EA8A-4211-9F54-CC49D5A55DFD}"/>
              </a:ext>
            </a:extLst>
          </p:cNvPr>
          <p:cNvPicPr>
            <a:picLocks noChangeAspect="1"/>
          </p:cNvPicPr>
          <p:nvPr/>
        </p:nvPicPr>
        <p:blipFill>
          <a:blip r:embed="rId3"/>
          <a:stretch>
            <a:fillRect/>
          </a:stretch>
        </p:blipFill>
        <p:spPr>
          <a:xfrm>
            <a:off x="6115050" y="2616490"/>
            <a:ext cx="3028950" cy="2527010"/>
          </a:xfrm>
          <a:prstGeom prst="rect">
            <a:avLst/>
          </a:prstGeom>
        </p:spPr>
      </p:pic>
    </p:spTree>
    <p:extLst>
      <p:ext uri="{BB962C8B-B14F-4D97-AF65-F5344CB8AC3E}">
        <p14:creationId xmlns:p14="http://schemas.microsoft.com/office/powerpoint/2010/main" val="2445453743"/>
      </p:ext>
    </p:extLst>
  </p:cSld>
  <p:clrMapOvr>
    <a:masterClrMapping/>
  </p:clrMapOvr>
</p:sld>
</file>

<file path=ppt/theme/theme1.xml><?xml version="1.0" encoding="utf-8"?>
<a:theme xmlns:a="http://schemas.openxmlformats.org/drawingml/2006/main" name="Basis">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7" ma:contentTypeDescription="Create a new document." ma:contentTypeScope="" ma:versionID="2b027c32918af11b42647d15151b8c0a">
  <xsd:schema xmlns:xsd="http://www.w3.org/2001/XMLSchema" xmlns:xs="http://www.w3.org/2001/XMLSchema" xmlns:p="http://schemas.microsoft.com/office/2006/metadata/properties" xmlns:ns2="f513355b-a9cf-41c1-ad84-cdbe52169224" targetNamespace="http://schemas.microsoft.com/office/2006/metadata/properties" ma:root="true" ma:fieldsID="437a4094daacb643fa011a0979671531"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1867DC2-5FC3-4A10-9798-D2A0D0A96325}"/>
</file>

<file path=customXml/itemProps2.xml><?xml version="1.0" encoding="utf-8"?>
<ds:datastoreItem xmlns:ds="http://schemas.openxmlformats.org/officeDocument/2006/customXml" ds:itemID="{20716E4B-E002-4359-8159-83EF4A2B8F47}"/>
</file>

<file path=customXml/itemProps3.xml><?xml version="1.0" encoding="utf-8"?>
<ds:datastoreItem xmlns:ds="http://schemas.openxmlformats.org/officeDocument/2006/customXml" ds:itemID="{5B2CC236-D6E6-4FED-9F25-3A53D730A194}"/>
</file>

<file path=docProps/app.xml><?xml version="1.0" encoding="utf-8"?>
<Properties xmlns="http://schemas.openxmlformats.org/officeDocument/2006/extended-properties" xmlns:vt="http://schemas.openxmlformats.org/officeDocument/2006/docPropsVTypes">
  <TotalTime>60</TotalTime>
  <Words>617</Words>
  <Application>Microsoft Macintosh PowerPoint</Application>
  <PresentationFormat>On-screen Show (16:9)</PresentationFormat>
  <Paragraphs>63</Paragraphs>
  <Slides>17</Slides>
  <Notes>1</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Corbel</vt:lpstr>
      <vt:lpstr>Calibri</vt:lpstr>
      <vt:lpstr>Arial</vt:lpstr>
      <vt:lpstr>Cavolini</vt:lpstr>
      <vt:lpstr>Basis</vt:lpstr>
      <vt:lpstr>Year 8 Food Lesson 1</vt:lpstr>
      <vt:lpstr>Task 1: An  easy one to get you started: Match the food issue with the logo</vt:lpstr>
      <vt:lpstr>Task 1: An  easy one to get you started: Match the food issue with the logo</vt:lpstr>
      <vt:lpstr>Task 2-  Have you ever seen these logos on food.   On the same piece of paper can you now list any foods you have seen the logo on</vt:lpstr>
      <vt:lpstr>PowerPoint Presentation</vt:lpstr>
      <vt:lpstr>Fairtrade</vt:lpstr>
      <vt:lpstr>PowerPoint Presentation</vt:lpstr>
      <vt:lpstr>PowerPoint Presentation</vt:lpstr>
      <vt:lpstr>Lion Quality</vt:lpstr>
      <vt:lpstr>Task 3</vt:lpstr>
      <vt:lpstr>1. Free range</vt:lpstr>
      <vt:lpstr>2. Red Tractor</vt:lpstr>
      <vt:lpstr>Task 4:  a) draw an egg in the centre of your page  b) on the egg write 3UK54321 BB 15 APR  c) now using the diagram, explain what the letters mean</vt:lpstr>
      <vt:lpstr>Task 5 – Design time</vt:lpstr>
      <vt:lpstr>PowerPoint Presentation</vt:lpstr>
      <vt:lpstr>PowerPoint Presentation</vt:lpstr>
      <vt:lpstr>Draw Your Brain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8 Food Lesson 1</dc:title>
  <dc:creator>Carole wilson</dc:creator>
  <cp:lastModifiedBy>J Arnold</cp:lastModifiedBy>
  <cp:revision>95</cp:revision>
  <dcterms:created xsi:type="dcterms:W3CDTF">2020-08-24T16:00:54Z</dcterms:created>
  <dcterms:modified xsi:type="dcterms:W3CDTF">2020-09-21T16:40:47Z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